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72" r:id="rId4"/>
    <p:sldId id="277" r:id="rId5"/>
    <p:sldId id="278" r:id="rId6"/>
    <p:sldId id="268" r:id="rId7"/>
    <p:sldId id="257" r:id="rId8"/>
    <p:sldId id="259" r:id="rId9"/>
    <p:sldId id="258" r:id="rId10"/>
    <p:sldId id="273" r:id="rId11"/>
    <p:sldId id="274" r:id="rId12"/>
    <p:sldId id="275" r:id="rId13"/>
    <p:sldId id="279" r:id="rId14"/>
    <p:sldId id="269" r:id="rId15"/>
    <p:sldId id="263" r:id="rId16"/>
    <p:sldId id="264" r:id="rId17"/>
    <p:sldId id="265" r:id="rId18"/>
    <p:sldId id="266" r:id="rId19"/>
    <p:sldId id="260" r:id="rId20"/>
    <p:sldId id="280"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8/5/2019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fif"/><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fif"/><Relationship Id="rId7" Type="http://schemas.openxmlformats.org/officeDocument/2006/relationships/image" Target="../media/image7.jfif"/><Relationship Id="rId2" Type="http://schemas.openxmlformats.org/officeDocument/2006/relationships/image" Target="../media/image2.jfif"/><Relationship Id="rId1" Type="http://schemas.openxmlformats.org/officeDocument/2006/relationships/slideLayout" Target="../slideLayouts/slideLayout2.xml"/><Relationship Id="rId6" Type="http://schemas.openxmlformats.org/officeDocument/2006/relationships/image" Target="../media/image6.jfif"/><Relationship Id="rId5" Type="http://schemas.openxmlformats.org/officeDocument/2006/relationships/image" Target="../media/image5.jfif"/><Relationship Id="rId4" Type="http://schemas.openxmlformats.org/officeDocument/2006/relationships/image" Target="../media/image4.jfif"/></Relationships>
</file>

<file path=ppt/slides/_rels/slide4.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slideLayout" Target="../slideLayouts/slideLayout2.xml"/><Relationship Id="rId4" Type="http://schemas.openxmlformats.org/officeDocument/2006/relationships/image" Target="../media/image10.jfif"/></Relationships>
</file>

<file path=ppt/slides/_rels/slide5.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jfif"/><Relationship Id="rId1" Type="http://schemas.openxmlformats.org/officeDocument/2006/relationships/slideLayout" Target="../slideLayouts/slideLayout2.xml"/><Relationship Id="rId5" Type="http://schemas.openxmlformats.org/officeDocument/2006/relationships/image" Target="../media/image6.jfif"/><Relationship Id="rId4" Type="http://schemas.openxmlformats.org/officeDocument/2006/relationships/image" Target="../media/image13.jf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image" Target="../media/image23.png"/><Relationship Id="rId2" Type="http://schemas.openxmlformats.org/officeDocument/2006/relationships/hyperlink" Target="https://www.earthconservancy.org/" TargetMode="External"/><Relationship Id="rId1" Type="http://schemas.openxmlformats.org/officeDocument/2006/relationships/slideLayout" Target="../slideLayouts/slideLayout2.xml"/><Relationship Id="rId6" Type="http://schemas.openxmlformats.org/officeDocument/2006/relationships/image" Target="../media/image17.jfif"/><Relationship Id="rId11" Type="http://schemas.openxmlformats.org/officeDocument/2006/relationships/image" Target="../media/image22.png"/><Relationship Id="rId5" Type="http://schemas.openxmlformats.org/officeDocument/2006/relationships/image" Target="../media/image16.jfif"/><Relationship Id="rId10" Type="http://schemas.openxmlformats.org/officeDocument/2006/relationships/image" Target="../media/image21.jfif"/><Relationship Id="rId4" Type="http://schemas.openxmlformats.org/officeDocument/2006/relationships/image" Target="../media/image15.png"/><Relationship Id="rId9" Type="http://schemas.openxmlformats.org/officeDocument/2006/relationships/image" Target="../media/image20.jf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9B315F0-2F2E-4749-9C08-6F2B59723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035A481B-C639-4892-B0EF-4D8373A9B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39734" cy="6858000"/>
          </a:xfrm>
          <a:prstGeom prst="rect">
            <a:avLst/>
          </a:prstGeom>
          <a:solidFill>
            <a:schemeClr val="bg2">
              <a:lumMod val="75000"/>
              <a:alpha val="90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2BD58B-6284-459E-9FF4-A97F3A569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438656" cy="6858000"/>
          </a:xfrm>
          <a:prstGeom prst="rect">
            <a:avLst/>
          </a:prstGeom>
          <a:solidFill>
            <a:schemeClr val="bg1">
              <a:lumMod val="75000"/>
              <a:lumOff val="2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4" name="Group 13">
            <a:extLst>
              <a:ext uri="{FF2B5EF4-FFF2-40B4-BE49-F238E27FC236}">
                <a16:creationId xmlns:a16="http://schemas.microsoft.com/office/drawing/2014/main" id="{E1911703-8F76-418B-A5BE-312E5FF98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3449715"/>
            <a:ext cx="2981858" cy="3208867"/>
            <a:chOff x="9206969" y="2963333"/>
            <a:chExt cx="2981858" cy="3208867"/>
          </a:xfrm>
        </p:grpSpPr>
        <p:cxnSp>
          <p:nvCxnSpPr>
            <p:cNvPr id="15" name="Straight Connector 14">
              <a:extLst>
                <a:ext uri="{FF2B5EF4-FFF2-40B4-BE49-F238E27FC236}">
                  <a16:creationId xmlns:a16="http://schemas.microsoft.com/office/drawing/2014/main" id="{683E51D0-80D2-4A0E-BC33-FC2854416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6DDC556-F181-4330-9D5E-06CD9B5F75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1744895-D69C-4B43-BBB6-644C78E572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547E019-B61B-46EA-8987-B3A661CFBB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A95601E-850C-471E-B37C-61C13AB1C1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DF014795-0685-41C5-9EA2-446BDA8D3959}"/>
              </a:ext>
            </a:extLst>
          </p:cNvPr>
          <p:cNvSpPr>
            <a:spLocks noGrp="1"/>
          </p:cNvSpPr>
          <p:nvPr>
            <p:ph type="ctrTitle"/>
          </p:nvPr>
        </p:nvSpPr>
        <p:spPr>
          <a:xfrm>
            <a:off x="5116738" y="685798"/>
            <a:ext cx="6159273" cy="4495801"/>
          </a:xfrm>
        </p:spPr>
        <p:txBody>
          <a:bodyPr anchor="ctr">
            <a:normAutofit/>
          </a:bodyPr>
          <a:lstStyle/>
          <a:p>
            <a:r>
              <a:rPr lang="en-US" sz="6000" b="1" dirty="0"/>
              <a:t>Workforce development as outreach for surveyors</a:t>
            </a:r>
            <a:br>
              <a:rPr lang="en-US" dirty="0"/>
            </a:br>
            <a:endParaRPr lang="en-US" dirty="0"/>
          </a:p>
        </p:txBody>
      </p:sp>
      <p:sp>
        <p:nvSpPr>
          <p:cNvPr id="3" name="Subtitle 2">
            <a:extLst>
              <a:ext uri="{FF2B5EF4-FFF2-40B4-BE49-F238E27FC236}">
                <a16:creationId xmlns:a16="http://schemas.microsoft.com/office/drawing/2014/main" id="{1547CEA3-CDAE-467B-81E4-87A415E87779}"/>
              </a:ext>
            </a:extLst>
          </p:cNvPr>
          <p:cNvSpPr>
            <a:spLocks noGrp="1"/>
          </p:cNvSpPr>
          <p:nvPr>
            <p:ph type="subTitle" idx="1"/>
          </p:nvPr>
        </p:nvSpPr>
        <p:spPr>
          <a:xfrm>
            <a:off x="1438656" y="685798"/>
            <a:ext cx="2762093" cy="4495801"/>
          </a:xfrm>
        </p:spPr>
        <p:txBody>
          <a:bodyPr anchor="ctr">
            <a:normAutofit/>
          </a:bodyPr>
          <a:lstStyle/>
          <a:p>
            <a:pPr algn="r"/>
            <a:r>
              <a:rPr lang="en-US" dirty="0" err="1">
                <a:solidFill>
                  <a:schemeClr val="tx1"/>
                </a:solidFill>
              </a:rPr>
              <a:t>Esra</a:t>
            </a:r>
            <a:r>
              <a:rPr lang="en-US" dirty="0">
                <a:solidFill>
                  <a:schemeClr val="tx1"/>
                </a:solidFill>
              </a:rPr>
              <a:t> </a:t>
            </a:r>
            <a:r>
              <a:rPr lang="en-US" dirty="0" err="1">
                <a:solidFill>
                  <a:schemeClr val="tx1"/>
                </a:solidFill>
              </a:rPr>
              <a:t>Tekdal</a:t>
            </a:r>
            <a:r>
              <a:rPr lang="en-US" dirty="0">
                <a:solidFill>
                  <a:schemeClr val="tx1"/>
                </a:solidFill>
              </a:rPr>
              <a:t> Yilmaz, </a:t>
            </a:r>
          </a:p>
          <a:p>
            <a:pPr algn="r"/>
            <a:r>
              <a:rPr lang="en-US" dirty="0">
                <a:solidFill>
                  <a:schemeClr val="tx1"/>
                </a:solidFill>
              </a:rPr>
              <a:t>Frank Derby, Elizabeth Hughes, Jane Ashton</a:t>
            </a:r>
          </a:p>
        </p:txBody>
      </p:sp>
    </p:spTree>
    <p:extLst>
      <p:ext uri="{BB962C8B-B14F-4D97-AF65-F5344CB8AC3E}">
        <p14:creationId xmlns:p14="http://schemas.microsoft.com/office/powerpoint/2010/main" val="4266203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3" name="Straight Connector 32">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FA921-58EA-4C1C-87E8-3A351E772D20}"/>
              </a:ext>
            </a:extLst>
          </p:cNvPr>
          <p:cNvSpPr>
            <a:spLocks noGrp="1"/>
          </p:cNvSpPr>
          <p:nvPr>
            <p:ph type="title"/>
          </p:nvPr>
        </p:nvSpPr>
        <p:spPr>
          <a:xfrm>
            <a:off x="736315" y="5105710"/>
            <a:ext cx="8336878" cy="1419757"/>
          </a:xfrm>
        </p:spPr>
        <p:txBody>
          <a:bodyPr vert="horz" lIns="91440" tIns="45720" rIns="91440" bIns="45720" rtlCol="0" anchor="b">
            <a:normAutofit/>
          </a:bodyPr>
          <a:lstStyle/>
          <a:p>
            <a:pPr algn="ctr"/>
            <a:r>
              <a:rPr lang="en-US" sz="4800" dirty="0">
                <a:solidFill>
                  <a:srgbClr val="FFFFFF"/>
                </a:solidFill>
              </a:rPr>
              <a:t>The Curriculum</a:t>
            </a:r>
          </a:p>
        </p:txBody>
      </p:sp>
      <p:sp useBgFill="1">
        <p:nvSpPr>
          <p:cNvPr id="45"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Content Placeholder 3">
            <a:extLst>
              <a:ext uri="{FF2B5EF4-FFF2-40B4-BE49-F238E27FC236}">
                <a16:creationId xmlns:a16="http://schemas.microsoft.com/office/drawing/2014/main" id="{722A84B6-D449-47B6-A521-396B2372272F}"/>
              </a:ext>
            </a:extLst>
          </p:cNvPr>
          <p:cNvPicPr>
            <a:picLocks noGrp="1" noChangeAspect="1"/>
          </p:cNvPicPr>
          <p:nvPr>
            <p:ph idx="1"/>
          </p:nvPr>
        </p:nvPicPr>
        <p:blipFill>
          <a:blip r:embed="rId2"/>
          <a:stretch>
            <a:fillRect/>
          </a:stretch>
        </p:blipFill>
        <p:spPr>
          <a:xfrm>
            <a:off x="239079" y="154609"/>
            <a:ext cx="10483566" cy="5645941"/>
          </a:xfrm>
          <a:prstGeom prst="rect">
            <a:avLst/>
          </a:prstGeom>
        </p:spPr>
      </p:pic>
      <p:grpSp>
        <p:nvGrpSpPr>
          <p:cNvPr id="47" name="Group 46">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8" name="Straight Connector 47">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914794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30A6C9C-63D1-4992-B760-435EF6A27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72CD18-D7D2-4DD8-87FB-A7A564C5C2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FEA8D90-CEC1-4C99-B9B2-A923F53BD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DFE5E72-3155-4571-899B-68E964BE45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F73A57D-E499-4073-A0F1-3F9A0086AE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BA5E6D9F-ADF6-4EDC-AEA3-327837B1C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1330D-D801-4918-A57B-7F5825027B8B}"/>
              </a:ext>
            </a:extLst>
          </p:cNvPr>
          <p:cNvSpPr>
            <a:spLocks noGrp="1"/>
          </p:cNvSpPr>
          <p:nvPr>
            <p:ph type="title"/>
          </p:nvPr>
        </p:nvSpPr>
        <p:spPr>
          <a:xfrm>
            <a:off x="684212" y="685799"/>
            <a:ext cx="5022003" cy="2971801"/>
          </a:xfrm>
        </p:spPr>
        <p:txBody>
          <a:bodyPr vert="horz" lIns="91440" tIns="45720" rIns="91440" bIns="45720" rtlCol="0" anchor="b">
            <a:normAutofit/>
          </a:bodyPr>
          <a:lstStyle/>
          <a:p>
            <a:r>
              <a:rPr lang="en-US" sz="4800"/>
              <a:t>Introduction to Brownfields</a:t>
            </a:r>
          </a:p>
        </p:txBody>
      </p:sp>
      <p:sp>
        <p:nvSpPr>
          <p:cNvPr id="24" name="Rectangle 23">
            <a:extLst>
              <a:ext uri="{FF2B5EF4-FFF2-40B4-BE49-F238E27FC236}">
                <a16:creationId xmlns:a16="http://schemas.microsoft.com/office/drawing/2014/main" id="{9F46B8C3-F7F0-46EF-BA37-85EAC0A85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3175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C503C420-C9FD-4D1D-893C-8197A6316505}"/>
              </a:ext>
            </a:extLst>
          </p:cNvPr>
          <p:cNvPicPr>
            <a:picLocks noChangeAspect="1"/>
          </p:cNvPicPr>
          <p:nvPr/>
        </p:nvPicPr>
        <p:blipFill>
          <a:blip r:embed="rId2"/>
          <a:stretch>
            <a:fillRect/>
          </a:stretch>
        </p:blipFill>
        <p:spPr>
          <a:xfrm>
            <a:off x="6420908" y="509482"/>
            <a:ext cx="2364317" cy="2364317"/>
          </a:xfrm>
          <a:prstGeom prst="rect">
            <a:avLst/>
          </a:prstGeom>
        </p:spPr>
      </p:pic>
      <p:sp useBgFill="1">
        <p:nvSpPr>
          <p:cNvPr id="26" name="Rectangle 25">
            <a:extLst>
              <a:ext uri="{FF2B5EF4-FFF2-40B4-BE49-F238E27FC236}">
                <a16:creationId xmlns:a16="http://schemas.microsoft.com/office/drawing/2014/main" id="{5C4E602F-1A91-4F05-BC98-8DA3DA495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774886D3-C3E1-48CD-9231-B79CC5554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0"/>
            <a:ext cx="91440" cy="3474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cross country skiing on a snow covered slope&#10;&#10;Description automatically generated">
            <a:extLst>
              <a:ext uri="{FF2B5EF4-FFF2-40B4-BE49-F238E27FC236}">
                <a16:creationId xmlns:a16="http://schemas.microsoft.com/office/drawing/2014/main" id="{F98D534D-C229-4B20-9902-906B7BE35695}"/>
              </a:ext>
            </a:extLst>
          </p:cNvPr>
          <p:cNvPicPr>
            <a:picLocks noGrp="1" noChangeAspect="1"/>
          </p:cNvPicPr>
          <p:nvPr>
            <p:ph idx="1"/>
          </p:nvPr>
        </p:nvPicPr>
        <p:blipFill rotWithShape="1">
          <a:blip r:embed="rId3"/>
          <a:srcRect l="10901" r="17001"/>
          <a:stretch/>
        </p:blipFill>
        <p:spPr>
          <a:xfrm>
            <a:off x="9502775" y="601270"/>
            <a:ext cx="2364317" cy="2180741"/>
          </a:xfrm>
          <a:prstGeom prst="rect">
            <a:avLst/>
          </a:prstGeom>
        </p:spPr>
      </p:pic>
      <p:pic>
        <p:nvPicPr>
          <p:cNvPr id="5" name="Content Placeholder 4" descr="A group of people sitting at a table&#10;&#10;Description automatically generated">
            <a:extLst>
              <a:ext uri="{FF2B5EF4-FFF2-40B4-BE49-F238E27FC236}">
                <a16:creationId xmlns:a16="http://schemas.microsoft.com/office/drawing/2014/main" id="{682BD553-6D77-4A8A-BCE4-BD1FE296CA34}"/>
              </a:ext>
            </a:extLst>
          </p:cNvPr>
          <p:cNvPicPr>
            <a:picLocks noChangeAspect="1"/>
          </p:cNvPicPr>
          <p:nvPr/>
        </p:nvPicPr>
        <p:blipFill rotWithShape="1">
          <a:blip r:embed="rId4"/>
          <a:srcRect r="-3" b="11629"/>
          <a:stretch/>
        </p:blipFill>
        <p:spPr>
          <a:xfrm>
            <a:off x="6818345" y="3796452"/>
            <a:ext cx="4662328" cy="2739814"/>
          </a:xfrm>
          <a:prstGeom prst="rect">
            <a:avLst/>
          </a:prstGeom>
        </p:spPr>
      </p:pic>
    </p:spTree>
    <p:extLst>
      <p:ext uri="{BB962C8B-B14F-4D97-AF65-F5344CB8AC3E}">
        <p14:creationId xmlns:p14="http://schemas.microsoft.com/office/powerpoint/2010/main" val="399787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next to a window&#10;&#10;Description automatically generated">
            <a:extLst>
              <a:ext uri="{FF2B5EF4-FFF2-40B4-BE49-F238E27FC236}">
                <a16:creationId xmlns:a16="http://schemas.microsoft.com/office/drawing/2014/main" id="{8765878A-73F7-456B-9672-B380203B096E}"/>
              </a:ext>
            </a:extLst>
          </p:cNvPr>
          <p:cNvPicPr>
            <a:picLocks noGrp="1" noChangeAspect="1"/>
          </p:cNvPicPr>
          <p:nvPr>
            <p:ph idx="1"/>
          </p:nvPr>
        </p:nvPicPr>
        <p:blipFill>
          <a:blip r:embed="rId2"/>
          <a:stretch>
            <a:fillRect/>
          </a:stretch>
        </p:blipFill>
        <p:spPr>
          <a:xfrm>
            <a:off x="6280202" y="1885773"/>
            <a:ext cx="5861008" cy="3912223"/>
          </a:xfrm>
          <a:prstGeom prst="rect">
            <a:avLst/>
          </a:prstGeom>
        </p:spPr>
      </p:pic>
      <p:sp>
        <p:nvSpPr>
          <p:cNvPr id="3" name="Subtitle 2">
            <a:extLst>
              <a:ext uri="{FF2B5EF4-FFF2-40B4-BE49-F238E27FC236}">
                <a16:creationId xmlns:a16="http://schemas.microsoft.com/office/drawing/2014/main" id="{C837EE39-4836-4A8B-A6FC-FA31033281DD}"/>
              </a:ext>
            </a:extLst>
          </p:cNvPr>
          <p:cNvSpPr>
            <a:spLocks noGrp="1"/>
          </p:cNvSpPr>
          <p:nvPr>
            <p:ph type="subTitle" idx="1"/>
          </p:nvPr>
        </p:nvSpPr>
        <p:spPr>
          <a:xfrm>
            <a:off x="2400815" y="5748096"/>
            <a:ext cx="6400800" cy="686364"/>
          </a:xfrm>
        </p:spPr>
        <p:txBody>
          <a:bodyPr/>
          <a:lstStyle/>
          <a:p>
            <a:r>
              <a:rPr lang="en-US" sz="2400" dirty="0">
                <a:solidFill>
                  <a:schemeClr val="tx1"/>
                </a:solidFill>
              </a:rPr>
              <a:t>OSHA </a:t>
            </a:r>
            <a:r>
              <a:rPr lang="en-US" sz="2400" dirty="0" err="1">
                <a:solidFill>
                  <a:schemeClr val="tx1"/>
                </a:solidFill>
              </a:rPr>
              <a:t>OSHA</a:t>
            </a:r>
            <a:r>
              <a:rPr lang="en-US" sz="2400" dirty="0">
                <a:solidFill>
                  <a:schemeClr val="tx1"/>
                </a:solidFill>
              </a:rPr>
              <a:t> 40-Hour HAZWOPER Training</a:t>
            </a:r>
            <a:endParaRPr lang="en-US" dirty="0">
              <a:solidFill>
                <a:schemeClr val="tx1"/>
              </a:solidFill>
            </a:endParaRPr>
          </a:p>
        </p:txBody>
      </p:sp>
      <p:pic>
        <p:nvPicPr>
          <p:cNvPr id="4" name="Picture 3" descr="A person standing in a room&#10;&#10;Description automatically generated">
            <a:extLst>
              <a:ext uri="{FF2B5EF4-FFF2-40B4-BE49-F238E27FC236}">
                <a16:creationId xmlns:a16="http://schemas.microsoft.com/office/drawing/2014/main" id="{33752D92-DC34-4B95-83FF-D88325B103BE}"/>
              </a:ext>
            </a:extLst>
          </p:cNvPr>
          <p:cNvPicPr>
            <a:picLocks noChangeAspect="1"/>
          </p:cNvPicPr>
          <p:nvPr/>
        </p:nvPicPr>
        <p:blipFill>
          <a:blip r:embed="rId3"/>
          <a:stretch>
            <a:fillRect/>
          </a:stretch>
        </p:blipFill>
        <p:spPr>
          <a:xfrm>
            <a:off x="153738" y="235612"/>
            <a:ext cx="6253031" cy="4158265"/>
          </a:xfrm>
          <a:prstGeom prst="rect">
            <a:avLst/>
          </a:prstGeom>
        </p:spPr>
      </p:pic>
    </p:spTree>
    <p:extLst>
      <p:ext uri="{BB962C8B-B14F-4D97-AF65-F5344CB8AC3E}">
        <p14:creationId xmlns:p14="http://schemas.microsoft.com/office/powerpoint/2010/main" val="66111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0F16-424B-48D4-BBD2-2646D5388ED8}"/>
              </a:ext>
            </a:extLst>
          </p:cNvPr>
          <p:cNvSpPr>
            <a:spLocks noGrp="1"/>
          </p:cNvSpPr>
          <p:nvPr>
            <p:ph type="title"/>
          </p:nvPr>
        </p:nvSpPr>
        <p:spPr/>
        <p:txBody>
          <a:bodyPr/>
          <a:lstStyle/>
          <a:p>
            <a:r>
              <a:rPr lang="en-US" dirty="0"/>
              <a:t>OSHA 10-Hour Safety Training</a:t>
            </a:r>
          </a:p>
        </p:txBody>
      </p:sp>
      <p:pic>
        <p:nvPicPr>
          <p:cNvPr id="4" name="Picture 2" descr="Image may contain: 2 people, people sitting">
            <a:extLst>
              <a:ext uri="{FF2B5EF4-FFF2-40B4-BE49-F238E27FC236}">
                <a16:creationId xmlns:a16="http://schemas.microsoft.com/office/drawing/2014/main" id="{3E00CD28-407D-4571-B746-3677A0AADA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98" r="3843" b="4"/>
          <a:stretch/>
        </p:blipFill>
        <p:spPr bwMode="auto">
          <a:xfrm>
            <a:off x="935846" y="730678"/>
            <a:ext cx="5024271" cy="3614738"/>
          </a:xfrm>
          <a:custGeom>
            <a:avLst/>
            <a:gdLst>
              <a:gd name="connsiteX0" fmla="*/ 384420 w 3337560"/>
              <a:gd name="connsiteY0" fmla="*/ 0 h 2404227"/>
              <a:gd name="connsiteX1" fmla="*/ 3337560 w 3337560"/>
              <a:gd name="connsiteY1" fmla="*/ 0 h 2404227"/>
              <a:gd name="connsiteX2" fmla="*/ 3337560 w 3337560"/>
              <a:gd name="connsiteY2" fmla="*/ 2404227 h 2404227"/>
              <a:gd name="connsiteX3" fmla="*/ 0 w 3337560"/>
              <a:gd name="connsiteY3" fmla="*/ 2404227 h 2404227"/>
              <a:gd name="connsiteX4" fmla="*/ 0 w 3337560"/>
              <a:gd name="connsiteY4" fmla="*/ 384420 h 240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404227">
                <a:moveTo>
                  <a:pt x="384420" y="0"/>
                </a:moveTo>
                <a:lnTo>
                  <a:pt x="3337560" y="0"/>
                </a:lnTo>
                <a:lnTo>
                  <a:pt x="3337560" y="2404227"/>
                </a:lnTo>
                <a:lnTo>
                  <a:pt x="0" y="2404227"/>
                </a:lnTo>
                <a:lnTo>
                  <a:pt x="0" y="38442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Image may contain: 1 person, sitting, table, screen and indoor">
            <a:extLst>
              <a:ext uri="{FF2B5EF4-FFF2-40B4-BE49-F238E27FC236}">
                <a16:creationId xmlns:a16="http://schemas.microsoft.com/office/drawing/2014/main" id="{C4045437-1D10-4286-A494-1DC63A641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2" r="4404"/>
          <a:stretch/>
        </p:blipFill>
        <p:spPr bwMode="auto">
          <a:xfrm>
            <a:off x="6423240" y="446093"/>
            <a:ext cx="5488270" cy="4355260"/>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4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a:t>First Aid/CPR/AED</a:t>
            </a:r>
            <a:br>
              <a:rPr lang="en-US" sz="4100"/>
            </a:br>
            <a:endParaRPr lang="en-US" sz="4100"/>
          </a:p>
        </p:txBody>
      </p:sp>
      <p:grpSp>
        <p:nvGrpSpPr>
          <p:cNvPr id="24" name="Group 23">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1"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t a table&#10;&#10;Description automatically generated">
            <a:extLst>
              <a:ext uri="{FF2B5EF4-FFF2-40B4-BE49-F238E27FC236}">
                <a16:creationId xmlns:a16="http://schemas.microsoft.com/office/drawing/2014/main" id="{62CA5AE3-CA32-4328-B793-B2BEF315F06B}"/>
              </a:ext>
            </a:extLst>
          </p:cNvPr>
          <p:cNvPicPr>
            <a:picLocks noGrp="1" noChangeAspect="1"/>
          </p:cNvPicPr>
          <p:nvPr>
            <p:ph idx="1"/>
          </p:nvPr>
        </p:nvPicPr>
        <p:blipFill rotWithShape="1">
          <a:blip r:embed="rId2"/>
          <a:srcRect t="3350" r="-3" b="8610"/>
          <a:stretch/>
        </p:blipFill>
        <p:spPr>
          <a:xfrm>
            <a:off x="834935" y="854087"/>
            <a:ext cx="5582963"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pic>
        <p:nvPicPr>
          <p:cNvPr id="7" name="Picture 6" descr="A person sitting on a chair&#10;&#10;Description automatically generated">
            <a:extLst>
              <a:ext uri="{FF2B5EF4-FFF2-40B4-BE49-F238E27FC236}">
                <a16:creationId xmlns:a16="http://schemas.microsoft.com/office/drawing/2014/main" id="{B7179E68-A410-40B1-8F6F-D3B14BCC2283}"/>
              </a:ext>
            </a:extLst>
          </p:cNvPr>
          <p:cNvPicPr>
            <a:picLocks noChangeAspect="1"/>
          </p:cNvPicPr>
          <p:nvPr/>
        </p:nvPicPr>
        <p:blipFill rotWithShape="1">
          <a:blip r:embed="rId3"/>
          <a:srcRect l="10113" r="17520" b="2"/>
          <a:stretch/>
        </p:blipFill>
        <p:spPr>
          <a:xfrm>
            <a:off x="6568222" y="854087"/>
            <a:ext cx="3557016"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spTree>
    <p:extLst>
      <p:ext uri="{BB962C8B-B14F-4D97-AF65-F5344CB8AC3E}">
        <p14:creationId xmlns:p14="http://schemas.microsoft.com/office/powerpoint/2010/main" val="2493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665641" y="4473679"/>
            <a:ext cx="9552558" cy="1233251"/>
          </a:xfrm>
        </p:spPr>
        <p:txBody>
          <a:bodyPr vert="horz" lIns="91440" tIns="45720" rIns="91440" bIns="45720" rtlCol="0" anchor="b">
            <a:normAutofit/>
          </a:bodyPr>
          <a:lstStyle/>
          <a:p>
            <a:r>
              <a:rPr lang="en-US" sz="4800"/>
              <a:t>AutoCAD</a:t>
            </a:r>
          </a:p>
        </p:txBody>
      </p:sp>
      <p:grpSp>
        <p:nvGrpSpPr>
          <p:cNvPr id="24" name="Group 23">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1"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esk with a computer&#10;&#10;Description automatically generated">
            <a:extLst>
              <a:ext uri="{FF2B5EF4-FFF2-40B4-BE49-F238E27FC236}">
                <a16:creationId xmlns:a16="http://schemas.microsoft.com/office/drawing/2014/main" id="{76EFD648-AAD3-4F46-B1A8-CE604A6274B8}"/>
              </a:ext>
            </a:extLst>
          </p:cNvPr>
          <p:cNvPicPr>
            <a:picLocks noGrp="1" noChangeAspect="1"/>
          </p:cNvPicPr>
          <p:nvPr>
            <p:ph idx="1"/>
          </p:nvPr>
        </p:nvPicPr>
        <p:blipFill rotWithShape="1">
          <a:blip r:embed="rId2"/>
          <a:srcRect t="11632" r="-3" b="-3"/>
          <a:stretch/>
        </p:blipFill>
        <p:spPr>
          <a:xfrm>
            <a:off x="834935" y="854087"/>
            <a:ext cx="5582963"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pic>
        <p:nvPicPr>
          <p:cNvPr id="7" name="Picture 6" descr="A person on a computer&#10;&#10;Description automatically generated">
            <a:extLst>
              <a:ext uri="{FF2B5EF4-FFF2-40B4-BE49-F238E27FC236}">
                <a16:creationId xmlns:a16="http://schemas.microsoft.com/office/drawing/2014/main" id="{4157F223-6D2E-4598-A0EC-46DCBD427EA3}"/>
              </a:ext>
            </a:extLst>
          </p:cNvPr>
          <p:cNvPicPr>
            <a:picLocks noChangeAspect="1"/>
          </p:cNvPicPr>
          <p:nvPr/>
        </p:nvPicPr>
        <p:blipFill rotWithShape="1">
          <a:blip r:embed="rId3"/>
          <a:srcRect l="24276" r="3626"/>
          <a:stretch/>
        </p:blipFill>
        <p:spPr>
          <a:xfrm>
            <a:off x="6568222" y="854087"/>
            <a:ext cx="3557016"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spTree>
    <p:extLst>
      <p:ext uri="{BB962C8B-B14F-4D97-AF65-F5344CB8AC3E}">
        <p14:creationId xmlns:p14="http://schemas.microsoft.com/office/powerpoint/2010/main" val="240044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F7929A09-678C-4A03-9192-D3ABDB100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AE7A30D-F763-48A9-B021-367243ACC7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8802A17-F58E-4777-8B2E-30D25A1F08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7CF0A719-ACE5-4354-8E32-02A7322A7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7065D51-633B-43A1-B84D-EB91C0819B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5" name="Rectangle 74">
            <a:extLst>
              <a:ext uri="{FF2B5EF4-FFF2-40B4-BE49-F238E27FC236}">
                <a16:creationId xmlns:a16="http://schemas.microsoft.com/office/drawing/2014/main" id="{70436A05-7748-4CBE-B3D5-A0DCE20E2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a:t>Surveying Field Assistant</a:t>
            </a:r>
            <a:br>
              <a:rPr lang="en-US" sz="4800"/>
            </a:br>
            <a:endParaRPr lang="en-US" sz="4800"/>
          </a:p>
        </p:txBody>
      </p:sp>
      <p:sp>
        <p:nvSpPr>
          <p:cNvPr id="77" name="Snip Diagonal Corner Rectangle 6">
            <a:extLst>
              <a:ext uri="{FF2B5EF4-FFF2-40B4-BE49-F238E27FC236}">
                <a16:creationId xmlns:a16="http://schemas.microsoft.com/office/drawing/2014/main" id="{D13BBBF2-EC65-4D97-A653-0154D46C2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7219522" cy="6858000"/>
          </a:xfrm>
          <a:prstGeom prst="snip2DiagRect">
            <a:avLst>
              <a:gd name="adj1" fmla="val 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Content Placeholder 4" descr="A person is cross country skiing in a field&#10;&#10;Description automatically generated">
            <a:extLst>
              <a:ext uri="{FF2B5EF4-FFF2-40B4-BE49-F238E27FC236}">
                <a16:creationId xmlns:a16="http://schemas.microsoft.com/office/drawing/2014/main" id="{5C494594-18C0-4DA2-B732-D87E59F57EA6}"/>
              </a:ext>
            </a:extLst>
          </p:cNvPr>
          <p:cNvPicPr>
            <a:picLocks noChangeAspect="1"/>
          </p:cNvPicPr>
          <p:nvPr/>
        </p:nvPicPr>
        <p:blipFill rotWithShape="1">
          <a:blip r:embed="rId2"/>
          <a:srcRect l="2633" r="22092" b="-3"/>
          <a:stretch/>
        </p:blipFill>
        <p:spPr>
          <a:xfrm>
            <a:off x="3002038" y="3243065"/>
            <a:ext cx="4066029" cy="3605670"/>
          </a:xfrm>
          <a:prstGeom prst="rect">
            <a:avLst/>
          </a:prstGeom>
        </p:spPr>
      </p:pic>
      <p:pic>
        <p:nvPicPr>
          <p:cNvPr id="11" name="Picture 10" descr="A group of people playing frisbee in a park&#10;&#10;Description automatically generated">
            <a:extLst>
              <a:ext uri="{FF2B5EF4-FFF2-40B4-BE49-F238E27FC236}">
                <a16:creationId xmlns:a16="http://schemas.microsoft.com/office/drawing/2014/main" id="{E9C2BA79-CE73-41CA-AF81-7092B9209CC2}"/>
              </a:ext>
            </a:extLst>
          </p:cNvPr>
          <p:cNvPicPr>
            <a:picLocks noChangeAspect="1"/>
          </p:cNvPicPr>
          <p:nvPr/>
        </p:nvPicPr>
        <p:blipFill rotWithShape="1">
          <a:blip r:embed="rId3"/>
          <a:srcRect l="1306" r="20791" b="1"/>
          <a:stretch/>
        </p:blipFill>
        <p:spPr>
          <a:xfrm>
            <a:off x="-2" y="-2"/>
            <a:ext cx="4551358" cy="3899758"/>
          </a:xfrm>
          <a:custGeom>
            <a:avLst/>
            <a:gdLst>
              <a:gd name="connsiteX0" fmla="*/ 0 w 4551358"/>
              <a:gd name="connsiteY0" fmla="*/ 0 h 3899758"/>
              <a:gd name="connsiteX1" fmla="*/ 4551358 w 4551358"/>
              <a:gd name="connsiteY1" fmla="*/ 0 h 3899758"/>
              <a:gd name="connsiteX2" fmla="*/ 4551358 w 4551358"/>
              <a:gd name="connsiteY2" fmla="*/ 3077500 h 3899758"/>
              <a:gd name="connsiteX3" fmla="*/ 2843111 w 4551358"/>
              <a:gd name="connsiteY3" fmla="*/ 3077500 h 3899758"/>
              <a:gd name="connsiteX4" fmla="*/ 2843111 w 4551358"/>
              <a:gd name="connsiteY4" fmla="*/ 3899758 h 3899758"/>
              <a:gd name="connsiteX5" fmla="*/ 0 w 4551358"/>
              <a:gd name="connsiteY5" fmla="*/ 3899758 h 389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pic>
        <p:nvPicPr>
          <p:cNvPr id="7" name="Picture 6" descr="A picture containing person, outdoor, tree, man&#10;&#10;Description automatically generated">
            <a:extLst>
              <a:ext uri="{FF2B5EF4-FFF2-40B4-BE49-F238E27FC236}">
                <a16:creationId xmlns:a16="http://schemas.microsoft.com/office/drawing/2014/main" id="{486C5B88-835B-4B48-BDAE-0B2451F007BC}"/>
              </a:ext>
            </a:extLst>
          </p:cNvPr>
          <p:cNvPicPr>
            <a:picLocks noChangeAspect="1"/>
          </p:cNvPicPr>
          <p:nvPr/>
        </p:nvPicPr>
        <p:blipFill rotWithShape="1">
          <a:blip r:embed="rId4"/>
          <a:srcRect l="13736" r="35438" b="1"/>
          <a:stretch/>
        </p:blipFill>
        <p:spPr>
          <a:xfrm>
            <a:off x="4709539" y="-9255"/>
            <a:ext cx="2358526" cy="3085835"/>
          </a:xfrm>
          <a:prstGeom prst="rect">
            <a:avLst/>
          </a:prstGeom>
        </p:spPr>
      </p:pic>
      <p:pic>
        <p:nvPicPr>
          <p:cNvPr id="13" name="Picture 12" descr="A group of people wearing costumes&#10;&#10;Description automatically generated">
            <a:extLst>
              <a:ext uri="{FF2B5EF4-FFF2-40B4-BE49-F238E27FC236}">
                <a16:creationId xmlns:a16="http://schemas.microsoft.com/office/drawing/2014/main" id="{9BFEB960-5861-44B3-9DBA-276B7FE2DBF8}"/>
              </a:ext>
            </a:extLst>
          </p:cNvPr>
          <p:cNvPicPr>
            <a:picLocks noChangeAspect="1"/>
          </p:cNvPicPr>
          <p:nvPr/>
        </p:nvPicPr>
        <p:blipFill rotWithShape="1">
          <a:blip r:embed="rId5"/>
          <a:srcRect l="24704" r="7331" b="2"/>
          <a:stretch/>
        </p:blipFill>
        <p:spPr>
          <a:xfrm>
            <a:off x="-9523" y="4057650"/>
            <a:ext cx="2852636" cy="2791084"/>
          </a:xfrm>
          <a:prstGeom prst="rect">
            <a:avLst/>
          </a:prstGeom>
        </p:spPr>
      </p:pic>
      <p:grpSp>
        <p:nvGrpSpPr>
          <p:cNvPr id="79" name="Group 78">
            <a:extLst>
              <a:ext uri="{FF2B5EF4-FFF2-40B4-BE49-F238E27FC236}">
                <a16:creationId xmlns:a16="http://schemas.microsoft.com/office/drawing/2014/main" id="{215F115D-311A-47D5-B1CD-1A50E97839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0" name="Straight Connector 79">
              <a:extLst>
                <a:ext uri="{FF2B5EF4-FFF2-40B4-BE49-F238E27FC236}">
                  <a16:creationId xmlns:a16="http://schemas.microsoft.com/office/drawing/2014/main" id="{D08DB52B-4E71-4E91-B808-67754E8CA9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D89D2B60-44AE-4927-A039-933BC4C60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20D09CE4-163A-4D5E-B267-00D613DE43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170BFD91-6B8F-47C5-A0F9-9591DDAFE5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380DB04-959F-4BE5-BBF8-E3F81DCFE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0928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0" name="Rectangle 69">
            <a:extLst>
              <a:ext uri="{FF2B5EF4-FFF2-40B4-BE49-F238E27FC236}">
                <a16:creationId xmlns:a16="http://schemas.microsoft.com/office/drawing/2014/main" id="{E49B76A8-D4D2-428D-84FA-657EEA58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a:t>Basic Land Surveying Techniques</a:t>
            </a:r>
            <a:br>
              <a:rPr lang="en-US" sz="4100"/>
            </a:br>
            <a:endParaRPr lang="en-US" sz="4100"/>
          </a:p>
        </p:txBody>
      </p:sp>
      <p:grpSp>
        <p:nvGrpSpPr>
          <p:cNvPr id="72" name="Group 71">
            <a:extLst>
              <a:ext uri="{FF2B5EF4-FFF2-40B4-BE49-F238E27FC236}">
                <a16:creationId xmlns:a16="http://schemas.microsoft.com/office/drawing/2014/main" id="{8D463EDB-0644-4F84-9901-D2434D5509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3" name="Straight Connector 72">
              <a:extLst>
                <a:ext uri="{FF2B5EF4-FFF2-40B4-BE49-F238E27FC236}">
                  <a16:creationId xmlns:a16="http://schemas.microsoft.com/office/drawing/2014/main" id="{A02079FA-226E-4AF1-B818-2CA9EF1B69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D376604-76CD-4D25-B281-35796F3671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6B5A32B1-F178-4FE5-8916-712F46FCB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DC3339F8-6376-45A3-A77E-5F5C212D4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6AD1BBAE-26A1-4BE9-9536-C15B1A87E0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9" name="Snip Diagonal Corner Rectangle 12">
            <a:extLst>
              <a:ext uri="{FF2B5EF4-FFF2-40B4-BE49-F238E27FC236}">
                <a16:creationId xmlns:a16="http://schemas.microsoft.com/office/drawing/2014/main" id="{15A54023-E435-4098-A370-AE54A007E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Content Placeholder 4" descr="A group of people in a room&#10;&#10;Description automatically generated">
            <a:extLst>
              <a:ext uri="{FF2B5EF4-FFF2-40B4-BE49-F238E27FC236}">
                <a16:creationId xmlns:a16="http://schemas.microsoft.com/office/drawing/2014/main" id="{AEA27F88-0770-4AC3-BDBA-1F3549CD530B}"/>
              </a:ext>
            </a:extLst>
          </p:cNvPr>
          <p:cNvPicPr>
            <a:picLocks noChangeAspect="1"/>
          </p:cNvPicPr>
          <p:nvPr/>
        </p:nvPicPr>
        <p:blipFill rotWithShape="1">
          <a:blip r:embed="rId2"/>
          <a:srcRect t="5980" r="-3" b="5980"/>
          <a:stretch/>
        </p:blipFill>
        <p:spPr>
          <a:xfrm>
            <a:off x="834935" y="854087"/>
            <a:ext cx="5582963"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pic>
        <p:nvPicPr>
          <p:cNvPr id="7" name="Picture 6" descr="A person sitting at a table&#10;&#10;Description automatically generated">
            <a:extLst>
              <a:ext uri="{FF2B5EF4-FFF2-40B4-BE49-F238E27FC236}">
                <a16:creationId xmlns:a16="http://schemas.microsoft.com/office/drawing/2014/main" id="{6B41C52A-5763-4343-B3C0-32D4493AA3D5}"/>
              </a:ext>
            </a:extLst>
          </p:cNvPr>
          <p:cNvPicPr>
            <a:picLocks noChangeAspect="1"/>
          </p:cNvPicPr>
          <p:nvPr/>
        </p:nvPicPr>
        <p:blipFill rotWithShape="1">
          <a:blip r:embed="rId3"/>
          <a:srcRect l="10260" r="17372" b="2"/>
          <a:stretch/>
        </p:blipFill>
        <p:spPr>
          <a:xfrm>
            <a:off x="6568222" y="854087"/>
            <a:ext cx="3557016"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spTree>
    <p:extLst>
      <p:ext uri="{BB962C8B-B14F-4D97-AF65-F5344CB8AC3E}">
        <p14:creationId xmlns:p14="http://schemas.microsoft.com/office/powerpoint/2010/main" val="3477491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8C152077-984A-4612-B0E1-251C62EB1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05450BA-2A87-4847-A5A0-E7D960557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16F9ADA-A824-456A-9728-D5BFFE04D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3034157-938C-45F5-8DCA-208D22E5B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369327A-A6C5-4293-80D1-DECEBA3F5F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6" name="Rectangle 75">
            <a:extLst>
              <a:ext uri="{FF2B5EF4-FFF2-40B4-BE49-F238E27FC236}">
                <a16:creationId xmlns:a16="http://schemas.microsoft.com/office/drawing/2014/main" id="{F4872FFF-0DD8-4435-84B9-292254600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7532710" y="628617"/>
            <a:ext cx="3971902" cy="3028983"/>
          </a:xfrm>
        </p:spPr>
        <p:txBody>
          <a:bodyPr vert="horz" lIns="91440" tIns="45720" rIns="91440" bIns="45720" rtlCol="0" anchor="b">
            <a:normAutofit/>
          </a:bodyPr>
          <a:lstStyle/>
          <a:p>
            <a:pPr>
              <a:lnSpc>
                <a:spcPct val="90000"/>
              </a:lnSpc>
            </a:pPr>
            <a:r>
              <a:rPr lang="en-US" sz="3700"/>
              <a:t>GIS for Resource Conservation</a:t>
            </a:r>
            <a:br>
              <a:rPr lang="en-US" sz="3700"/>
            </a:br>
            <a:endParaRPr lang="en-US" sz="3700"/>
          </a:p>
        </p:txBody>
      </p:sp>
      <p:sp>
        <p:nvSpPr>
          <p:cNvPr id="78" name="Snip Diagonal Corner Rectangle 6">
            <a:extLst>
              <a:ext uri="{FF2B5EF4-FFF2-40B4-BE49-F238E27FC236}">
                <a16:creationId xmlns:a16="http://schemas.microsoft.com/office/drawing/2014/main" id="{FBD7AE5A-DF68-4E58-ABFF-B4219A1FE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2"/>
            <a:ext cx="7219522" cy="6858000"/>
          </a:xfrm>
          <a:prstGeom prst="snip2DiagRect">
            <a:avLst>
              <a:gd name="adj1" fmla="val 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BED9114F-24AE-47CE-9DB5-AEAC50B17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9539" y="0"/>
            <a:ext cx="2358525" cy="3082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Rectangle 81">
            <a:extLst>
              <a:ext uri="{FF2B5EF4-FFF2-40B4-BE49-F238E27FC236}">
                <a16:creationId xmlns:a16="http://schemas.microsoft.com/office/drawing/2014/main" id="{FDE89F02-ACEE-40E4-9C69-05C0D0DEB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 y="4034649"/>
            <a:ext cx="2849462" cy="2814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Content Placeholder 4" descr="A group of people in a room&#10;&#10;Description automatically generated">
            <a:extLst>
              <a:ext uri="{FF2B5EF4-FFF2-40B4-BE49-F238E27FC236}">
                <a16:creationId xmlns:a16="http://schemas.microsoft.com/office/drawing/2014/main" id="{B1B84598-D494-466F-A3B3-C30B5BC92A6B}"/>
              </a:ext>
            </a:extLst>
          </p:cNvPr>
          <p:cNvPicPr>
            <a:picLocks noChangeAspect="1"/>
          </p:cNvPicPr>
          <p:nvPr/>
        </p:nvPicPr>
        <p:blipFill rotWithShape="1">
          <a:blip r:embed="rId2"/>
          <a:srcRect l="16090" r="8636" b="-3"/>
          <a:stretch/>
        </p:blipFill>
        <p:spPr>
          <a:xfrm>
            <a:off x="3002038" y="3243069"/>
            <a:ext cx="4066029" cy="3605670"/>
          </a:xfrm>
          <a:prstGeom prst="rect">
            <a:avLst/>
          </a:prstGeom>
        </p:spPr>
      </p:pic>
      <p:pic>
        <p:nvPicPr>
          <p:cNvPr id="7" name="Picture 6" descr="A group of people in front of a computer&#10;&#10;Description automatically generated">
            <a:extLst>
              <a:ext uri="{FF2B5EF4-FFF2-40B4-BE49-F238E27FC236}">
                <a16:creationId xmlns:a16="http://schemas.microsoft.com/office/drawing/2014/main" id="{A8FE2322-4DFF-4B4E-B805-884D0A06AE6F}"/>
              </a:ext>
            </a:extLst>
          </p:cNvPr>
          <p:cNvPicPr>
            <a:picLocks noChangeAspect="1"/>
          </p:cNvPicPr>
          <p:nvPr/>
        </p:nvPicPr>
        <p:blipFill rotWithShape="1">
          <a:blip r:embed="rId3"/>
          <a:srcRect l="20674" r="1424" b="1"/>
          <a:stretch/>
        </p:blipFill>
        <p:spPr>
          <a:xfrm>
            <a:off x="-2" y="10"/>
            <a:ext cx="4551358" cy="3899748"/>
          </a:xfrm>
          <a:custGeom>
            <a:avLst/>
            <a:gdLst>
              <a:gd name="connsiteX0" fmla="*/ 0 w 4551358"/>
              <a:gd name="connsiteY0" fmla="*/ 0 h 3899758"/>
              <a:gd name="connsiteX1" fmla="*/ 4551358 w 4551358"/>
              <a:gd name="connsiteY1" fmla="*/ 0 h 3899758"/>
              <a:gd name="connsiteX2" fmla="*/ 4551358 w 4551358"/>
              <a:gd name="connsiteY2" fmla="*/ 3077500 h 3899758"/>
              <a:gd name="connsiteX3" fmla="*/ 2843111 w 4551358"/>
              <a:gd name="connsiteY3" fmla="*/ 3077500 h 3899758"/>
              <a:gd name="connsiteX4" fmla="*/ 2843111 w 4551358"/>
              <a:gd name="connsiteY4" fmla="*/ 3899758 h 3899758"/>
              <a:gd name="connsiteX5" fmla="*/ 0 w 4551358"/>
              <a:gd name="connsiteY5" fmla="*/ 3899758 h 389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grpSp>
        <p:nvGrpSpPr>
          <p:cNvPr id="84" name="Group 83">
            <a:extLst>
              <a:ext uri="{FF2B5EF4-FFF2-40B4-BE49-F238E27FC236}">
                <a16:creationId xmlns:a16="http://schemas.microsoft.com/office/drawing/2014/main" id="{A9D1CC48-9698-4EFC-B43B-BC82FC50D9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5" name="Straight Connector 84">
              <a:extLst>
                <a:ext uri="{FF2B5EF4-FFF2-40B4-BE49-F238E27FC236}">
                  <a16:creationId xmlns:a16="http://schemas.microsoft.com/office/drawing/2014/main" id="{FD1410DE-C04E-4DC6-8B4F-BAE369B63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083929F-F193-4659-BD96-667CC892B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7A3A5B6-D5E0-4782-A7F3-E4AB5F6662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CDD80BBE-50E6-4D84-8F39-C0A98D886A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AAD51E4-37BF-4D28-B830-6AC80A699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6080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D586E77-D27F-4AD3-990A-B2CE32C0F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619946" y="5892956"/>
            <a:ext cx="4620880" cy="827604"/>
          </a:xfrm>
        </p:spPr>
        <p:txBody>
          <a:bodyPr>
            <a:normAutofit fontScale="90000"/>
          </a:bodyPr>
          <a:lstStyle/>
          <a:p>
            <a:r>
              <a:rPr lang="en-US" dirty="0"/>
              <a:t>The Results</a:t>
            </a:r>
            <a:br>
              <a:rPr lang="en-US" dirty="0"/>
            </a:br>
            <a:endParaRPr lang="en-US" dirty="0"/>
          </a:p>
        </p:txBody>
      </p:sp>
      <p:sp>
        <p:nvSpPr>
          <p:cNvPr id="3" name="Content Placeholder 2">
            <a:extLst>
              <a:ext uri="{FF2B5EF4-FFF2-40B4-BE49-F238E27FC236}">
                <a16:creationId xmlns:a16="http://schemas.microsoft.com/office/drawing/2014/main" id="{0AD9FA54-2F7E-4C85-83E0-C3DC1118B604}"/>
              </a:ext>
            </a:extLst>
          </p:cNvPr>
          <p:cNvSpPr>
            <a:spLocks noGrp="1"/>
          </p:cNvSpPr>
          <p:nvPr>
            <p:ph idx="1"/>
          </p:nvPr>
        </p:nvSpPr>
        <p:spPr>
          <a:xfrm>
            <a:off x="263661" y="431956"/>
            <a:ext cx="5041431" cy="5219778"/>
          </a:xfrm>
        </p:spPr>
        <p:txBody>
          <a:bodyPr>
            <a:normAutofit/>
          </a:bodyPr>
          <a:lstStyle/>
          <a:p>
            <a:pPr marL="0" indent="0">
              <a:lnSpc>
                <a:spcPct val="90000"/>
              </a:lnSpc>
              <a:buNone/>
            </a:pPr>
            <a:r>
              <a:rPr lang="en-US" b="1" dirty="0">
                <a:solidFill>
                  <a:schemeClr val="tx1"/>
                </a:solidFill>
              </a:rPr>
              <a:t>Upon graduation, participants will have skills and certifications that can lead to exciting careers in engineering, construction, remediation, environmental cleanup, and more. The Earth Conservancy and its partners will work with graduates to help find employment opportunities. Graduates leave the EWT program with</a:t>
            </a:r>
          </a:p>
          <a:p>
            <a:pPr>
              <a:lnSpc>
                <a:spcPct val="90000"/>
              </a:lnSpc>
            </a:pPr>
            <a:r>
              <a:rPr lang="en-US" b="1" dirty="0">
                <a:solidFill>
                  <a:schemeClr val="tx1"/>
                </a:solidFill>
              </a:rPr>
              <a:t>20.5 hours of continuing education units from the Pennsylvania State University</a:t>
            </a:r>
          </a:p>
          <a:p>
            <a:pPr>
              <a:lnSpc>
                <a:spcPct val="90000"/>
              </a:lnSpc>
            </a:pPr>
            <a:r>
              <a:rPr lang="en-US" b="1" dirty="0">
                <a:solidFill>
                  <a:schemeClr val="tx1"/>
                </a:solidFill>
              </a:rPr>
              <a:t>3 federal certifications (HAZWOPER 40, OSHA 10, First Aid)</a:t>
            </a:r>
          </a:p>
          <a:p>
            <a:pPr>
              <a:lnSpc>
                <a:spcPct val="90000"/>
              </a:lnSpc>
            </a:pPr>
            <a:r>
              <a:rPr lang="en-US" b="1" dirty="0">
                <a:solidFill>
                  <a:schemeClr val="tx1"/>
                </a:solidFill>
              </a:rPr>
              <a:t>professional résumé and cover letter</a:t>
            </a:r>
          </a:p>
          <a:p>
            <a:pPr>
              <a:lnSpc>
                <a:spcPct val="90000"/>
              </a:lnSpc>
            </a:pPr>
            <a:r>
              <a:rPr lang="en-US" b="1" dirty="0">
                <a:solidFill>
                  <a:schemeClr val="tx1"/>
                </a:solidFill>
              </a:rPr>
              <a:t>letter of recommendation</a:t>
            </a:r>
          </a:p>
          <a:p>
            <a:pPr>
              <a:lnSpc>
                <a:spcPct val="90000"/>
              </a:lnSpc>
            </a:pPr>
            <a:endParaRPr lang="en-US" sz="1500" dirty="0"/>
          </a:p>
        </p:txBody>
      </p:sp>
      <p:sp>
        <p:nvSpPr>
          <p:cNvPr id="44" name="Rectangle 43">
            <a:extLst>
              <a:ext uri="{FF2B5EF4-FFF2-40B4-BE49-F238E27FC236}">
                <a16:creationId xmlns:a16="http://schemas.microsoft.com/office/drawing/2014/main" id="{D6CA807E-B8E4-442A-9C0C-FDC75F008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321732"/>
            <a:ext cx="3634789" cy="36748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on a sidewalk&#10;&#10;Description automatically generated">
            <a:extLst>
              <a:ext uri="{FF2B5EF4-FFF2-40B4-BE49-F238E27FC236}">
                <a16:creationId xmlns:a16="http://schemas.microsoft.com/office/drawing/2014/main" id="{5B6396B3-D5FD-4F43-B39F-C8356740B033}"/>
              </a:ext>
            </a:extLst>
          </p:cNvPr>
          <p:cNvPicPr>
            <a:picLocks noChangeAspect="1"/>
          </p:cNvPicPr>
          <p:nvPr/>
        </p:nvPicPr>
        <p:blipFill rotWithShape="1">
          <a:blip r:embed="rId2"/>
          <a:srcRect l="3234" r="8536" b="3"/>
          <a:stretch/>
        </p:blipFill>
        <p:spPr>
          <a:xfrm>
            <a:off x="5781040" y="909036"/>
            <a:ext cx="3311629" cy="2505321"/>
          </a:xfrm>
          <a:prstGeom prst="rect">
            <a:avLst/>
          </a:prstGeom>
        </p:spPr>
      </p:pic>
      <p:sp>
        <p:nvSpPr>
          <p:cNvPr id="46" name="Rectangle 45">
            <a:extLst>
              <a:ext uri="{FF2B5EF4-FFF2-40B4-BE49-F238E27FC236}">
                <a16:creationId xmlns:a16="http://schemas.microsoft.com/office/drawing/2014/main" id="{1966BA61-6F1C-4EAA-BE1A-9FB90B98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54821" y="321732"/>
            <a:ext cx="2415447" cy="2108201"/>
          </a:xfrm>
          <a:prstGeom prst="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682D761-4925-4E94-8AC2-EC78DB378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4157448"/>
            <a:ext cx="3634789" cy="2302620"/>
          </a:xfrm>
          <a:prstGeom prst="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9172483-53EC-4ABF-9693-AD84FCE4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9080" y="2656703"/>
            <a:ext cx="2401187" cy="28296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room&#10;&#10;Description automatically generated">
            <a:extLst>
              <a:ext uri="{FF2B5EF4-FFF2-40B4-BE49-F238E27FC236}">
                <a16:creationId xmlns:a16="http://schemas.microsoft.com/office/drawing/2014/main" id="{D00458EB-A8B7-497B-BD17-2661FCE1B805}"/>
              </a:ext>
            </a:extLst>
          </p:cNvPr>
          <p:cNvPicPr>
            <a:picLocks noChangeAspect="1"/>
          </p:cNvPicPr>
          <p:nvPr/>
        </p:nvPicPr>
        <p:blipFill rotWithShape="1">
          <a:blip r:embed="rId3"/>
          <a:srcRect l="15689" r="28738" b="2"/>
          <a:stretch/>
        </p:blipFill>
        <p:spPr>
          <a:xfrm>
            <a:off x="9622135" y="2817570"/>
            <a:ext cx="2086648" cy="2506270"/>
          </a:xfrm>
          <a:prstGeom prst="rect">
            <a:avLst/>
          </a:prstGeom>
        </p:spPr>
      </p:pic>
    </p:spTree>
    <p:extLst>
      <p:ext uri="{BB962C8B-B14F-4D97-AF65-F5344CB8AC3E}">
        <p14:creationId xmlns:p14="http://schemas.microsoft.com/office/powerpoint/2010/main" val="28948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2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FF41B-CC47-4141-AC61-8B49072FE420}"/>
              </a:ext>
            </a:extLst>
          </p:cNvPr>
          <p:cNvSpPr>
            <a:spLocks noGrp="1"/>
          </p:cNvSpPr>
          <p:nvPr>
            <p:ph type="title"/>
          </p:nvPr>
        </p:nvSpPr>
        <p:spPr>
          <a:xfrm>
            <a:off x="698157" y="685801"/>
            <a:ext cx="5183354" cy="1431985"/>
          </a:xfrm>
        </p:spPr>
        <p:txBody>
          <a:bodyPr>
            <a:noAutofit/>
          </a:bodyPr>
          <a:lstStyle/>
          <a:p>
            <a:br>
              <a:rPr lang="en-US" b="1" cap="none" dirty="0">
                <a:solidFill>
                  <a:srgbClr val="FFFFFF"/>
                </a:solidFill>
              </a:rPr>
            </a:br>
            <a:r>
              <a:rPr lang="en-US" b="1" cap="none" dirty="0">
                <a:solidFill>
                  <a:srgbClr val="FFFFFF"/>
                </a:solidFill>
              </a:rPr>
              <a:t>Earth Conservancy </a:t>
            </a:r>
          </a:p>
        </p:txBody>
      </p:sp>
      <p:sp>
        <p:nvSpPr>
          <p:cNvPr id="24" name="Content Placeholder 2">
            <a:extLst>
              <a:ext uri="{FF2B5EF4-FFF2-40B4-BE49-F238E27FC236}">
                <a16:creationId xmlns:a16="http://schemas.microsoft.com/office/drawing/2014/main" id="{619339D0-CB9F-4A9A-9DA8-194CA48F9096}"/>
              </a:ext>
            </a:extLst>
          </p:cNvPr>
          <p:cNvSpPr>
            <a:spLocks noGrp="1"/>
          </p:cNvSpPr>
          <p:nvPr>
            <p:ph idx="1"/>
          </p:nvPr>
        </p:nvSpPr>
        <p:spPr>
          <a:xfrm>
            <a:off x="6516553" y="685800"/>
            <a:ext cx="5408747" cy="4867275"/>
          </a:xfrm>
        </p:spPr>
        <p:txBody>
          <a:bodyPr>
            <a:normAutofit/>
          </a:bodyPr>
          <a:lstStyle/>
          <a:p>
            <a:r>
              <a:rPr lang="en-US" sz="2800" b="1" dirty="0">
                <a:solidFill>
                  <a:srgbClr val="FFFFFF"/>
                </a:solidFill>
              </a:rPr>
              <a:t>A nonprofit organization </a:t>
            </a:r>
          </a:p>
          <a:p>
            <a:r>
              <a:rPr lang="en-US" sz="2800" b="1" dirty="0">
                <a:solidFill>
                  <a:srgbClr val="FFFFFF"/>
                </a:solidFill>
              </a:rPr>
              <a:t>founded in 1992 to </a:t>
            </a:r>
          </a:p>
          <a:p>
            <a:r>
              <a:rPr lang="en-US" sz="2800" b="1" dirty="0">
                <a:solidFill>
                  <a:srgbClr val="FFFFFF"/>
                </a:solidFill>
              </a:rPr>
              <a:t>address the impacts of past coal mining operations in Luzerne County, Pennsylvania. </a:t>
            </a:r>
          </a:p>
          <a:p>
            <a:r>
              <a:rPr lang="en-US" sz="2800" b="1" dirty="0">
                <a:solidFill>
                  <a:srgbClr val="FFFFFF"/>
                </a:solidFill>
              </a:rPr>
              <a:t>Operations center on the former holdings of the Blue Coal Corporation, which total nearly 16,500 acres.</a:t>
            </a:r>
          </a:p>
        </p:txBody>
      </p:sp>
      <p:pic>
        <p:nvPicPr>
          <p:cNvPr id="26" name="Picture 25">
            <a:extLst>
              <a:ext uri="{FF2B5EF4-FFF2-40B4-BE49-F238E27FC236}">
                <a16:creationId xmlns:a16="http://schemas.microsoft.com/office/drawing/2014/main" id="{25BCCD6C-12E1-47DB-A176-16A75BBC7783}"/>
              </a:ext>
            </a:extLst>
          </p:cNvPr>
          <p:cNvPicPr>
            <a:picLocks noChangeAspect="1"/>
          </p:cNvPicPr>
          <p:nvPr/>
        </p:nvPicPr>
        <p:blipFill>
          <a:blip r:embed="rId2"/>
          <a:stretch>
            <a:fillRect/>
          </a:stretch>
        </p:blipFill>
        <p:spPr>
          <a:xfrm>
            <a:off x="437999" y="2389032"/>
            <a:ext cx="5443512" cy="3825500"/>
          </a:xfrm>
          <a:prstGeom prst="rect">
            <a:avLst/>
          </a:prstGeom>
        </p:spPr>
      </p:pic>
    </p:spTree>
    <p:extLst>
      <p:ext uri="{BB962C8B-B14F-4D97-AF65-F5344CB8AC3E}">
        <p14:creationId xmlns:p14="http://schemas.microsoft.com/office/powerpoint/2010/main" val="204139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45FBF2-7D66-42AD-9DF3-D6B32C25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front of a building&#10;&#10;Description automatically generated">
            <a:extLst>
              <a:ext uri="{FF2B5EF4-FFF2-40B4-BE49-F238E27FC236}">
                <a16:creationId xmlns:a16="http://schemas.microsoft.com/office/drawing/2014/main" id="{F49734FD-AC58-476C-9371-FA193968935A}"/>
              </a:ext>
            </a:extLst>
          </p:cNvPr>
          <p:cNvPicPr>
            <a:picLocks noChangeAspect="1"/>
          </p:cNvPicPr>
          <p:nvPr/>
        </p:nvPicPr>
        <p:blipFill rotWithShape="1">
          <a:blip r:embed="rId2"/>
          <a:srcRect t="6105" r="1" b="3075"/>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E04044DE-2387-41C2-857F-132B16793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73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6F243-B5BF-4EA6-A00C-33A6A1F61434}"/>
              </a:ext>
            </a:extLst>
          </p:cNvPr>
          <p:cNvSpPr>
            <a:spLocks noGrp="1"/>
          </p:cNvSpPr>
          <p:nvPr>
            <p:ph type="title"/>
          </p:nvPr>
        </p:nvSpPr>
        <p:spPr>
          <a:xfrm>
            <a:off x="1834919" y="685800"/>
            <a:ext cx="3705269" cy="5308599"/>
          </a:xfrm>
        </p:spPr>
        <p:txBody>
          <a:bodyPr>
            <a:normAutofit/>
          </a:bodyPr>
          <a:lstStyle/>
          <a:p>
            <a:r>
              <a:rPr lang="en-US" sz="3200" dirty="0">
                <a:solidFill>
                  <a:srgbClr val="FFFFFF"/>
                </a:solidFill>
              </a:rPr>
              <a:t>the Results</a:t>
            </a:r>
            <a:br>
              <a:rPr lang="en-US" sz="3200" dirty="0">
                <a:solidFill>
                  <a:srgbClr val="FFFFFF"/>
                </a:solidFill>
              </a:rPr>
            </a:br>
            <a:br>
              <a:rPr lang="en-US" sz="3200" dirty="0">
                <a:solidFill>
                  <a:srgbClr val="FFFFFF"/>
                </a:solidFill>
              </a:rPr>
            </a:br>
            <a:r>
              <a:rPr lang="en-US" sz="6000" dirty="0">
                <a:solidFill>
                  <a:srgbClr val="FFC000"/>
                </a:solidFill>
              </a:rPr>
              <a:t>The End</a:t>
            </a:r>
          </a:p>
        </p:txBody>
      </p:sp>
      <p:sp>
        <p:nvSpPr>
          <p:cNvPr id="3" name="Content Placeholder 2">
            <a:extLst>
              <a:ext uri="{FF2B5EF4-FFF2-40B4-BE49-F238E27FC236}">
                <a16:creationId xmlns:a16="http://schemas.microsoft.com/office/drawing/2014/main" id="{1B4E27D9-AB7C-44D5-8C11-30F96E6F306D}"/>
              </a:ext>
            </a:extLst>
          </p:cNvPr>
          <p:cNvSpPr>
            <a:spLocks noGrp="1"/>
          </p:cNvSpPr>
          <p:nvPr>
            <p:ph idx="1"/>
          </p:nvPr>
        </p:nvSpPr>
        <p:spPr>
          <a:xfrm>
            <a:off x="6516553" y="685800"/>
            <a:ext cx="4754563" cy="5410200"/>
          </a:xfrm>
        </p:spPr>
        <p:txBody>
          <a:bodyPr>
            <a:normAutofit/>
          </a:bodyPr>
          <a:lstStyle/>
          <a:p>
            <a:r>
              <a:rPr lang="en-US" dirty="0">
                <a:solidFill>
                  <a:srgbClr val="FFFFFF"/>
                </a:solidFill>
              </a:rPr>
              <a:t>Participants will be tracked for a </a:t>
            </a:r>
            <a:r>
              <a:rPr lang="en-US" dirty="0" err="1">
                <a:solidFill>
                  <a:srgbClr val="FFFFFF"/>
                </a:solidFill>
              </a:rPr>
              <a:t>whoe</a:t>
            </a:r>
            <a:r>
              <a:rPr lang="en-US" dirty="0">
                <a:solidFill>
                  <a:srgbClr val="FFFFFF"/>
                </a:solidFill>
              </a:rPr>
              <a:t> year and employment support </a:t>
            </a:r>
            <a:r>
              <a:rPr lang="en-US" dirty="0" err="1">
                <a:solidFill>
                  <a:srgbClr val="FFFFFF"/>
                </a:solidFill>
              </a:rPr>
              <a:t>wil</a:t>
            </a:r>
            <a:r>
              <a:rPr lang="en-US" dirty="0">
                <a:solidFill>
                  <a:srgbClr val="FFFFFF"/>
                </a:solidFill>
              </a:rPr>
              <a:t> be provided </a:t>
            </a:r>
            <a:r>
              <a:rPr lang="en-US" dirty="0" err="1">
                <a:solidFill>
                  <a:srgbClr val="FFFFFF"/>
                </a:solidFill>
              </a:rPr>
              <a:t>dutring</a:t>
            </a:r>
            <a:r>
              <a:rPr lang="en-US" dirty="0">
                <a:solidFill>
                  <a:srgbClr val="FFFFFF"/>
                </a:solidFill>
              </a:rPr>
              <a:t> that period</a:t>
            </a:r>
          </a:p>
          <a:p>
            <a:r>
              <a:rPr lang="en-US" dirty="0">
                <a:solidFill>
                  <a:srgbClr val="FFFFFF"/>
                </a:solidFill>
              </a:rPr>
              <a:t>So far the first cohort of 23 participants have achieved 100% employment.</a:t>
            </a:r>
          </a:p>
          <a:p>
            <a:r>
              <a:rPr lang="en-US" dirty="0">
                <a:solidFill>
                  <a:srgbClr val="FFFFFF"/>
                </a:solidFill>
              </a:rPr>
              <a:t>The second cohort of 21 participants completed the program in May and they are  being tracked. It is anticipated that they also will achieve 100% job placement.</a:t>
            </a:r>
          </a:p>
        </p:txBody>
      </p:sp>
    </p:spTree>
    <p:extLst>
      <p:ext uri="{BB962C8B-B14F-4D97-AF65-F5344CB8AC3E}">
        <p14:creationId xmlns:p14="http://schemas.microsoft.com/office/powerpoint/2010/main" val="114742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2E1FE-DE63-4D51-A9C1-4BFDE962FCF5}"/>
              </a:ext>
            </a:extLst>
          </p:cNvPr>
          <p:cNvSpPr>
            <a:spLocks noGrp="1"/>
          </p:cNvSpPr>
          <p:nvPr>
            <p:ph type="title"/>
          </p:nvPr>
        </p:nvSpPr>
        <p:spPr>
          <a:xfrm>
            <a:off x="1834919" y="685800"/>
            <a:ext cx="3705269" cy="5308599"/>
          </a:xfrm>
        </p:spPr>
        <p:txBody>
          <a:bodyPr>
            <a:normAutofit/>
          </a:bodyPr>
          <a:lstStyle/>
          <a:p>
            <a:r>
              <a:rPr lang="en-US" sz="3200" dirty="0">
                <a:solidFill>
                  <a:srgbClr val="FFFFFF"/>
                </a:solidFill>
              </a:rPr>
              <a:t>Environmental problems</a:t>
            </a:r>
          </a:p>
        </p:txBody>
      </p:sp>
      <p:pic>
        <p:nvPicPr>
          <p:cNvPr id="5" name="Content Placeholder 4" descr="A river with a lush green field&#10;&#10;Description automatically generated">
            <a:extLst>
              <a:ext uri="{FF2B5EF4-FFF2-40B4-BE49-F238E27FC236}">
                <a16:creationId xmlns:a16="http://schemas.microsoft.com/office/drawing/2014/main" id="{AF726950-5BD2-479D-A343-B73845A94AD9}"/>
              </a:ext>
            </a:extLst>
          </p:cNvPr>
          <p:cNvPicPr>
            <a:picLocks noGrp="1" noChangeAspect="1"/>
          </p:cNvPicPr>
          <p:nvPr>
            <p:ph idx="1"/>
          </p:nvPr>
        </p:nvPicPr>
        <p:blipFill>
          <a:blip r:embed="rId2"/>
          <a:stretch>
            <a:fillRect/>
          </a:stretch>
        </p:blipFill>
        <p:spPr>
          <a:xfrm>
            <a:off x="6212505" y="99160"/>
            <a:ext cx="2465023" cy="2440459"/>
          </a:xfrm>
        </p:spPr>
      </p:pic>
      <p:pic>
        <p:nvPicPr>
          <p:cNvPr id="7" name="Picture 6" descr="A close up of a dry grass field&#10;&#10;Description automatically generated">
            <a:extLst>
              <a:ext uri="{FF2B5EF4-FFF2-40B4-BE49-F238E27FC236}">
                <a16:creationId xmlns:a16="http://schemas.microsoft.com/office/drawing/2014/main" id="{692FAC58-10DE-4E66-B1A4-A7AED29D6BA3}"/>
              </a:ext>
            </a:extLst>
          </p:cNvPr>
          <p:cNvPicPr>
            <a:picLocks noChangeAspect="1"/>
          </p:cNvPicPr>
          <p:nvPr/>
        </p:nvPicPr>
        <p:blipFill>
          <a:blip r:embed="rId3"/>
          <a:stretch>
            <a:fillRect/>
          </a:stretch>
        </p:blipFill>
        <p:spPr>
          <a:xfrm>
            <a:off x="8940307" y="373714"/>
            <a:ext cx="2690613" cy="2017960"/>
          </a:xfrm>
          <a:prstGeom prst="rect">
            <a:avLst/>
          </a:prstGeom>
        </p:spPr>
      </p:pic>
      <p:pic>
        <p:nvPicPr>
          <p:cNvPr id="11" name="Picture 10">
            <a:extLst>
              <a:ext uri="{FF2B5EF4-FFF2-40B4-BE49-F238E27FC236}">
                <a16:creationId xmlns:a16="http://schemas.microsoft.com/office/drawing/2014/main" id="{E665615D-CD24-486B-994F-59CD99198C93}"/>
              </a:ext>
            </a:extLst>
          </p:cNvPr>
          <p:cNvPicPr>
            <a:picLocks noChangeAspect="1"/>
          </p:cNvPicPr>
          <p:nvPr/>
        </p:nvPicPr>
        <p:blipFill>
          <a:blip r:embed="rId4"/>
          <a:stretch>
            <a:fillRect/>
          </a:stretch>
        </p:blipFill>
        <p:spPr>
          <a:xfrm>
            <a:off x="1546467" y="0"/>
            <a:ext cx="3235598" cy="2438682"/>
          </a:xfrm>
          <a:prstGeom prst="rect">
            <a:avLst/>
          </a:prstGeom>
        </p:spPr>
      </p:pic>
      <p:pic>
        <p:nvPicPr>
          <p:cNvPr id="20" name="Picture 19" descr="A dirt path&#10;&#10;Description automatically generated">
            <a:extLst>
              <a:ext uri="{FF2B5EF4-FFF2-40B4-BE49-F238E27FC236}">
                <a16:creationId xmlns:a16="http://schemas.microsoft.com/office/drawing/2014/main" id="{74BC27BC-700E-41F3-9BD3-357AFD562BAA}"/>
              </a:ext>
            </a:extLst>
          </p:cNvPr>
          <p:cNvPicPr>
            <a:picLocks noChangeAspect="1"/>
          </p:cNvPicPr>
          <p:nvPr/>
        </p:nvPicPr>
        <p:blipFill>
          <a:blip r:embed="rId5"/>
          <a:stretch>
            <a:fillRect/>
          </a:stretch>
        </p:blipFill>
        <p:spPr>
          <a:xfrm>
            <a:off x="5792971" y="2725526"/>
            <a:ext cx="3065505" cy="2299129"/>
          </a:xfrm>
          <a:prstGeom prst="rect">
            <a:avLst/>
          </a:prstGeom>
        </p:spPr>
      </p:pic>
      <p:pic>
        <p:nvPicPr>
          <p:cNvPr id="22" name="Picture 21" descr="A picture containing road, way, grass, green&#10;&#10;Description automatically generated">
            <a:extLst>
              <a:ext uri="{FF2B5EF4-FFF2-40B4-BE49-F238E27FC236}">
                <a16:creationId xmlns:a16="http://schemas.microsoft.com/office/drawing/2014/main" id="{17D34219-1529-403E-9C50-7F168925B8B5}"/>
              </a:ext>
            </a:extLst>
          </p:cNvPr>
          <p:cNvPicPr>
            <a:picLocks noChangeAspect="1"/>
          </p:cNvPicPr>
          <p:nvPr/>
        </p:nvPicPr>
        <p:blipFill>
          <a:blip r:embed="rId6"/>
          <a:stretch>
            <a:fillRect/>
          </a:stretch>
        </p:blipFill>
        <p:spPr>
          <a:xfrm>
            <a:off x="1726724" y="4068899"/>
            <a:ext cx="3739294" cy="2492863"/>
          </a:xfrm>
          <a:prstGeom prst="rect">
            <a:avLst/>
          </a:prstGeom>
        </p:spPr>
      </p:pic>
      <p:pic>
        <p:nvPicPr>
          <p:cNvPr id="24" name="Picture 23" descr="A picture containing outdoor, grass, tree, sheep&#10;&#10;Description automatically generated">
            <a:extLst>
              <a:ext uri="{FF2B5EF4-FFF2-40B4-BE49-F238E27FC236}">
                <a16:creationId xmlns:a16="http://schemas.microsoft.com/office/drawing/2014/main" id="{06D1B49D-8C82-40E8-B782-1A5648F19754}"/>
              </a:ext>
            </a:extLst>
          </p:cNvPr>
          <p:cNvPicPr>
            <a:picLocks noChangeAspect="1"/>
          </p:cNvPicPr>
          <p:nvPr/>
        </p:nvPicPr>
        <p:blipFill>
          <a:blip r:embed="rId7"/>
          <a:stretch>
            <a:fillRect/>
          </a:stretch>
        </p:blipFill>
        <p:spPr>
          <a:xfrm>
            <a:off x="8977535" y="2697380"/>
            <a:ext cx="2975482" cy="2230922"/>
          </a:xfrm>
          <a:prstGeom prst="rect">
            <a:avLst/>
          </a:prstGeom>
        </p:spPr>
      </p:pic>
    </p:spTree>
    <p:extLst>
      <p:ext uri="{BB962C8B-B14F-4D97-AF65-F5344CB8AC3E}">
        <p14:creationId xmlns:p14="http://schemas.microsoft.com/office/powerpoint/2010/main" val="153253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B14E-0248-407A-8020-6CEBB8BE2A9F}"/>
              </a:ext>
            </a:extLst>
          </p:cNvPr>
          <p:cNvSpPr>
            <a:spLocks noGrp="1"/>
          </p:cNvSpPr>
          <p:nvPr>
            <p:ph type="title"/>
          </p:nvPr>
        </p:nvSpPr>
        <p:spPr>
          <a:xfrm>
            <a:off x="1054459" y="5480270"/>
            <a:ext cx="8534400" cy="1184192"/>
          </a:xfrm>
        </p:spPr>
        <p:txBody>
          <a:bodyPr/>
          <a:lstStyle/>
          <a:p>
            <a:r>
              <a:rPr lang="en-US" dirty="0"/>
              <a:t>The environmental problem</a:t>
            </a:r>
          </a:p>
        </p:txBody>
      </p:sp>
      <p:pic>
        <p:nvPicPr>
          <p:cNvPr id="5" name="Content Placeholder 4" descr="A rocky mountain&#10;&#10;Description automatically generated">
            <a:extLst>
              <a:ext uri="{FF2B5EF4-FFF2-40B4-BE49-F238E27FC236}">
                <a16:creationId xmlns:a16="http://schemas.microsoft.com/office/drawing/2014/main" id="{788E9EC2-ECF4-4D3B-958C-799FB5A7EF76}"/>
              </a:ext>
            </a:extLst>
          </p:cNvPr>
          <p:cNvPicPr>
            <a:picLocks noGrp="1" noChangeAspect="1"/>
          </p:cNvPicPr>
          <p:nvPr>
            <p:ph idx="1"/>
          </p:nvPr>
        </p:nvPicPr>
        <p:blipFill>
          <a:blip r:embed="rId2"/>
          <a:stretch>
            <a:fillRect/>
          </a:stretch>
        </p:blipFill>
        <p:spPr>
          <a:xfrm>
            <a:off x="191542" y="193538"/>
            <a:ext cx="4619625" cy="3238500"/>
          </a:xfrm>
        </p:spPr>
      </p:pic>
      <p:pic>
        <p:nvPicPr>
          <p:cNvPr id="8" name="Picture 7" descr="A tree with a mountain in the background&#10;&#10;Description automatically generated">
            <a:extLst>
              <a:ext uri="{FF2B5EF4-FFF2-40B4-BE49-F238E27FC236}">
                <a16:creationId xmlns:a16="http://schemas.microsoft.com/office/drawing/2014/main" id="{D2703951-6C46-47B7-9DFF-9ABB419DCE2F}"/>
              </a:ext>
            </a:extLst>
          </p:cNvPr>
          <p:cNvPicPr>
            <a:picLocks noChangeAspect="1"/>
          </p:cNvPicPr>
          <p:nvPr/>
        </p:nvPicPr>
        <p:blipFill>
          <a:blip r:embed="rId3"/>
          <a:stretch>
            <a:fillRect/>
          </a:stretch>
        </p:blipFill>
        <p:spPr>
          <a:xfrm>
            <a:off x="6348131" y="256840"/>
            <a:ext cx="5588000" cy="3721100"/>
          </a:xfrm>
          <a:prstGeom prst="rect">
            <a:avLst/>
          </a:prstGeom>
        </p:spPr>
      </p:pic>
      <p:pic>
        <p:nvPicPr>
          <p:cNvPr id="6" name="Picture 5" descr="A close up of a dry grass field&#10;&#10;Description automatically generated">
            <a:extLst>
              <a:ext uri="{FF2B5EF4-FFF2-40B4-BE49-F238E27FC236}">
                <a16:creationId xmlns:a16="http://schemas.microsoft.com/office/drawing/2014/main" id="{F8901283-1DEC-45D6-BA10-6B559E42E710}"/>
              </a:ext>
            </a:extLst>
          </p:cNvPr>
          <p:cNvPicPr>
            <a:picLocks noChangeAspect="1"/>
          </p:cNvPicPr>
          <p:nvPr/>
        </p:nvPicPr>
        <p:blipFill>
          <a:blip r:embed="rId4"/>
          <a:stretch>
            <a:fillRect/>
          </a:stretch>
        </p:blipFill>
        <p:spPr>
          <a:xfrm>
            <a:off x="916552" y="3175156"/>
            <a:ext cx="7645223" cy="2569296"/>
          </a:xfrm>
          <a:prstGeom prst="rect">
            <a:avLst/>
          </a:prstGeom>
        </p:spPr>
      </p:pic>
    </p:spTree>
    <p:extLst>
      <p:ext uri="{BB962C8B-B14F-4D97-AF65-F5344CB8AC3E}">
        <p14:creationId xmlns:p14="http://schemas.microsoft.com/office/powerpoint/2010/main" val="236698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9D04-457B-4FAF-AF1E-D1A715584D9A}"/>
              </a:ext>
            </a:extLst>
          </p:cNvPr>
          <p:cNvSpPr>
            <a:spLocks noGrp="1"/>
          </p:cNvSpPr>
          <p:nvPr>
            <p:ph type="title"/>
          </p:nvPr>
        </p:nvSpPr>
        <p:spPr>
          <a:xfrm>
            <a:off x="3275947" y="5710793"/>
            <a:ext cx="4078522" cy="984833"/>
          </a:xfrm>
        </p:spPr>
        <p:txBody>
          <a:bodyPr/>
          <a:lstStyle/>
          <a:p>
            <a:r>
              <a:rPr lang="en-US" dirty="0"/>
              <a:t>The solution</a:t>
            </a:r>
          </a:p>
        </p:txBody>
      </p:sp>
      <p:pic>
        <p:nvPicPr>
          <p:cNvPr id="5" name="Content Placeholder 4" descr="A picture containing text, map&#10;&#10;Description automatically generated">
            <a:extLst>
              <a:ext uri="{FF2B5EF4-FFF2-40B4-BE49-F238E27FC236}">
                <a16:creationId xmlns:a16="http://schemas.microsoft.com/office/drawing/2014/main" id="{999EECE0-A8DD-4A23-8073-9576D6369194}"/>
              </a:ext>
            </a:extLst>
          </p:cNvPr>
          <p:cNvPicPr>
            <a:picLocks noGrp="1" noChangeAspect="1"/>
          </p:cNvPicPr>
          <p:nvPr>
            <p:ph idx="1"/>
          </p:nvPr>
        </p:nvPicPr>
        <p:blipFill>
          <a:blip r:embed="rId2"/>
          <a:stretch>
            <a:fillRect/>
          </a:stretch>
        </p:blipFill>
        <p:spPr>
          <a:xfrm>
            <a:off x="712928" y="300513"/>
            <a:ext cx="4662632" cy="2672379"/>
          </a:xfrm>
        </p:spPr>
      </p:pic>
      <p:pic>
        <p:nvPicPr>
          <p:cNvPr id="7" name="Picture 6" descr="A large building with a mountain in the background&#10;&#10;Description automatically generated">
            <a:extLst>
              <a:ext uri="{FF2B5EF4-FFF2-40B4-BE49-F238E27FC236}">
                <a16:creationId xmlns:a16="http://schemas.microsoft.com/office/drawing/2014/main" id="{8B8004A9-619B-43B9-BB36-DA44DB84F000}"/>
              </a:ext>
            </a:extLst>
          </p:cNvPr>
          <p:cNvPicPr>
            <a:picLocks noChangeAspect="1"/>
          </p:cNvPicPr>
          <p:nvPr/>
        </p:nvPicPr>
        <p:blipFill>
          <a:blip r:embed="rId3"/>
          <a:stretch>
            <a:fillRect/>
          </a:stretch>
        </p:blipFill>
        <p:spPr>
          <a:xfrm>
            <a:off x="6024941" y="162374"/>
            <a:ext cx="4762733" cy="3175156"/>
          </a:xfrm>
          <a:prstGeom prst="rect">
            <a:avLst/>
          </a:prstGeom>
        </p:spPr>
      </p:pic>
      <p:pic>
        <p:nvPicPr>
          <p:cNvPr id="9" name="Picture 8" descr="A close up of a hillside&#10;&#10;Description automatically generated">
            <a:extLst>
              <a:ext uri="{FF2B5EF4-FFF2-40B4-BE49-F238E27FC236}">
                <a16:creationId xmlns:a16="http://schemas.microsoft.com/office/drawing/2014/main" id="{297E8CF9-E8D0-4884-896C-9C4F639BCD17}"/>
              </a:ext>
            </a:extLst>
          </p:cNvPr>
          <p:cNvPicPr>
            <a:picLocks noChangeAspect="1"/>
          </p:cNvPicPr>
          <p:nvPr/>
        </p:nvPicPr>
        <p:blipFill>
          <a:blip r:embed="rId4"/>
          <a:stretch>
            <a:fillRect/>
          </a:stretch>
        </p:blipFill>
        <p:spPr>
          <a:xfrm>
            <a:off x="712928" y="3076373"/>
            <a:ext cx="4361539" cy="2895577"/>
          </a:xfrm>
          <a:prstGeom prst="rect">
            <a:avLst/>
          </a:prstGeom>
        </p:spPr>
      </p:pic>
      <p:pic>
        <p:nvPicPr>
          <p:cNvPr id="11" name="Picture 10" descr="A picture containing road, way, grass, green&#10;&#10;Description automatically generated">
            <a:extLst>
              <a:ext uri="{FF2B5EF4-FFF2-40B4-BE49-F238E27FC236}">
                <a16:creationId xmlns:a16="http://schemas.microsoft.com/office/drawing/2014/main" id="{5A242549-1DB7-467F-919E-0092542CB34D}"/>
              </a:ext>
            </a:extLst>
          </p:cNvPr>
          <p:cNvPicPr>
            <a:picLocks noChangeAspect="1"/>
          </p:cNvPicPr>
          <p:nvPr/>
        </p:nvPicPr>
        <p:blipFill>
          <a:blip r:embed="rId5"/>
          <a:stretch>
            <a:fillRect/>
          </a:stretch>
        </p:blipFill>
        <p:spPr>
          <a:xfrm>
            <a:off x="7201134" y="3388329"/>
            <a:ext cx="4828418" cy="3218945"/>
          </a:xfrm>
          <a:prstGeom prst="rect">
            <a:avLst/>
          </a:prstGeom>
        </p:spPr>
      </p:pic>
    </p:spTree>
    <p:extLst>
      <p:ext uri="{BB962C8B-B14F-4D97-AF65-F5344CB8AC3E}">
        <p14:creationId xmlns:p14="http://schemas.microsoft.com/office/powerpoint/2010/main" val="100045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28" name="Group 27">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29" name="Straight Connector 28">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35" name="Rectangle 34">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1834919" y="685800"/>
            <a:ext cx="3705269" cy="5308599"/>
          </a:xfrm>
        </p:spPr>
        <p:txBody>
          <a:bodyPr>
            <a:normAutofit/>
          </a:bodyPr>
          <a:lstStyle/>
          <a:p>
            <a:r>
              <a:rPr lang="en-US" sz="3200" dirty="0">
                <a:solidFill>
                  <a:srgbClr val="FFFFFF"/>
                </a:solidFill>
              </a:rPr>
              <a:t>The  Environmental Workforce Training Program?</a:t>
            </a:r>
          </a:p>
        </p:txBody>
      </p:sp>
      <p:sp>
        <p:nvSpPr>
          <p:cNvPr id="3" name="Content Placeholder 2">
            <a:extLst>
              <a:ext uri="{FF2B5EF4-FFF2-40B4-BE49-F238E27FC236}">
                <a16:creationId xmlns:a16="http://schemas.microsoft.com/office/drawing/2014/main" id="{0AD9FA54-2F7E-4C85-83E0-C3DC1118B604}"/>
              </a:ext>
            </a:extLst>
          </p:cNvPr>
          <p:cNvSpPr>
            <a:spLocks noGrp="1"/>
          </p:cNvSpPr>
          <p:nvPr>
            <p:ph idx="1"/>
          </p:nvPr>
        </p:nvSpPr>
        <p:spPr>
          <a:xfrm>
            <a:off x="6204456" y="685800"/>
            <a:ext cx="5632255" cy="5410200"/>
          </a:xfrm>
        </p:spPr>
        <p:txBody>
          <a:bodyPr>
            <a:normAutofit/>
          </a:bodyPr>
          <a:lstStyle/>
          <a:p>
            <a:r>
              <a:rPr lang="en-US" dirty="0">
                <a:solidFill>
                  <a:srgbClr val="FFFFFF"/>
                </a:solidFill>
              </a:rPr>
              <a:t>EPA Grant of $200,000 (in 2017)</a:t>
            </a:r>
          </a:p>
          <a:p>
            <a:r>
              <a:rPr lang="en-US" dirty="0">
                <a:solidFill>
                  <a:srgbClr val="FFFFFF"/>
                </a:solidFill>
              </a:rPr>
              <a:t>To support  Environmental Protection Agency’s Environmental Workforce Development and </a:t>
            </a:r>
          </a:p>
          <a:p>
            <a:r>
              <a:rPr lang="en-US" dirty="0">
                <a:solidFill>
                  <a:srgbClr val="FFFFFF"/>
                </a:solidFill>
              </a:rPr>
              <a:t>Environmental Workforce Development Job Training (EWDJT) program</a:t>
            </a:r>
          </a:p>
          <a:p>
            <a:r>
              <a:rPr lang="en-US" dirty="0">
                <a:solidFill>
                  <a:srgbClr val="FFFFFF"/>
                </a:solidFill>
              </a:rPr>
              <a:t>To implement a new job training program for local unemployed and underemployed residents, </a:t>
            </a:r>
            <a:r>
              <a:rPr lang="en-US" b="1" dirty="0">
                <a:solidFill>
                  <a:srgbClr val="FFFFFF"/>
                </a:solidFill>
              </a:rPr>
              <a:t>including veterans</a:t>
            </a:r>
            <a:r>
              <a:rPr lang="en-US" dirty="0">
                <a:solidFill>
                  <a:srgbClr val="FFFFFF"/>
                </a:solidFill>
              </a:rPr>
              <a:t>, </a:t>
            </a:r>
            <a:r>
              <a:rPr lang="en-US" dirty="0">
                <a:solidFill>
                  <a:srgbClr val="FFC000"/>
                </a:solidFill>
              </a:rPr>
              <a:t>in the Scranton–Wilkes‑Barre–Hazleton metro area. </a:t>
            </a:r>
          </a:p>
          <a:p>
            <a:r>
              <a:rPr lang="en-US" dirty="0">
                <a:solidFill>
                  <a:srgbClr val="FFC000"/>
                </a:solidFill>
              </a:rPr>
              <a:t>A</a:t>
            </a:r>
            <a:r>
              <a:rPr lang="en-US" dirty="0">
                <a:solidFill>
                  <a:srgbClr val="FFFFFF"/>
                </a:solidFill>
              </a:rPr>
              <a:t>nother way the Earth Conservancy can help encourage revitalization in our region.</a:t>
            </a:r>
          </a:p>
        </p:txBody>
      </p:sp>
    </p:spTree>
    <p:extLst>
      <p:ext uri="{BB962C8B-B14F-4D97-AF65-F5344CB8AC3E}">
        <p14:creationId xmlns:p14="http://schemas.microsoft.com/office/powerpoint/2010/main" val="2494670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1834919" y="685800"/>
            <a:ext cx="3705269" cy="5308599"/>
          </a:xfrm>
        </p:spPr>
        <p:txBody>
          <a:bodyPr>
            <a:normAutofit/>
          </a:bodyPr>
          <a:lstStyle/>
          <a:p>
            <a:r>
              <a:rPr lang="en-US" sz="3200" dirty="0">
                <a:solidFill>
                  <a:srgbClr val="FFFFFF"/>
                </a:solidFill>
              </a:rPr>
              <a:t>The Problem</a:t>
            </a:r>
            <a:br>
              <a:rPr lang="en-US" sz="3200" dirty="0">
                <a:solidFill>
                  <a:srgbClr val="FFFFFF"/>
                </a:solidFill>
              </a:rPr>
            </a:br>
            <a:endParaRPr lang="en-US" sz="3200" dirty="0">
              <a:solidFill>
                <a:srgbClr val="FFFFFF"/>
              </a:solidFill>
            </a:endParaRPr>
          </a:p>
        </p:txBody>
      </p:sp>
      <p:sp>
        <p:nvSpPr>
          <p:cNvPr id="3" name="Content Placeholder 2">
            <a:extLst>
              <a:ext uri="{FF2B5EF4-FFF2-40B4-BE49-F238E27FC236}">
                <a16:creationId xmlns:a16="http://schemas.microsoft.com/office/drawing/2014/main" id="{0AD9FA54-2F7E-4C85-83E0-C3DC1118B604}"/>
              </a:ext>
            </a:extLst>
          </p:cNvPr>
          <p:cNvSpPr>
            <a:spLocks noGrp="1"/>
          </p:cNvSpPr>
          <p:nvPr>
            <p:ph idx="1"/>
          </p:nvPr>
        </p:nvSpPr>
        <p:spPr>
          <a:xfrm>
            <a:off x="6516553" y="685800"/>
            <a:ext cx="4754563" cy="5410200"/>
          </a:xfrm>
        </p:spPr>
        <p:txBody>
          <a:bodyPr>
            <a:normAutofit/>
          </a:bodyPr>
          <a:lstStyle/>
          <a:p>
            <a:r>
              <a:rPr lang="en-US" sz="1800" dirty="0">
                <a:solidFill>
                  <a:srgbClr val="FFFFFF"/>
                </a:solidFill>
              </a:rPr>
              <a:t>Although the mines closed decades ago, northeastern Pennsylvania is still dealing with environmental and economic challenges from the demise of the anthracite mining industry. </a:t>
            </a:r>
          </a:p>
          <a:p>
            <a:r>
              <a:rPr lang="en-US" sz="1800" dirty="0">
                <a:solidFill>
                  <a:srgbClr val="FFFFFF"/>
                </a:solidFill>
              </a:rPr>
              <a:t>The EWT program was designed to address environmental and economic revitalization.</a:t>
            </a:r>
          </a:p>
          <a:p>
            <a:r>
              <a:rPr lang="en-US" sz="1800" dirty="0">
                <a:solidFill>
                  <a:srgbClr val="FFFFFF"/>
                </a:solidFill>
              </a:rPr>
              <a:t>Developing abandoned mines , brown fields, and impacts of acid rain</a:t>
            </a:r>
          </a:p>
          <a:p>
            <a:r>
              <a:rPr lang="en-US" sz="1800" dirty="0">
                <a:solidFill>
                  <a:srgbClr val="FFFFFF"/>
                </a:solidFill>
              </a:rPr>
              <a:t>Environmental Workforce development focusing on land surveying, and developing skills in technologies required in the reclamation and remediation process. </a:t>
            </a:r>
          </a:p>
        </p:txBody>
      </p:sp>
    </p:spTree>
    <p:extLst>
      <p:ext uri="{BB962C8B-B14F-4D97-AF65-F5344CB8AC3E}">
        <p14:creationId xmlns:p14="http://schemas.microsoft.com/office/powerpoint/2010/main" val="374830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1404858" y="2199678"/>
            <a:ext cx="3705269" cy="1396313"/>
          </a:xfrm>
        </p:spPr>
        <p:txBody>
          <a:bodyPr>
            <a:normAutofit/>
          </a:bodyPr>
          <a:lstStyle/>
          <a:p>
            <a:r>
              <a:rPr lang="en-US" sz="4000" b="1" dirty="0">
                <a:solidFill>
                  <a:srgbClr val="FFC000"/>
                </a:solidFill>
              </a:rPr>
              <a:t>partners</a:t>
            </a:r>
          </a:p>
        </p:txBody>
      </p:sp>
      <p:sp>
        <p:nvSpPr>
          <p:cNvPr id="3" name="Content Placeholder 2">
            <a:extLst>
              <a:ext uri="{FF2B5EF4-FFF2-40B4-BE49-F238E27FC236}">
                <a16:creationId xmlns:a16="http://schemas.microsoft.com/office/drawing/2014/main" id="{0AD9FA54-2F7E-4C85-83E0-C3DC1118B604}"/>
              </a:ext>
            </a:extLst>
          </p:cNvPr>
          <p:cNvSpPr>
            <a:spLocks noGrp="1"/>
          </p:cNvSpPr>
          <p:nvPr>
            <p:ph idx="1"/>
          </p:nvPr>
        </p:nvSpPr>
        <p:spPr>
          <a:xfrm>
            <a:off x="6298470" y="301899"/>
            <a:ext cx="5543851" cy="6312073"/>
          </a:xfrm>
        </p:spPr>
        <p:txBody>
          <a:bodyPr>
            <a:normAutofit/>
          </a:bodyPr>
          <a:lstStyle/>
          <a:p>
            <a:pPr marL="0" indent="0">
              <a:lnSpc>
                <a:spcPct val="90000"/>
              </a:lnSpc>
              <a:buNone/>
            </a:pPr>
            <a:r>
              <a:rPr lang="en-US" sz="1700" b="1" dirty="0">
                <a:solidFill>
                  <a:srgbClr val="FFFFFF"/>
                </a:solidFill>
              </a:rPr>
              <a:t>Strong partnerships are the cornerstone of the EWT program, chief among them are:</a:t>
            </a:r>
          </a:p>
          <a:p>
            <a:pPr>
              <a:lnSpc>
                <a:spcPct val="90000"/>
              </a:lnSpc>
            </a:pPr>
            <a:r>
              <a:rPr lang="en-US" sz="1700" b="1" dirty="0">
                <a:solidFill>
                  <a:srgbClr val="FFFFFF"/>
                </a:solidFill>
              </a:rPr>
              <a:t>Penn State Wilkes‑Barre’s Surveying Engineering department </a:t>
            </a:r>
          </a:p>
          <a:p>
            <a:pPr>
              <a:lnSpc>
                <a:spcPct val="90000"/>
              </a:lnSpc>
            </a:pPr>
            <a:r>
              <a:rPr lang="en-US" sz="1700" b="1" dirty="0">
                <a:solidFill>
                  <a:srgbClr val="FFFFFF"/>
                </a:solidFill>
              </a:rPr>
              <a:t>Penn State Wilkes-Barre  Office of Continuing Education. </a:t>
            </a:r>
          </a:p>
          <a:p>
            <a:pPr>
              <a:lnSpc>
                <a:spcPct val="90000"/>
              </a:lnSpc>
            </a:pPr>
            <a:r>
              <a:rPr lang="en-US" sz="1700" b="1" dirty="0">
                <a:solidFill>
                  <a:srgbClr val="FFFFFF"/>
                </a:solidFill>
              </a:rPr>
              <a:t>Luzerne/Schuylkill Workforce Investment Board,</a:t>
            </a:r>
          </a:p>
          <a:p>
            <a:pPr>
              <a:lnSpc>
                <a:spcPct val="90000"/>
              </a:lnSpc>
            </a:pPr>
            <a:r>
              <a:rPr lang="en-US" sz="1700" b="1" dirty="0">
                <a:solidFill>
                  <a:srgbClr val="FFFFFF"/>
                </a:solidFill>
              </a:rPr>
              <a:t>Lackawanna County Workforce Development Board,</a:t>
            </a:r>
          </a:p>
          <a:p>
            <a:pPr>
              <a:lnSpc>
                <a:spcPct val="90000"/>
              </a:lnSpc>
            </a:pPr>
            <a:r>
              <a:rPr lang="en-US" sz="1700" b="1" dirty="0">
                <a:solidFill>
                  <a:srgbClr val="FFFFFF"/>
                </a:solidFill>
              </a:rPr>
              <a:t>Pocono County Workforce Development Board, </a:t>
            </a:r>
          </a:p>
          <a:p>
            <a:pPr>
              <a:lnSpc>
                <a:spcPct val="90000"/>
              </a:lnSpc>
            </a:pPr>
            <a:r>
              <a:rPr lang="en-US" sz="1700" b="1" dirty="0">
                <a:solidFill>
                  <a:srgbClr val="FFFFFF"/>
                </a:solidFill>
              </a:rPr>
              <a:t>The Northern Tier Regional Planning &amp; Development Commission, </a:t>
            </a:r>
          </a:p>
          <a:p>
            <a:pPr>
              <a:lnSpc>
                <a:spcPct val="90000"/>
              </a:lnSpc>
            </a:pPr>
            <a:r>
              <a:rPr lang="en-US" sz="1700" b="1" dirty="0">
                <a:solidFill>
                  <a:srgbClr val="FFFFFF"/>
                </a:solidFill>
              </a:rPr>
              <a:t>Pennsylvania CareerLink</a:t>
            </a:r>
            <a:r>
              <a:rPr lang="en-US" sz="1700" b="1" baseline="30000" dirty="0">
                <a:solidFill>
                  <a:srgbClr val="FFFFFF"/>
                </a:solidFill>
              </a:rPr>
              <a:t>®</a:t>
            </a:r>
            <a:r>
              <a:rPr lang="en-US" sz="1700" b="1" dirty="0">
                <a:solidFill>
                  <a:srgbClr val="FFFFFF"/>
                </a:solidFill>
              </a:rPr>
              <a:t>, </a:t>
            </a:r>
          </a:p>
          <a:p>
            <a:pPr>
              <a:lnSpc>
                <a:spcPct val="90000"/>
              </a:lnSpc>
            </a:pPr>
            <a:r>
              <a:rPr lang="en-US" sz="1700" b="1" dirty="0">
                <a:solidFill>
                  <a:srgbClr val="FFFFFF"/>
                </a:solidFill>
              </a:rPr>
              <a:t>The Employment Opportunity &amp; Training Center (EOTC), </a:t>
            </a:r>
          </a:p>
          <a:p>
            <a:pPr>
              <a:lnSpc>
                <a:spcPct val="90000"/>
              </a:lnSpc>
            </a:pPr>
            <a:r>
              <a:rPr lang="en-US" sz="1700" b="1" dirty="0">
                <a:solidFill>
                  <a:srgbClr val="FFFFFF"/>
                </a:solidFill>
              </a:rPr>
              <a:t>The Eastern Pennsylvania Coalition for Abandoned Mine Reclamation (EPCAMR).</a:t>
            </a:r>
          </a:p>
          <a:p>
            <a:pPr marL="0" indent="0">
              <a:lnSpc>
                <a:spcPct val="90000"/>
              </a:lnSpc>
              <a:buNone/>
            </a:pPr>
            <a:r>
              <a:rPr lang="en-US" sz="1700" b="1" dirty="0">
                <a:solidFill>
                  <a:srgbClr val="FFC000"/>
                </a:solidFill>
              </a:rPr>
              <a:t>Many local engineering firms also contributed to the grant proposal, offering program comments and agreeing to participate in coursework and interviewing of program graduates.</a:t>
            </a:r>
          </a:p>
        </p:txBody>
      </p:sp>
      <p:pic>
        <p:nvPicPr>
          <p:cNvPr id="18" name="Picture 2" descr="Earth Conservancy">
            <a:hlinkClick r:id="rId2"/>
            <a:extLst>
              <a:ext uri="{FF2B5EF4-FFF2-40B4-BE49-F238E27FC236}">
                <a16:creationId xmlns:a16="http://schemas.microsoft.com/office/drawing/2014/main" id="{F2C52619-1986-4DE7-A133-4210BF482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92" y="1669398"/>
            <a:ext cx="2582905" cy="7296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lose up of a sign&#10;&#10;Description automatically generated">
            <a:extLst>
              <a:ext uri="{FF2B5EF4-FFF2-40B4-BE49-F238E27FC236}">
                <a16:creationId xmlns:a16="http://schemas.microsoft.com/office/drawing/2014/main" id="{816A9758-7108-4A22-AED6-8815538E013B}"/>
              </a:ext>
            </a:extLst>
          </p:cNvPr>
          <p:cNvPicPr>
            <a:picLocks noChangeAspect="1"/>
          </p:cNvPicPr>
          <p:nvPr/>
        </p:nvPicPr>
        <p:blipFill>
          <a:blip r:embed="rId4"/>
          <a:stretch>
            <a:fillRect/>
          </a:stretch>
        </p:blipFill>
        <p:spPr>
          <a:xfrm>
            <a:off x="3714173" y="1843879"/>
            <a:ext cx="2310510" cy="729635"/>
          </a:xfrm>
          <a:prstGeom prst="rect">
            <a:avLst/>
          </a:prstGeom>
        </p:spPr>
      </p:pic>
      <p:pic>
        <p:nvPicPr>
          <p:cNvPr id="21" name="Picture 20">
            <a:extLst>
              <a:ext uri="{FF2B5EF4-FFF2-40B4-BE49-F238E27FC236}">
                <a16:creationId xmlns:a16="http://schemas.microsoft.com/office/drawing/2014/main" id="{1D050886-1600-4E9E-A0DF-C28B0DEB1058}"/>
              </a:ext>
            </a:extLst>
          </p:cNvPr>
          <p:cNvPicPr>
            <a:picLocks noChangeAspect="1"/>
          </p:cNvPicPr>
          <p:nvPr/>
        </p:nvPicPr>
        <p:blipFill>
          <a:blip r:embed="rId5"/>
          <a:stretch>
            <a:fillRect/>
          </a:stretch>
        </p:blipFill>
        <p:spPr>
          <a:xfrm>
            <a:off x="3571583" y="320598"/>
            <a:ext cx="2582905" cy="918105"/>
          </a:xfrm>
          <a:prstGeom prst="rect">
            <a:avLst/>
          </a:prstGeom>
        </p:spPr>
      </p:pic>
      <p:pic>
        <p:nvPicPr>
          <p:cNvPr id="22" name="Picture 21">
            <a:extLst>
              <a:ext uri="{FF2B5EF4-FFF2-40B4-BE49-F238E27FC236}">
                <a16:creationId xmlns:a16="http://schemas.microsoft.com/office/drawing/2014/main" id="{6921ECCD-850B-4BAA-BD84-51D2FFE3E649}"/>
              </a:ext>
            </a:extLst>
          </p:cNvPr>
          <p:cNvPicPr>
            <a:picLocks noChangeAspect="1"/>
          </p:cNvPicPr>
          <p:nvPr/>
        </p:nvPicPr>
        <p:blipFill>
          <a:blip r:embed="rId6"/>
          <a:stretch>
            <a:fillRect/>
          </a:stretch>
        </p:blipFill>
        <p:spPr>
          <a:xfrm>
            <a:off x="163667" y="4046554"/>
            <a:ext cx="1602831" cy="1226656"/>
          </a:xfrm>
          <a:prstGeom prst="rect">
            <a:avLst/>
          </a:prstGeom>
        </p:spPr>
      </p:pic>
      <p:pic>
        <p:nvPicPr>
          <p:cNvPr id="23" name="Picture 22" descr="A close up of a sign&#10;&#10;Description automatically generated">
            <a:extLst>
              <a:ext uri="{FF2B5EF4-FFF2-40B4-BE49-F238E27FC236}">
                <a16:creationId xmlns:a16="http://schemas.microsoft.com/office/drawing/2014/main" id="{72A42A86-066F-482E-973D-C4C2159A4302}"/>
              </a:ext>
            </a:extLst>
          </p:cNvPr>
          <p:cNvPicPr>
            <a:picLocks noChangeAspect="1"/>
          </p:cNvPicPr>
          <p:nvPr/>
        </p:nvPicPr>
        <p:blipFill>
          <a:blip r:embed="rId7"/>
          <a:stretch>
            <a:fillRect/>
          </a:stretch>
        </p:blipFill>
        <p:spPr>
          <a:xfrm>
            <a:off x="40371" y="2521762"/>
            <a:ext cx="1428750" cy="1428750"/>
          </a:xfrm>
          <a:prstGeom prst="rect">
            <a:avLst/>
          </a:prstGeom>
        </p:spPr>
      </p:pic>
      <p:pic>
        <p:nvPicPr>
          <p:cNvPr id="24" name="Picture 23" descr="A close up of a logo&#10;&#10;Description automatically generated">
            <a:extLst>
              <a:ext uri="{FF2B5EF4-FFF2-40B4-BE49-F238E27FC236}">
                <a16:creationId xmlns:a16="http://schemas.microsoft.com/office/drawing/2014/main" id="{E579A5B3-5056-4D62-AB55-8653151B8A01}"/>
              </a:ext>
            </a:extLst>
          </p:cNvPr>
          <p:cNvPicPr>
            <a:picLocks noChangeAspect="1"/>
          </p:cNvPicPr>
          <p:nvPr/>
        </p:nvPicPr>
        <p:blipFill>
          <a:blip r:embed="rId8"/>
          <a:stretch>
            <a:fillRect/>
          </a:stretch>
        </p:blipFill>
        <p:spPr>
          <a:xfrm>
            <a:off x="4070715" y="2775768"/>
            <a:ext cx="1447800" cy="1428750"/>
          </a:xfrm>
          <a:prstGeom prst="rect">
            <a:avLst/>
          </a:prstGeom>
        </p:spPr>
      </p:pic>
      <p:pic>
        <p:nvPicPr>
          <p:cNvPr id="25" name="Picture 24" descr="A close up of a sign&#10;&#10;Description automatically generated">
            <a:extLst>
              <a:ext uri="{FF2B5EF4-FFF2-40B4-BE49-F238E27FC236}">
                <a16:creationId xmlns:a16="http://schemas.microsoft.com/office/drawing/2014/main" id="{2E428A31-150C-4593-BE88-B9F3E82751A2}"/>
              </a:ext>
            </a:extLst>
          </p:cNvPr>
          <p:cNvPicPr>
            <a:picLocks noChangeAspect="1"/>
          </p:cNvPicPr>
          <p:nvPr/>
        </p:nvPicPr>
        <p:blipFill>
          <a:blip r:embed="rId9"/>
          <a:stretch>
            <a:fillRect/>
          </a:stretch>
        </p:blipFill>
        <p:spPr>
          <a:xfrm>
            <a:off x="4018634" y="4954502"/>
            <a:ext cx="1665215" cy="1156399"/>
          </a:xfrm>
          <a:prstGeom prst="rect">
            <a:avLst/>
          </a:prstGeom>
        </p:spPr>
      </p:pic>
      <p:pic>
        <p:nvPicPr>
          <p:cNvPr id="26" name="Picture 25">
            <a:extLst>
              <a:ext uri="{FF2B5EF4-FFF2-40B4-BE49-F238E27FC236}">
                <a16:creationId xmlns:a16="http://schemas.microsoft.com/office/drawing/2014/main" id="{3B3B4C8F-37E1-466D-ABA3-5665DC66DA97}"/>
              </a:ext>
            </a:extLst>
          </p:cNvPr>
          <p:cNvPicPr>
            <a:picLocks noChangeAspect="1"/>
          </p:cNvPicPr>
          <p:nvPr/>
        </p:nvPicPr>
        <p:blipFill>
          <a:blip r:embed="rId10"/>
          <a:stretch>
            <a:fillRect/>
          </a:stretch>
        </p:blipFill>
        <p:spPr>
          <a:xfrm>
            <a:off x="297466" y="5504268"/>
            <a:ext cx="3105287" cy="777148"/>
          </a:xfrm>
          <a:prstGeom prst="rect">
            <a:avLst/>
          </a:prstGeom>
        </p:spPr>
      </p:pic>
      <p:pic>
        <p:nvPicPr>
          <p:cNvPr id="27" name="Picture 26" descr="A close up of a sign&#10;&#10;Description automatically generated">
            <a:extLst>
              <a:ext uri="{FF2B5EF4-FFF2-40B4-BE49-F238E27FC236}">
                <a16:creationId xmlns:a16="http://schemas.microsoft.com/office/drawing/2014/main" id="{D292A5F3-AA63-461F-B3C4-F1D4AEF0AEEE}"/>
              </a:ext>
            </a:extLst>
          </p:cNvPr>
          <p:cNvPicPr>
            <a:picLocks noChangeAspect="1"/>
          </p:cNvPicPr>
          <p:nvPr/>
        </p:nvPicPr>
        <p:blipFill>
          <a:blip r:embed="rId11"/>
          <a:stretch>
            <a:fillRect/>
          </a:stretch>
        </p:blipFill>
        <p:spPr>
          <a:xfrm>
            <a:off x="79259" y="36164"/>
            <a:ext cx="1419225" cy="142875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BB899C65-41BD-4D25-A6EF-C40881E1D3F0}"/>
              </a:ext>
            </a:extLst>
          </p:cNvPr>
          <p:cNvPicPr>
            <a:picLocks noChangeAspect="1"/>
          </p:cNvPicPr>
          <p:nvPr/>
        </p:nvPicPr>
        <p:blipFill>
          <a:blip r:embed="rId12"/>
          <a:stretch>
            <a:fillRect/>
          </a:stretch>
        </p:blipFill>
        <p:spPr>
          <a:xfrm>
            <a:off x="1593874" y="301899"/>
            <a:ext cx="1882319" cy="1489095"/>
          </a:xfrm>
          <a:prstGeom prst="rect">
            <a:avLst/>
          </a:prstGeom>
        </p:spPr>
      </p:pic>
      <p:pic>
        <p:nvPicPr>
          <p:cNvPr id="29" name="Picture 28">
            <a:extLst>
              <a:ext uri="{FF2B5EF4-FFF2-40B4-BE49-F238E27FC236}">
                <a16:creationId xmlns:a16="http://schemas.microsoft.com/office/drawing/2014/main" id="{7113E0D2-11F7-4B11-A98B-4B37568F8AA5}"/>
              </a:ext>
            </a:extLst>
          </p:cNvPr>
          <p:cNvPicPr>
            <a:picLocks noChangeAspect="1"/>
          </p:cNvPicPr>
          <p:nvPr/>
        </p:nvPicPr>
        <p:blipFill>
          <a:blip r:embed="rId13"/>
          <a:stretch>
            <a:fillRect/>
          </a:stretch>
        </p:blipFill>
        <p:spPr>
          <a:xfrm>
            <a:off x="1954117" y="3747533"/>
            <a:ext cx="1972616" cy="986308"/>
          </a:xfrm>
          <a:prstGeom prst="rect">
            <a:avLst/>
          </a:prstGeom>
        </p:spPr>
      </p:pic>
    </p:spTree>
    <p:extLst>
      <p:ext uri="{BB962C8B-B14F-4D97-AF65-F5344CB8AC3E}">
        <p14:creationId xmlns:p14="http://schemas.microsoft.com/office/powerpoint/2010/main" val="3325166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525C0-3E77-4E7C-8FFE-E83055BFAA5C}"/>
              </a:ext>
            </a:extLst>
          </p:cNvPr>
          <p:cNvSpPr>
            <a:spLocks noGrp="1"/>
          </p:cNvSpPr>
          <p:nvPr>
            <p:ph type="title"/>
          </p:nvPr>
        </p:nvSpPr>
        <p:spPr>
          <a:xfrm>
            <a:off x="1834919" y="685800"/>
            <a:ext cx="3705269" cy="5308599"/>
          </a:xfrm>
        </p:spPr>
        <p:txBody>
          <a:bodyPr>
            <a:normAutofit/>
          </a:bodyPr>
          <a:lstStyle/>
          <a:p>
            <a:r>
              <a:rPr lang="en-US" sz="3200" dirty="0">
                <a:solidFill>
                  <a:srgbClr val="FFFFFF"/>
                </a:solidFill>
              </a:rPr>
              <a:t>The Curriculum</a:t>
            </a:r>
            <a:br>
              <a:rPr lang="en-US" sz="3200" dirty="0">
                <a:solidFill>
                  <a:srgbClr val="FFFFFF"/>
                </a:solidFill>
              </a:rPr>
            </a:br>
            <a:endParaRPr lang="en-US" sz="3200" dirty="0">
              <a:solidFill>
                <a:srgbClr val="FFFFFF"/>
              </a:solidFill>
            </a:endParaRPr>
          </a:p>
        </p:txBody>
      </p:sp>
      <p:sp>
        <p:nvSpPr>
          <p:cNvPr id="3" name="Content Placeholder 2">
            <a:extLst>
              <a:ext uri="{FF2B5EF4-FFF2-40B4-BE49-F238E27FC236}">
                <a16:creationId xmlns:a16="http://schemas.microsoft.com/office/drawing/2014/main" id="{0AD9FA54-2F7E-4C85-83E0-C3DC1118B604}"/>
              </a:ext>
            </a:extLst>
          </p:cNvPr>
          <p:cNvSpPr>
            <a:spLocks noGrp="1"/>
          </p:cNvSpPr>
          <p:nvPr>
            <p:ph idx="1"/>
          </p:nvPr>
        </p:nvSpPr>
        <p:spPr>
          <a:xfrm>
            <a:off x="6516553" y="685800"/>
            <a:ext cx="5387476" cy="5844026"/>
          </a:xfrm>
        </p:spPr>
        <p:txBody>
          <a:bodyPr>
            <a:normAutofit lnSpcReduction="10000"/>
          </a:bodyPr>
          <a:lstStyle/>
          <a:p>
            <a:pPr marL="0" indent="0">
              <a:lnSpc>
                <a:spcPct val="90000"/>
              </a:lnSpc>
              <a:buNone/>
            </a:pPr>
            <a:r>
              <a:rPr lang="en-US" b="1" dirty="0">
                <a:solidFill>
                  <a:srgbClr val="FFFFFF"/>
                </a:solidFill>
              </a:rPr>
              <a:t>The EWT program provides a comprehensive and realistic curriculum to participants seeking to enter an environmentally oriented career in the Wyoming Valley. The curriculum, designed by a team at Penn State Wilkes‑Barre, consists of 205 contact hours over the course of four months. </a:t>
            </a:r>
            <a:r>
              <a:rPr lang="en-US" b="1" dirty="0">
                <a:solidFill>
                  <a:srgbClr val="FFC000"/>
                </a:solidFill>
              </a:rPr>
              <a:t>Tuition is underwritten by a grant from the U.S. Environmental Protection Agency (EPA) — a $4,289/person. </a:t>
            </a:r>
            <a:r>
              <a:rPr lang="en-US" b="1" dirty="0">
                <a:solidFill>
                  <a:srgbClr val="FFFFFF"/>
                </a:solidFill>
              </a:rPr>
              <a:t>Courses include:</a:t>
            </a:r>
          </a:p>
          <a:p>
            <a:pPr>
              <a:lnSpc>
                <a:spcPct val="90000"/>
              </a:lnSpc>
            </a:pPr>
            <a:r>
              <a:rPr lang="en-US" sz="1800" b="1" dirty="0">
                <a:solidFill>
                  <a:srgbClr val="FFFFFF"/>
                </a:solidFill>
              </a:rPr>
              <a:t>Introduction to Brownfields</a:t>
            </a:r>
          </a:p>
          <a:p>
            <a:pPr>
              <a:lnSpc>
                <a:spcPct val="90000"/>
              </a:lnSpc>
            </a:pPr>
            <a:r>
              <a:rPr lang="en-US" sz="1800" b="1" dirty="0">
                <a:solidFill>
                  <a:srgbClr val="FFFFFF"/>
                </a:solidFill>
              </a:rPr>
              <a:t>OSHA 40-Hour HAZWOPER Training</a:t>
            </a:r>
          </a:p>
          <a:p>
            <a:pPr>
              <a:lnSpc>
                <a:spcPct val="90000"/>
              </a:lnSpc>
            </a:pPr>
            <a:r>
              <a:rPr lang="en-US" sz="1800" b="1" dirty="0">
                <a:solidFill>
                  <a:srgbClr val="FFFFFF"/>
                </a:solidFill>
              </a:rPr>
              <a:t>AutoCAD, Level I</a:t>
            </a:r>
          </a:p>
          <a:p>
            <a:pPr>
              <a:lnSpc>
                <a:spcPct val="90000"/>
              </a:lnSpc>
            </a:pPr>
            <a:r>
              <a:rPr lang="en-US" sz="1800" b="1" dirty="0">
                <a:solidFill>
                  <a:srgbClr val="FFFFFF"/>
                </a:solidFill>
              </a:rPr>
              <a:t>Surveying Field Assistant</a:t>
            </a:r>
          </a:p>
          <a:p>
            <a:pPr>
              <a:lnSpc>
                <a:spcPct val="90000"/>
              </a:lnSpc>
            </a:pPr>
            <a:r>
              <a:rPr lang="en-US" sz="1800" b="1" dirty="0">
                <a:solidFill>
                  <a:srgbClr val="FFFFFF"/>
                </a:solidFill>
              </a:rPr>
              <a:t>Basic Land Surveying Techniques</a:t>
            </a:r>
          </a:p>
          <a:p>
            <a:pPr>
              <a:lnSpc>
                <a:spcPct val="90000"/>
              </a:lnSpc>
            </a:pPr>
            <a:r>
              <a:rPr lang="en-US" sz="1800" b="1" dirty="0">
                <a:solidFill>
                  <a:srgbClr val="FFFFFF"/>
                </a:solidFill>
              </a:rPr>
              <a:t>GIS for Resource Conservation</a:t>
            </a:r>
          </a:p>
          <a:p>
            <a:pPr>
              <a:lnSpc>
                <a:spcPct val="90000"/>
              </a:lnSpc>
            </a:pPr>
            <a:r>
              <a:rPr lang="en-US" sz="1800" b="1" dirty="0">
                <a:solidFill>
                  <a:srgbClr val="FFFFFF"/>
                </a:solidFill>
              </a:rPr>
              <a:t>OSHA 10-Hour Safety Training</a:t>
            </a:r>
          </a:p>
          <a:p>
            <a:pPr>
              <a:lnSpc>
                <a:spcPct val="90000"/>
              </a:lnSpc>
            </a:pPr>
            <a:r>
              <a:rPr lang="en-US" sz="1800" b="1" dirty="0">
                <a:solidFill>
                  <a:srgbClr val="FFFFFF"/>
                </a:solidFill>
              </a:rPr>
              <a:t>First Aid/CPR/AED</a:t>
            </a:r>
          </a:p>
          <a:p>
            <a:pPr>
              <a:lnSpc>
                <a:spcPct val="90000"/>
              </a:lnSpc>
            </a:pPr>
            <a:endParaRPr lang="en-US" sz="1500" dirty="0">
              <a:solidFill>
                <a:srgbClr val="FFFFFF"/>
              </a:solidFill>
            </a:endParaRPr>
          </a:p>
        </p:txBody>
      </p:sp>
    </p:spTree>
    <p:extLst>
      <p:ext uri="{BB962C8B-B14F-4D97-AF65-F5344CB8AC3E}">
        <p14:creationId xmlns:p14="http://schemas.microsoft.com/office/powerpoint/2010/main" val="1388861682"/>
      </p:ext>
    </p:extLst>
  </p:cSld>
  <p:clrMapOvr>
    <a:masterClrMapping/>
  </p:clrMapOvr>
</p:sld>
</file>

<file path=ppt/theme/theme1.xml><?xml version="1.0" encoding="utf-8"?>
<a:theme xmlns:a="http://schemas.openxmlformats.org/drawingml/2006/main" name="Sl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43</TotalTime>
  <Words>523</Words>
  <Application>Microsoft Office PowerPoint</Application>
  <PresentationFormat>Widescreen</PresentationFormat>
  <Paragraphs>63</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Century Gothic</vt:lpstr>
      <vt:lpstr>Wingdings 3</vt:lpstr>
      <vt:lpstr>Slice</vt:lpstr>
      <vt:lpstr>Workforce development as outreach for surveyors </vt:lpstr>
      <vt:lpstr> Earth Conservancy </vt:lpstr>
      <vt:lpstr>Environmental problems</vt:lpstr>
      <vt:lpstr>The environmental problem</vt:lpstr>
      <vt:lpstr>The solution</vt:lpstr>
      <vt:lpstr>The  Environmental Workforce Training Program?</vt:lpstr>
      <vt:lpstr>The Problem </vt:lpstr>
      <vt:lpstr>partners</vt:lpstr>
      <vt:lpstr>The Curriculum </vt:lpstr>
      <vt:lpstr>The Curriculum</vt:lpstr>
      <vt:lpstr>Introduction to Brownfields</vt:lpstr>
      <vt:lpstr>PowerPoint Presentation</vt:lpstr>
      <vt:lpstr>OSHA 10-Hour Safety Training</vt:lpstr>
      <vt:lpstr>First Aid/CPR/AED </vt:lpstr>
      <vt:lpstr>AutoCAD</vt:lpstr>
      <vt:lpstr>Surveying Field Assistant </vt:lpstr>
      <vt:lpstr>Basic Land Surveying Techniques </vt:lpstr>
      <vt:lpstr>GIS for Resource Conservation </vt:lpstr>
      <vt:lpstr>The Results </vt:lpstr>
      <vt:lpstr>PowerPoint Presentation</vt:lpstr>
      <vt:lpstr>the Results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development as outreach for surveyors </dc:title>
  <dc:creator>Frank Derby</dc:creator>
  <cp:lastModifiedBy>Chiampi II, Jeffrey Daniel</cp:lastModifiedBy>
  <cp:revision>11</cp:revision>
  <dcterms:created xsi:type="dcterms:W3CDTF">2019-08-05T03:16:17Z</dcterms:created>
  <dcterms:modified xsi:type="dcterms:W3CDTF">2019-08-05T14:25:28Z</dcterms:modified>
</cp:coreProperties>
</file>