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D866D-2075-4FA7-9922-66662854C95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E4FD-7451-4E27-883C-3D9463A9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9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1AA-68AB-40D5-9FB3-B0BBE2BE632D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CB5B-873F-40B3-9EAD-11E226251FB9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CC-69D0-447F-B596-71EBABB31C03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A185-E026-45AD-A0BC-D6EE864DF19A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936-7C4A-4ABF-9C58-30ADF37BCF84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E874-2AC4-40D0-8A5C-EB3D2B2A892F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3232-4C6E-433E-BD24-9C6A298B54B2}" type="datetime1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4DBD-B902-46C6-8F0F-65110BC698D7}" type="datetime1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4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F474-EF83-48F3-9A0B-E0672D5D90A1}" type="datetime1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18D-9649-4EF3-8863-0FA8B9445CB2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EED0-9E4A-4C94-A1D4-B47FFD5695AD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9721-2F42-4806-A5C0-8766307061EE}" type="datetime1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Leveraging non-Traditional Educational Opportunities in support of the 2014 NSPS Education Policy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D68C-4E69-4231-A2C3-9F5AB973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2117986" y="1908759"/>
            <a:ext cx="7956024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A. Richard Vannozzi, MS, PLS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Engineering Technology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Maine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Orono, Maine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anthony.vannozzi@maine.edu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Surveying and Geomatics Educators Society Conference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Nicholls State University, Thibodaux, LA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August 5, 2019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1C7F4-D968-4D30-ABD2-E120CBC601BC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in support of the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2014 NSPS Education Policy Statement</a:t>
            </a:r>
          </a:p>
        </p:txBody>
      </p:sp>
    </p:spTree>
    <p:extLst>
      <p:ext uri="{BB962C8B-B14F-4D97-AF65-F5344CB8AC3E}">
        <p14:creationId xmlns:p14="http://schemas.microsoft.com/office/powerpoint/2010/main" val="198175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2595317" y="1338400"/>
            <a:ext cx="700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American School Counselor’s Association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General public awareness of surveying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as a career/education choice: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80873-F7EA-41CC-BF7D-76591D855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9" y="2159452"/>
            <a:ext cx="10353701" cy="2974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3F9C6C-008A-4D11-856D-6FE7E7EC980A}"/>
              </a:ext>
            </a:extLst>
          </p:cNvPr>
          <p:cNvSpPr/>
          <p:nvPr/>
        </p:nvSpPr>
        <p:spPr>
          <a:xfrm>
            <a:off x="5046672" y="5395034"/>
            <a:ext cx="2098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https://www.ascaconferences.org/</a:t>
            </a:r>
          </a:p>
        </p:txBody>
      </p:sp>
    </p:spTree>
    <p:extLst>
      <p:ext uri="{BB962C8B-B14F-4D97-AF65-F5344CB8AC3E}">
        <p14:creationId xmlns:p14="http://schemas.microsoft.com/office/powerpoint/2010/main" val="56179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Introduction to profession remains technician experience: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1026" name="Picture 2" descr="Image may contain: one or more people, shoes and outdoor">
            <a:extLst>
              <a:ext uri="{FF2B5EF4-FFF2-40B4-BE49-F238E27FC236}">
                <a16:creationId xmlns:a16="http://schemas.microsoft.com/office/drawing/2014/main" id="{5D32D5ED-C6AF-4705-BC61-8E5F5489E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b="23904"/>
          <a:stretch/>
        </p:blipFill>
        <p:spPr bwMode="auto">
          <a:xfrm>
            <a:off x="564683" y="847023"/>
            <a:ext cx="3358069" cy="38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3F877-DF45-422E-A505-98FD6C2C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864" y="770100"/>
            <a:ext cx="3505200" cy="4632699"/>
          </a:xfrm>
          <a:prstGeom prst="rect">
            <a:avLst/>
          </a:prstGeom>
        </p:spPr>
      </p:pic>
      <p:pic>
        <p:nvPicPr>
          <p:cNvPr id="1028" name="Picture 4" descr="Image may contain: one or more people and outdoor">
            <a:extLst>
              <a:ext uri="{FF2B5EF4-FFF2-40B4-BE49-F238E27FC236}">
                <a16:creationId xmlns:a16="http://schemas.microsoft.com/office/drawing/2014/main" id="{84FDC61D-99B5-4EC9-A9C7-F06C53D5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0" y="1473856"/>
            <a:ext cx="3206956" cy="42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1386A5-38A4-4A0C-A5F1-97ECB4314922}"/>
              </a:ext>
            </a:extLst>
          </p:cNvPr>
          <p:cNvSpPr/>
          <p:nvPr/>
        </p:nvSpPr>
        <p:spPr>
          <a:xfrm>
            <a:off x="3931612" y="5898964"/>
            <a:ext cx="36760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Photographs found on “The Field Crew” Facebook page.</a:t>
            </a:r>
          </a:p>
        </p:txBody>
      </p:sp>
    </p:spTree>
    <p:extLst>
      <p:ext uri="{BB962C8B-B14F-4D97-AF65-F5344CB8AC3E}">
        <p14:creationId xmlns:p14="http://schemas.microsoft.com/office/powerpoint/2010/main" val="217969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Access to surveying education: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1386A5-38A4-4A0C-A5F1-97ECB4314922}"/>
              </a:ext>
            </a:extLst>
          </p:cNvPr>
          <p:cNvSpPr/>
          <p:nvPr/>
        </p:nvSpPr>
        <p:spPr>
          <a:xfrm>
            <a:off x="3143293" y="5721276"/>
            <a:ext cx="5905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Note: Above graphics from “Surveying Minors in Civil Engineering Degree Programs: Fresh Look at an Old Model” presented by this author at SAGES conference, 2017.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0409F8-7767-441E-A9CD-EC596579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88" y="955372"/>
            <a:ext cx="1322089" cy="2010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D3743B-7F89-42DB-9FE1-0A462B4C1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88" y="3173845"/>
            <a:ext cx="4445636" cy="2063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8F668F-387E-4BA3-8148-5EB9E6AD8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710" y="955372"/>
            <a:ext cx="2938414" cy="2010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512A6E-4A9F-42CF-B736-2142BA819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278" y="955372"/>
            <a:ext cx="6581772" cy="42816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B27C4C-11B6-43DE-A12D-8FA4CD35ABAE}"/>
              </a:ext>
            </a:extLst>
          </p:cNvPr>
          <p:cNvSpPr txBox="1"/>
          <p:nvPr/>
        </p:nvSpPr>
        <p:spPr>
          <a:xfrm>
            <a:off x="645273" y="5282558"/>
            <a:ext cx="1090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 ABET Identified “Surveying” or “Geomatics” Baccalaureate Programs (n=19)       Note: 2019: (n=20)</a:t>
            </a:r>
          </a:p>
        </p:txBody>
      </p:sp>
    </p:spTree>
    <p:extLst>
      <p:ext uri="{BB962C8B-B14F-4D97-AF65-F5344CB8AC3E}">
        <p14:creationId xmlns:p14="http://schemas.microsoft.com/office/powerpoint/2010/main" val="264114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by cartoon images">
            <a:extLst>
              <a:ext uri="{FF2B5EF4-FFF2-40B4-BE49-F238E27FC236}">
                <a16:creationId xmlns:a16="http://schemas.microsoft.com/office/drawing/2014/main" id="{681926A9-AAE0-4BF9-A447-4ECD4ED25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5"/>
          <a:stretch/>
        </p:blipFill>
        <p:spPr bwMode="auto">
          <a:xfrm>
            <a:off x="7844590" y="958493"/>
            <a:ext cx="3548512" cy="487759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6734" y="6254928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Reality Check: Outreach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427638" y="823959"/>
            <a:ext cx="7018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General public awareness of surveying as a career/education will take years to bear fruit (Increased enrollments);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These outreach efforts are critical;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Bring in young future practitioners (greater exposure = more diverse pool of future professionals);</a:t>
            </a:r>
          </a:p>
          <a:p>
            <a:pPr marL="1200150" lvl="1" indent="-742950">
              <a:buFont typeface="+mj-lt"/>
              <a:buAutoNum type="alphaL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Change public image of surveying.</a:t>
            </a:r>
          </a:p>
        </p:txBody>
      </p:sp>
    </p:spTree>
    <p:extLst>
      <p:ext uri="{BB962C8B-B14F-4D97-AF65-F5344CB8AC3E}">
        <p14:creationId xmlns:p14="http://schemas.microsoft.com/office/powerpoint/2010/main" val="684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Reality Check: Today’s Entry Level Personnel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517356" y="1124210"/>
            <a:ext cx="5999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Current economic growth is emphasizing that the introduction to the profession remains technician experience;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Without education there is little or no career advancement (Technician or Professional).</a:t>
            </a:r>
          </a:p>
        </p:txBody>
      </p:sp>
      <p:pic>
        <p:nvPicPr>
          <p:cNvPr id="2050" name="Picture 2" descr="Image result for help wanted will train sign">
            <a:extLst>
              <a:ext uri="{FF2B5EF4-FFF2-40B4-BE49-F238E27FC236}">
                <a16:creationId xmlns:a16="http://schemas.microsoft.com/office/drawing/2014/main" id="{5007FBE1-DBD2-4DD9-9A91-5963F0241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3" y="1543051"/>
            <a:ext cx="5029197" cy="377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9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Reality Check: Access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818604" y="745258"/>
            <a:ext cx="105547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Limited growth in the number of traditional programs;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Nearly all traditional programs have experienced viability-threatening events;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Mixed progress on program stability factors;</a:t>
            </a:r>
          </a:p>
          <a:p>
            <a:pPr marL="2114550" lvl="3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Low enrollments (For STEM disciplines)</a:t>
            </a:r>
          </a:p>
          <a:p>
            <a:pPr marL="2114550" lvl="3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High equipment costs </a:t>
            </a:r>
          </a:p>
          <a:p>
            <a:pPr marL="2114550" lvl="3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Difficulty attracting qualified instructors</a:t>
            </a:r>
          </a:p>
          <a:p>
            <a:pPr marL="2114550" lvl="3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Retirement continuity</a:t>
            </a:r>
          </a:p>
          <a:p>
            <a:pPr marL="2114550" lvl="3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Endowed faculty positions</a:t>
            </a:r>
          </a:p>
          <a:p>
            <a:pPr marL="2114550" lvl="3" indent="-742950">
              <a:buFont typeface="+mj-lt"/>
              <a:buAutoNum type="alphaL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Research funding scarce</a:t>
            </a:r>
          </a:p>
        </p:txBody>
      </p:sp>
    </p:spTree>
    <p:extLst>
      <p:ext uri="{BB962C8B-B14F-4D97-AF65-F5344CB8AC3E}">
        <p14:creationId xmlns:p14="http://schemas.microsoft.com/office/powerpoint/2010/main" val="75392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aduate images">
            <a:extLst>
              <a:ext uri="{FF2B5EF4-FFF2-40B4-BE49-F238E27FC236}">
                <a16:creationId xmlns:a16="http://schemas.microsoft.com/office/drawing/2014/main" id="{AE4BAA43-ACBA-4D58-9437-031EC645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3" y="1875715"/>
            <a:ext cx="3964023" cy="324759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NSPS: Promoted Education Models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402638" y="790821"/>
            <a:ext cx="76614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Existing “bricks and mortar” baccalaureate programs;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degree completers conversion to baccalaureate studies;</a:t>
            </a:r>
          </a:p>
          <a:p>
            <a:pPr marL="742950" indent="-742950">
              <a:buAutoNum type="arabicPeriod"/>
            </a:pP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programs;</a:t>
            </a:r>
          </a:p>
          <a:p>
            <a:pPr marL="742950" indent="-742950">
              <a:buAutoNum type="arabicPeriod"/>
            </a:pP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Surveying minors in Civil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programs (coupled with a Masters degree);</a:t>
            </a:r>
          </a:p>
          <a:p>
            <a:pPr marL="742950" indent="-742950">
              <a:buAutoNum type="arabicPeriod"/>
            </a:pP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baccalaureate degree programs.</a:t>
            </a:r>
          </a:p>
        </p:txBody>
      </p:sp>
    </p:spTree>
    <p:extLst>
      <p:ext uri="{BB962C8B-B14F-4D97-AF65-F5344CB8AC3E}">
        <p14:creationId xmlns:p14="http://schemas.microsoft.com/office/powerpoint/2010/main" val="74178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Existing “bricks and mortar” baccalaureate programs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1114907" y="858198"/>
            <a:ext cx="9788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Pros:   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Open for discovery by widest population</a:t>
            </a: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who are “looking” for a career (High Schoolers).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Singular focus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Associate degree completers conversion to baccalaureate studies often with geographic move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1201886" y="1247039"/>
            <a:ext cx="9788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Pros: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Demonstrated academic success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Less demand for faculty (transfer credit)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Often requires geographic move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8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Certificate programs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1201886" y="584775"/>
            <a:ext cx="97882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Pros:   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Viable option in states without 4-year surveying degree requirements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Viable option for those with non-surveying baccalaureate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Precursor to an On-line Masters degree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Availability of equipment and instructors if not coupled with other related programs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0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1680754" y="1136587"/>
            <a:ext cx="88217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“The official position of the National Society of Professional Surveyors shall be that a Bachelor’s Degree in Surveying, Surveying Engineering, or Surveying Engineering Technology be the minimum educational requirement for licensure as a Land Surveyor in all jurisdictions.”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The 2014 NSPS Education Policy Statement: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</p:spTree>
    <p:extLst>
      <p:ext uri="{BB962C8B-B14F-4D97-AF65-F5344CB8AC3E}">
        <p14:creationId xmlns:p14="http://schemas.microsoft.com/office/powerpoint/2010/main" val="253391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Surveying minors in Civil Engineering programs 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1201886" y="737649"/>
            <a:ext cx="97882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Pros:   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Viable option in states without 4-year surveying degree requirements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Precursor to an On-line Masters degree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Availability of equipment and instructors if not coupled with other related programs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12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On-line baccalaureate degree programs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0" y="584775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Pros:   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No geographic constraints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National access problem is solved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Revised pedagogical approaches need to be accepted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ABET outcomes need to be carefully accounted for</a:t>
            </a:r>
          </a:p>
          <a:p>
            <a:pPr algn="ctr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Relevant to licensed practice and NCEES expectations</a:t>
            </a:r>
          </a:p>
        </p:txBody>
      </p:sp>
    </p:spTree>
    <p:extLst>
      <p:ext uri="{BB962C8B-B14F-4D97-AF65-F5344CB8AC3E}">
        <p14:creationId xmlns:p14="http://schemas.microsoft.com/office/powerpoint/2010/main" val="39327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NSPS Education Policy: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What is and what it is not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0F4F1-D976-4DEE-BF70-B5F3E6D8ED0D}"/>
              </a:ext>
            </a:extLst>
          </p:cNvPr>
          <p:cNvSpPr txBox="1"/>
          <p:nvPr/>
        </p:nvSpPr>
        <p:spPr>
          <a:xfrm>
            <a:off x="825020" y="1233532"/>
            <a:ext cx="105419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Long-range policy requiring patience;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Recognition that every jurisdiction is not on the same timeline;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Policy supports ALL efforts to increase the education requirements for licensure;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Models recognized and communicated through the NSPS Education Committee;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Identify a problem – Choose a model – One size does not fit all.</a:t>
            </a:r>
          </a:p>
        </p:txBody>
      </p:sp>
    </p:spTree>
    <p:extLst>
      <p:ext uri="{BB962C8B-B14F-4D97-AF65-F5344CB8AC3E}">
        <p14:creationId xmlns:p14="http://schemas.microsoft.com/office/powerpoint/2010/main" val="71739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2914165" y="3429000"/>
            <a:ext cx="636366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A. Richard Vannozzi, MS, PLS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Engineering Technology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Maine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Orono, Maine</a:t>
            </a:r>
          </a:p>
          <a:p>
            <a:pPr algn="ctr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anthony.vannozzi@maine.edu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in support of the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2014 NSPS Education Policy Statement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C8D5B-250A-4384-ADF2-C2CECD083245}"/>
              </a:ext>
            </a:extLst>
          </p:cNvPr>
          <p:cNvSpPr txBox="1"/>
          <p:nvPr/>
        </p:nvSpPr>
        <p:spPr>
          <a:xfrm>
            <a:off x="3669692" y="1794275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215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646936" y="1547265"/>
            <a:ext cx="78040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Regional Approach White Paper (1974);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Technological Advances (1970’s to date);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Body of Knowledge Publication (2011);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NSPS 100% Membership Program (2014).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Major Factors driving the realization of the Policy: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5122" name="Picture 2" descr="Image result for goal posts">
            <a:extLst>
              <a:ext uri="{FF2B5EF4-FFF2-40B4-BE49-F238E27FC236}">
                <a16:creationId xmlns:a16="http://schemas.microsoft.com/office/drawing/2014/main" id="{99365F4F-3EFE-48DF-B8F3-9F195560A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r="17367"/>
          <a:stretch/>
        </p:blipFill>
        <p:spPr bwMode="auto">
          <a:xfrm>
            <a:off x="8668350" y="1255092"/>
            <a:ext cx="2951749" cy="434781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1126155" y="1391966"/>
            <a:ext cx="55033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Provided the framework for creating regional BS/MS/PhD programs;</a:t>
            </a:r>
          </a:p>
          <a:p>
            <a:pPr marL="514350" indent="-5143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Described a local/state focused system of AS programs to feed into these regional programs.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Regional Approach White Paper (1974):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B7F9D-8727-453A-85D9-9E690F431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70" y="966419"/>
            <a:ext cx="3618616" cy="49251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620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208545" y="768194"/>
            <a:ext cx="79426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Pace of new technology adoption in practice outstrips historic apprenticeship/mentor education licensure model: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Licensees unable to adequately provide education to mentees since they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lacked knowledge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themselves;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Need for theoretical knowledge to support practice- based decision process increased;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Simply put: The earth is no longer flat.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Technological Advances (1970’s to date):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1232A-9EDB-43BF-BAF1-43A0FA53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011" y="1357306"/>
            <a:ext cx="3787426" cy="32304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CD2790-13C9-4BE9-8A6D-86169FE5CC37}"/>
              </a:ext>
            </a:extLst>
          </p:cNvPr>
          <p:cNvSpPr/>
          <p:nvPr/>
        </p:nvSpPr>
        <p:spPr>
          <a:xfrm>
            <a:off x="8843637" y="4679467"/>
            <a:ext cx="24817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https://www.gps.gov/systems/gps/space/</a:t>
            </a:r>
          </a:p>
        </p:txBody>
      </p:sp>
    </p:spTree>
    <p:extLst>
      <p:ext uri="{BB962C8B-B14F-4D97-AF65-F5344CB8AC3E}">
        <p14:creationId xmlns:p14="http://schemas.microsoft.com/office/powerpoint/2010/main" val="169553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474928" y="797510"/>
            <a:ext cx="63090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Articulated the basis for Surveying as a separate and distinct profession: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Defined the breadth and depth of knowledge necessary to competently practice;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Inescapably evident that the knowledge (quantity and quality) necessary for competent practice requires a bachelor’s degree in the discipline.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Body of Knowledge Publication (2011):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1DFD9-AF44-4E7C-8DAF-07669E656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5"/>
          <a:stretch/>
        </p:blipFill>
        <p:spPr>
          <a:xfrm>
            <a:off x="6783977" y="1339750"/>
            <a:ext cx="5151922" cy="3213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262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SPS Logo featured size">
            <a:extLst>
              <a:ext uri="{FF2B5EF4-FFF2-40B4-BE49-F238E27FC236}">
                <a16:creationId xmlns:a16="http://schemas.microsoft.com/office/drawing/2014/main" id="{7A23BBD5-5817-468C-B99C-21B598820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0" t="15158" r="17029" b="12422"/>
          <a:stretch/>
        </p:blipFill>
        <p:spPr bwMode="auto">
          <a:xfrm>
            <a:off x="6587920" y="1320013"/>
            <a:ext cx="5150890" cy="368743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276312" y="800454"/>
            <a:ext cx="60413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Realization that creating an educated profession was a national issue and required national leadership:</a:t>
            </a: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Larger, more engaged, Board of Directors;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Focused roll in providing support for local/state initiatives.</a:t>
            </a:r>
          </a:p>
          <a:p>
            <a:pPr marL="742950" indent="-742950"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NSPS 100% Membership Program: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</p:spTree>
    <p:extLst>
      <p:ext uri="{BB962C8B-B14F-4D97-AF65-F5344CB8AC3E}">
        <p14:creationId xmlns:p14="http://schemas.microsoft.com/office/powerpoint/2010/main" val="69784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634103" y="785374"/>
            <a:ext cx="50608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General lack of public awareness of surveying as a career/education choice;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Introduction to profession remains technician experience;</a:t>
            </a:r>
          </a:p>
          <a:p>
            <a:pPr marL="742950" indent="-742950">
              <a:buAutoNum type="arabicPeriod"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Limited access to formal surveying education until recently.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Major factors hampering the realization of the Policy: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4098" name="Picture 2" descr="Image result for hampering images">
            <a:extLst>
              <a:ext uri="{FF2B5EF4-FFF2-40B4-BE49-F238E27FC236}">
                <a16:creationId xmlns:a16="http://schemas.microsoft.com/office/drawing/2014/main" id="{44F8A76C-173D-437D-8FE7-48B9EDC6E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3034" r="10083"/>
          <a:stretch/>
        </p:blipFill>
        <p:spPr bwMode="auto">
          <a:xfrm>
            <a:off x="5779057" y="1330064"/>
            <a:ext cx="5959753" cy="425264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1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584F6-92FD-4717-A7DE-4D231B1CF71A}"/>
              </a:ext>
            </a:extLst>
          </p:cNvPr>
          <p:cNvSpPr txBox="1"/>
          <p:nvPr/>
        </p:nvSpPr>
        <p:spPr>
          <a:xfrm>
            <a:off x="1680754" y="1297277"/>
            <a:ext cx="373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Get Kids into Survey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06860-A8C9-4EBD-AFB3-530D2761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5118" y="6229381"/>
            <a:ext cx="6461760" cy="380279"/>
          </a:xfrm>
        </p:spPr>
        <p:txBody>
          <a:bodyPr/>
          <a:lstStyle/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non-Traditional Educational Opportunities in support of the 2014 NSPS Education Policy Statement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23ECCC-74D4-4520-BDD3-CD64BA1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0" y="6248953"/>
            <a:ext cx="2743200" cy="365125"/>
          </a:xfrm>
        </p:spPr>
        <p:txBody>
          <a:bodyPr/>
          <a:lstStyle/>
          <a:p>
            <a:fld id="{D649987C-0B7F-4011-BE41-9AF5F2E4FABD}" type="slidenum">
              <a:rPr lang="en-US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10CAC-AE1A-422C-8FCD-E0F87BE55E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General public awareness of surveying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as a career/education choice: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5260CFD-72A6-440E-8A41-6D7700B4770E}"/>
              </a:ext>
            </a:extLst>
          </p:cNvPr>
          <p:cNvSpPr txBox="1">
            <a:spLocks/>
          </p:cNvSpPr>
          <p:nvPr/>
        </p:nvSpPr>
        <p:spPr>
          <a:xfrm>
            <a:off x="208546" y="6221986"/>
            <a:ext cx="1472208" cy="381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Vannozzi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D5535-A560-4F4A-A434-5B6EA7728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917" y="1666623"/>
            <a:ext cx="4166916" cy="22893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6222A-6E5B-4824-A9E9-87A780215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1" t="16526" r="32411" b="12692"/>
          <a:stretch/>
        </p:blipFill>
        <p:spPr>
          <a:xfrm>
            <a:off x="490888" y="2040556"/>
            <a:ext cx="6112043" cy="35201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412A5-2325-4DD2-AAA0-983BC61DE39A}"/>
              </a:ext>
            </a:extLst>
          </p:cNvPr>
          <p:cNvSpPr/>
          <p:nvPr/>
        </p:nvSpPr>
        <p:spPr>
          <a:xfrm>
            <a:off x="7988123" y="4067733"/>
            <a:ext cx="24465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https://www.elaineball.co.uk/campaigns/</a:t>
            </a:r>
          </a:p>
        </p:txBody>
      </p:sp>
    </p:spTree>
    <p:extLst>
      <p:ext uri="{BB962C8B-B14F-4D97-AF65-F5344CB8AC3E}">
        <p14:creationId xmlns:p14="http://schemas.microsoft.com/office/powerpoint/2010/main" val="364535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1472</Words>
  <Application>Microsoft Office PowerPoint</Application>
  <PresentationFormat>Widescreen</PresentationFormat>
  <Paragraphs>249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Vannozzi, Rich</dc:creator>
  <cp:lastModifiedBy>Vannozzi, Rich</cp:lastModifiedBy>
  <cp:revision>51</cp:revision>
  <dcterms:created xsi:type="dcterms:W3CDTF">2019-08-03T14:51:18Z</dcterms:created>
  <dcterms:modified xsi:type="dcterms:W3CDTF">2019-08-05T15:01:33Z</dcterms:modified>
</cp:coreProperties>
</file>