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Lst>
  <p:notesMasterIdLst>
    <p:notesMasterId r:id="rId34"/>
  </p:notesMasterIdLst>
  <p:handoutMasterIdLst>
    <p:handoutMasterId r:id="rId35"/>
  </p:handoutMasterIdLst>
  <p:sldIdLst>
    <p:sldId id="256" r:id="rId3"/>
    <p:sldId id="275" r:id="rId4"/>
    <p:sldId id="276" r:id="rId5"/>
    <p:sldId id="293" r:id="rId6"/>
    <p:sldId id="294" r:id="rId7"/>
    <p:sldId id="295" r:id="rId8"/>
    <p:sldId id="296" r:id="rId9"/>
    <p:sldId id="277" r:id="rId10"/>
    <p:sldId id="298" r:id="rId11"/>
    <p:sldId id="278" r:id="rId12"/>
    <p:sldId id="279" r:id="rId13"/>
    <p:sldId id="280" r:id="rId14"/>
    <p:sldId id="281" r:id="rId15"/>
    <p:sldId id="289" r:id="rId16"/>
    <p:sldId id="290" r:id="rId17"/>
    <p:sldId id="297" r:id="rId18"/>
    <p:sldId id="282" r:id="rId19"/>
    <p:sldId id="283" r:id="rId20"/>
    <p:sldId id="284" r:id="rId21"/>
    <p:sldId id="285" r:id="rId22"/>
    <p:sldId id="292" r:id="rId23"/>
    <p:sldId id="291" r:id="rId24"/>
    <p:sldId id="300" r:id="rId25"/>
    <p:sldId id="301" r:id="rId26"/>
    <p:sldId id="287" r:id="rId27"/>
    <p:sldId id="304" r:id="rId28"/>
    <p:sldId id="305" r:id="rId29"/>
    <p:sldId id="306" r:id="rId30"/>
    <p:sldId id="307" r:id="rId31"/>
    <p:sldId id="308" r:id="rId32"/>
    <p:sldId id="288" r:id="rId33"/>
  </p:sldIdLst>
  <p:sldSz cx="12188825"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120" d="100"/>
          <a:sy n="120" d="100"/>
        </p:scale>
        <p:origin x="120" y="13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48868-7B98-4BEA-AE42-C152B0E272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5338C46-9A76-4FC3-9B2B-B4034B63116D}">
      <dgm:prSet phldrT="[Text]"/>
      <dgm:spPr/>
      <dgm:t>
        <a:bodyPr/>
        <a:lstStyle/>
        <a:p>
          <a:r>
            <a:rPr lang="en-US" dirty="0" smtClean="0"/>
            <a:t>Step 1</a:t>
          </a:r>
          <a:endParaRPr lang="en-US" dirty="0"/>
        </a:p>
      </dgm:t>
    </dgm:pt>
    <dgm:pt modelId="{90A5EC05-B6CA-4F84-9153-F76155555AAA}" type="parTrans" cxnId="{8A8FDC6A-369B-49C5-B3DB-4AA66372FBCD}">
      <dgm:prSet/>
      <dgm:spPr/>
      <dgm:t>
        <a:bodyPr/>
        <a:lstStyle/>
        <a:p>
          <a:endParaRPr lang="en-US"/>
        </a:p>
      </dgm:t>
    </dgm:pt>
    <dgm:pt modelId="{BC435983-CB60-441F-897F-F471D1D27CDB}" type="sibTrans" cxnId="{8A8FDC6A-369B-49C5-B3DB-4AA66372FBCD}">
      <dgm:prSet/>
      <dgm:spPr/>
      <dgm:t>
        <a:bodyPr/>
        <a:lstStyle/>
        <a:p>
          <a:endParaRPr lang="en-US"/>
        </a:p>
      </dgm:t>
    </dgm:pt>
    <dgm:pt modelId="{C3BF6A55-D8D2-42C8-A79B-637CB8533D64}">
      <dgm:prSet phldrT="[Text]"/>
      <dgm:spPr/>
      <dgm:t>
        <a:bodyPr/>
        <a:lstStyle/>
        <a:p>
          <a:r>
            <a:rPr lang="en-US" dirty="0" smtClean="0"/>
            <a:t>Step 2</a:t>
          </a:r>
          <a:endParaRPr lang="en-US" dirty="0"/>
        </a:p>
      </dgm:t>
    </dgm:pt>
    <dgm:pt modelId="{B73709F6-1406-4AF4-AB99-225ABC80D2FD}" type="parTrans" cxnId="{A76D00B3-9D97-4ACA-904C-EF66FCB6D662}">
      <dgm:prSet/>
      <dgm:spPr/>
      <dgm:t>
        <a:bodyPr/>
        <a:lstStyle/>
        <a:p>
          <a:endParaRPr lang="en-US"/>
        </a:p>
      </dgm:t>
    </dgm:pt>
    <dgm:pt modelId="{9A489787-D196-44BA-8BC9-D3E74CCA4AA6}" type="sibTrans" cxnId="{A76D00B3-9D97-4ACA-904C-EF66FCB6D662}">
      <dgm:prSet/>
      <dgm:spPr/>
      <dgm:t>
        <a:bodyPr/>
        <a:lstStyle/>
        <a:p>
          <a:endParaRPr lang="en-US"/>
        </a:p>
      </dgm:t>
    </dgm:pt>
    <dgm:pt modelId="{5D4BD7DF-A4F4-46F1-9F6C-D02F88C3CA66}">
      <dgm:prSet phldrT="[Text]"/>
      <dgm:spPr/>
      <dgm:t>
        <a:bodyPr/>
        <a:lstStyle/>
        <a:p>
          <a:r>
            <a:rPr lang="en-US" dirty="0" smtClean="0"/>
            <a:t>Import CAD File into ArcGIS Desktop. </a:t>
          </a:r>
          <a:endParaRPr lang="en-US" dirty="0"/>
        </a:p>
      </dgm:t>
    </dgm:pt>
    <dgm:pt modelId="{848B5684-674A-4DF4-8184-33314CF37C68}" type="parTrans" cxnId="{EEF5E2C7-989E-441E-B4DD-C0C931960BF7}">
      <dgm:prSet/>
      <dgm:spPr/>
      <dgm:t>
        <a:bodyPr/>
        <a:lstStyle/>
        <a:p>
          <a:endParaRPr lang="en-US"/>
        </a:p>
      </dgm:t>
    </dgm:pt>
    <dgm:pt modelId="{890A383D-B1D6-460B-8457-A1A85E08EECD}" type="sibTrans" cxnId="{EEF5E2C7-989E-441E-B4DD-C0C931960BF7}">
      <dgm:prSet/>
      <dgm:spPr/>
      <dgm:t>
        <a:bodyPr/>
        <a:lstStyle/>
        <a:p>
          <a:endParaRPr lang="en-US"/>
        </a:p>
      </dgm:t>
    </dgm:pt>
    <dgm:pt modelId="{BD9F2987-1006-42C2-9129-B52D5F692842}">
      <dgm:prSet phldrT="[Text]"/>
      <dgm:spPr/>
      <dgm:t>
        <a:bodyPr/>
        <a:lstStyle/>
        <a:p>
          <a:r>
            <a:rPr lang="en-US" dirty="0" smtClean="0"/>
            <a:t>(Simplify and/or modify prior to importing.)</a:t>
          </a:r>
          <a:endParaRPr lang="en-US" dirty="0"/>
        </a:p>
      </dgm:t>
    </dgm:pt>
    <dgm:pt modelId="{850CC405-3BC9-48E6-BCAA-C25DBC788037}" type="parTrans" cxnId="{B3C62C53-0B85-4A0D-8D11-3587C72CA01D}">
      <dgm:prSet/>
      <dgm:spPr/>
      <dgm:t>
        <a:bodyPr/>
        <a:lstStyle/>
        <a:p>
          <a:endParaRPr lang="en-US"/>
        </a:p>
      </dgm:t>
    </dgm:pt>
    <dgm:pt modelId="{FA86974F-7344-48B5-B551-3C7AB9C94EEB}" type="sibTrans" cxnId="{B3C62C53-0B85-4A0D-8D11-3587C72CA01D}">
      <dgm:prSet/>
      <dgm:spPr/>
      <dgm:t>
        <a:bodyPr/>
        <a:lstStyle/>
        <a:p>
          <a:endParaRPr lang="en-US"/>
        </a:p>
      </dgm:t>
    </dgm:pt>
    <dgm:pt modelId="{99FDC65E-E647-4CE4-8415-497ED3860770}">
      <dgm:prSet phldrT="[Text]"/>
      <dgm:spPr/>
      <dgm:t>
        <a:bodyPr/>
        <a:lstStyle/>
        <a:p>
          <a:r>
            <a:rPr lang="en-US" dirty="0" smtClean="0"/>
            <a:t>Step 3</a:t>
          </a:r>
          <a:endParaRPr lang="en-US" dirty="0"/>
        </a:p>
      </dgm:t>
    </dgm:pt>
    <dgm:pt modelId="{96F2B34F-2B1F-41F7-AED2-2687AE35DA8A}" type="parTrans" cxnId="{357BA379-7733-4860-AEB0-BA2BFC7480E6}">
      <dgm:prSet/>
      <dgm:spPr/>
      <dgm:t>
        <a:bodyPr/>
        <a:lstStyle/>
        <a:p>
          <a:endParaRPr lang="en-US"/>
        </a:p>
      </dgm:t>
    </dgm:pt>
    <dgm:pt modelId="{7D6C3246-CADF-481E-9CC4-D7D97D4CC4BA}" type="sibTrans" cxnId="{357BA379-7733-4860-AEB0-BA2BFC7480E6}">
      <dgm:prSet/>
      <dgm:spPr/>
      <dgm:t>
        <a:bodyPr/>
        <a:lstStyle/>
        <a:p>
          <a:endParaRPr lang="en-US"/>
        </a:p>
      </dgm:t>
    </dgm:pt>
    <dgm:pt modelId="{55519F3E-9241-459D-ADB3-5E69D61F68C1}">
      <dgm:prSet phldrT="[Text]"/>
      <dgm:spPr/>
      <dgm:t>
        <a:bodyPr/>
        <a:lstStyle/>
        <a:p>
          <a:r>
            <a:rPr lang="en-US" dirty="0" smtClean="0"/>
            <a:t>Assign Compliance point locations.</a:t>
          </a:r>
          <a:endParaRPr lang="en-US" dirty="0"/>
        </a:p>
      </dgm:t>
    </dgm:pt>
    <dgm:pt modelId="{D948A770-90A9-4EDB-A7B8-D6A02A158B18}" type="parTrans" cxnId="{F249FB2A-1128-4555-A1D1-008E7B969B6B}">
      <dgm:prSet/>
      <dgm:spPr/>
      <dgm:t>
        <a:bodyPr/>
        <a:lstStyle/>
        <a:p>
          <a:endParaRPr lang="en-US"/>
        </a:p>
      </dgm:t>
    </dgm:pt>
    <dgm:pt modelId="{FE823B7B-1414-47D1-A4AB-1951FA707870}" type="sibTrans" cxnId="{F249FB2A-1128-4555-A1D1-008E7B969B6B}">
      <dgm:prSet/>
      <dgm:spPr/>
      <dgm:t>
        <a:bodyPr/>
        <a:lstStyle/>
        <a:p>
          <a:endParaRPr lang="en-US"/>
        </a:p>
      </dgm:t>
    </dgm:pt>
    <dgm:pt modelId="{35D6608C-F8A9-473A-926B-6F21DD298592}">
      <dgm:prSet phldrT="[Text]"/>
      <dgm:spPr/>
      <dgm:t>
        <a:bodyPr/>
        <a:lstStyle/>
        <a:p>
          <a:r>
            <a:rPr lang="en-US" dirty="0" smtClean="0"/>
            <a:t>(Populate Compliance point attribute table.)  </a:t>
          </a:r>
          <a:endParaRPr lang="en-US" dirty="0"/>
        </a:p>
      </dgm:t>
    </dgm:pt>
    <dgm:pt modelId="{FB128505-06A0-4CA7-9128-9ED8AE6B6BE5}" type="parTrans" cxnId="{F52FEA2E-AE8B-432E-81D1-7420B653182C}">
      <dgm:prSet/>
      <dgm:spPr/>
      <dgm:t>
        <a:bodyPr/>
        <a:lstStyle/>
        <a:p>
          <a:endParaRPr lang="en-US"/>
        </a:p>
      </dgm:t>
    </dgm:pt>
    <dgm:pt modelId="{9F0BC305-AF1C-4B0B-B5AC-1C1E24A4B3E5}" type="sibTrans" cxnId="{F52FEA2E-AE8B-432E-81D1-7420B653182C}">
      <dgm:prSet/>
      <dgm:spPr/>
      <dgm:t>
        <a:bodyPr/>
        <a:lstStyle/>
        <a:p>
          <a:endParaRPr lang="en-US"/>
        </a:p>
      </dgm:t>
    </dgm:pt>
    <dgm:pt modelId="{3CEA77C4-A991-4DFC-845B-9E9695D966FC}">
      <dgm:prSet phldrT="[Text]"/>
      <dgm:spPr/>
      <dgm:t>
        <a:bodyPr/>
        <a:lstStyle/>
        <a:p>
          <a:r>
            <a:rPr lang="en-US" dirty="0" smtClean="0"/>
            <a:t>Plat Selection for Training Tool</a:t>
          </a:r>
          <a:endParaRPr lang="en-US" dirty="0"/>
        </a:p>
      </dgm:t>
    </dgm:pt>
    <dgm:pt modelId="{A27C6B88-9166-4BEA-BEC9-1FAC0E9B4C80}" type="sibTrans" cxnId="{0742B65E-1E73-4239-83C8-5096EE79ED7A}">
      <dgm:prSet/>
      <dgm:spPr/>
      <dgm:t>
        <a:bodyPr/>
        <a:lstStyle/>
        <a:p>
          <a:endParaRPr lang="en-US"/>
        </a:p>
      </dgm:t>
    </dgm:pt>
    <dgm:pt modelId="{5E49237E-68D4-414E-A661-40788A2CC078}" type="parTrans" cxnId="{0742B65E-1E73-4239-83C8-5096EE79ED7A}">
      <dgm:prSet/>
      <dgm:spPr/>
      <dgm:t>
        <a:bodyPr/>
        <a:lstStyle/>
        <a:p>
          <a:endParaRPr lang="en-US"/>
        </a:p>
      </dgm:t>
    </dgm:pt>
    <dgm:pt modelId="{486D87E9-2555-4BD7-B57E-E661A8592057}">
      <dgm:prSet phldrT="[Text]"/>
      <dgm:spPr/>
      <dgm:t>
        <a:bodyPr/>
        <a:lstStyle/>
        <a:p>
          <a:r>
            <a:rPr lang="en-US" dirty="0" smtClean="0"/>
            <a:t>(Maximize </a:t>
          </a:r>
          <a:r>
            <a:rPr lang="en-US" dirty="0" smtClean="0"/>
            <a:t>number of Compliance Applications.)</a:t>
          </a:r>
          <a:endParaRPr lang="en-US" dirty="0"/>
        </a:p>
      </dgm:t>
    </dgm:pt>
    <dgm:pt modelId="{4CAD30BC-8ADE-4EC3-A6B1-23CEA4232F85}" type="sibTrans" cxnId="{917FBFC0-1772-497E-9EAD-605163C9B39F}">
      <dgm:prSet/>
      <dgm:spPr/>
      <dgm:t>
        <a:bodyPr/>
        <a:lstStyle/>
        <a:p>
          <a:endParaRPr lang="en-US"/>
        </a:p>
      </dgm:t>
    </dgm:pt>
    <dgm:pt modelId="{2CFF2855-40F5-441D-890C-01EBE5931A0E}" type="parTrans" cxnId="{917FBFC0-1772-497E-9EAD-605163C9B39F}">
      <dgm:prSet/>
      <dgm:spPr/>
      <dgm:t>
        <a:bodyPr/>
        <a:lstStyle/>
        <a:p>
          <a:endParaRPr lang="en-US"/>
        </a:p>
      </dgm:t>
    </dgm:pt>
    <dgm:pt modelId="{307E4753-F2F3-4ED6-A31E-7D3753397327}" type="pres">
      <dgm:prSet presAssocID="{B3A48868-7B98-4BEA-AE42-C152B0E27272}" presName="linearFlow" presStyleCnt="0">
        <dgm:presLayoutVars>
          <dgm:dir/>
          <dgm:animLvl val="lvl"/>
          <dgm:resizeHandles val="exact"/>
        </dgm:presLayoutVars>
      </dgm:prSet>
      <dgm:spPr/>
      <dgm:t>
        <a:bodyPr/>
        <a:lstStyle/>
        <a:p>
          <a:endParaRPr lang="en-US"/>
        </a:p>
      </dgm:t>
    </dgm:pt>
    <dgm:pt modelId="{9F18B98B-D23F-4B25-AF16-6FB44AF21F80}" type="pres">
      <dgm:prSet presAssocID="{F5338C46-9A76-4FC3-9B2B-B4034B63116D}" presName="composite" presStyleCnt="0"/>
      <dgm:spPr/>
    </dgm:pt>
    <dgm:pt modelId="{6F032E1E-C12A-4E7E-9ABD-B63FB71D1212}" type="pres">
      <dgm:prSet presAssocID="{F5338C46-9A76-4FC3-9B2B-B4034B63116D}" presName="parentText" presStyleLbl="alignNode1" presStyleIdx="0" presStyleCnt="3">
        <dgm:presLayoutVars>
          <dgm:chMax val="1"/>
          <dgm:bulletEnabled val="1"/>
        </dgm:presLayoutVars>
      </dgm:prSet>
      <dgm:spPr/>
      <dgm:t>
        <a:bodyPr/>
        <a:lstStyle/>
        <a:p>
          <a:endParaRPr lang="en-US"/>
        </a:p>
      </dgm:t>
    </dgm:pt>
    <dgm:pt modelId="{2722A308-0EFE-4F6F-9799-548B4FF91F7E}" type="pres">
      <dgm:prSet presAssocID="{F5338C46-9A76-4FC3-9B2B-B4034B63116D}" presName="descendantText" presStyleLbl="alignAcc1" presStyleIdx="0" presStyleCnt="3" custLinFactY="-69869" custLinFactNeighborX="1036" custLinFactNeighborY="-100000">
        <dgm:presLayoutVars>
          <dgm:bulletEnabled val="1"/>
        </dgm:presLayoutVars>
      </dgm:prSet>
      <dgm:spPr/>
      <dgm:t>
        <a:bodyPr/>
        <a:lstStyle/>
        <a:p>
          <a:endParaRPr lang="en-US"/>
        </a:p>
      </dgm:t>
    </dgm:pt>
    <dgm:pt modelId="{C792B249-B367-4EE6-B1B6-7A69690C2777}" type="pres">
      <dgm:prSet presAssocID="{BC435983-CB60-441F-897F-F471D1D27CDB}" presName="sp" presStyleCnt="0"/>
      <dgm:spPr/>
    </dgm:pt>
    <dgm:pt modelId="{3917EAD6-B12E-4E16-A9BB-90573BA2D078}" type="pres">
      <dgm:prSet presAssocID="{C3BF6A55-D8D2-42C8-A79B-637CB8533D64}" presName="composite" presStyleCnt="0"/>
      <dgm:spPr/>
    </dgm:pt>
    <dgm:pt modelId="{AB3635C9-6D1C-4F68-8345-8CF42D586890}" type="pres">
      <dgm:prSet presAssocID="{C3BF6A55-D8D2-42C8-A79B-637CB8533D64}" presName="parentText" presStyleLbl="alignNode1" presStyleIdx="1" presStyleCnt="3">
        <dgm:presLayoutVars>
          <dgm:chMax val="1"/>
          <dgm:bulletEnabled val="1"/>
        </dgm:presLayoutVars>
      </dgm:prSet>
      <dgm:spPr/>
      <dgm:t>
        <a:bodyPr/>
        <a:lstStyle/>
        <a:p>
          <a:endParaRPr lang="en-US"/>
        </a:p>
      </dgm:t>
    </dgm:pt>
    <dgm:pt modelId="{17671B2A-0332-487F-BFC9-14957BB3BBA0}" type="pres">
      <dgm:prSet presAssocID="{C3BF6A55-D8D2-42C8-A79B-637CB8533D64}" presName="descendantText" presStyleLbl="alignAcc1" presStyleIdx="1" presStyleCnt="3">
        <dgm:presLayoutVars>
          <dgm:bulletEnabled val="1"/>
        </dgm:presLayoutVars>
      </dgm:prSet>
      <dgm:spPr/>
      <dgm:t>
        <a:bodyPr/>
        <a:lstStyle/>
        <a:p>
          <a:endParaRPr lang="en-US"/>
        </a:p>
      </dgm:t>
    </dgm:pt>
    <dgm:pt modelId="{27186999-0E98-485D-89D9-D67708C91888}" type="pres">
      <dgm:prSet presAssocID="{9A489787-D196-44BA-8BC9-D3E74CCA4AA6}" presName="sp" presStyleCnt="0"/>
      <dgm:spPr/>
    </dgm:pt>
    <dgm:pt modelId="{9C6D878F-75D0-475F-862F-42AC92DE97F0}" type="pres">
      <dgm:prSet presAssocID="{99FDC65E-E647-4CE4-8415-497ED3860770}" presName="composite" presStyleCnt="0"/>
      <dgm:spPr/>
    </dgm:pt>
    <dgm:pt modelId="{947142B4-CA96-4DB0-960C-34425CFC0C0A}" type="pres">
      <dgm:prSet presAssocID="{99FDC65E-E647-4CE4-8415-497ED3860770}" presName="parentText" presStyleLbl="alignNode1" presStyleIdx="2" presStyleCnt="3">
        <dgm:presLayoutVars>
          <dgm:chMax val="1"/>
          <dgm:bulletEnabled val="1"/>
        </dgm:presLayoutVars>
      </dgm:prSet>
      <dgm:spPr/>
      <dgm:t>
        <a:bodyPr/>
        <a:lstStyle/>
        <a:p>
          <a:endParaRPr lang="en-US"/>
        </a:p>
      </dgm:t>
    </dgm:pt>
    <dgm:pt modelId="{CE47A6FD-670E-4C13-BE85-498DA547C506}" type="pres">
      <dgm:prSet presAssocID="{99FDC65E-E647-4CE4-8415-497ED3860770}" presName="descendantText" presStyleLbl="alignAcc1" presStyleIdx="2" presStyleCnt="3">
        <dgm:presLayoutVars>
          <dgm:bulletEnabled val="1"/>
        </dgm:presLayoutVars>
      </dgm:prSet>
      <dgm:spPr/>
      <dgm:t>
        <a:bodyPr/>
        <a:lstStyle/>
        <a:p>
          <a:endParaRPr lang="en-US"/>
        </a:p>
      </dgm:t>
    </dgm:pt>
  </dgm:ptLst>
  <dgm:cxnLst>
    <dgm:cxn modelId="{B3C62C53-0B85-4A0D-8D11-3587C72CA01D}" srcId="{C3BF6A55-D8D2-42C8-A79B-637CB8533D64}" destId="{BD9F2987-1006-42C2-9129-B52D5F692842}" srcOrd="1" destOrd="0" parTransId="{850CC405-3BC9-48E6-BCAA-C25DBC788037}" sibTransId="{FA86974F-7344-48B5-B551-3C7AB9C94EEB}"/>
    <dgm:cxn modelId="{F249FB2A-1128-4555-A1D1-008E7B969B6B}" srcId="{99FDC65E-E647-4CE4-8415-497ED3860770}" destId="{55519F3E-9241-459D-ADB3-5E69D61F68C1}" srcOrd="0" destOrd="0" parTransId="{D948A770-90A9-4EDB-A7B8-D6A02A158B18}" sibTransId="{FE823B7B-1414-47D1-A4AB-1951FA707870}"/>
    <dgm:cxn modelId="{341CA21F-27A7-4272-9827-EA20AD9D9B18}" type="presOf" srcId="{C3BF6A55-D8D2-42C8-A79B-637CB8533D64}" destId="{AB3635C9-6D1C-4F68-8345-8CF42D586890}" srcOrd="0" destOrd="0" presId="urn:microsoft.com/office/officeart/2005/8/layout/chevron2"/>
    <dgm:cxn modelId="{A846404F-22F4-4C15-937E-A28CE200B65F}" type="presOf" srcId="{F5338C46-9A76-4FC3-9B2B-B4034B63116D}" destId="{6F032E1E-C12A-4E7E-9ABD-B63FB71D1212}" srcOrd="0" destOrd="0" presId="urn:microsoft.com/office/officeart/2005/8/layout/chevron2"/>
    <dgm:cxn modelId="{E2503433-BA4F-4248-A70D-2BB105913B81}" type="presOf" srcId="{35D6608C-F8A9-473A-926B-6F21DD298592}" destId="{CE47A6FD-670E-4C13-BE85-498DA547C506}" srcOrd="0" destOrd="1" presId="urn:microsoft.com/office/officeart/2005/8/layout/chevron2"/>
    <dgm:cxn modelId="{B99063A5-0914-4AB9-8477-E6F4E796FEF4}" type="presOf" srcId="{486D87E9-2555-4BD7-B57E-E661A8592057}" destId="{2722A308-0EFE-4F6F-9799-548B4FF91F7E}" srcOrd="0" destOrd="1" presId="urn:microsoft.com/office/officeart/2005/8/layout/chevron2"/>
    <dgm:cxn modelId="{A76D00B3-9D97-4ACA-904C-EF66FCB6D662}" srcId="{B3A48868-7B98-4BEA-AE42-C152B0E27272}" destId="{C3BF6A55-D8D2-42C8-A79B-637CB8533D64}" srcOrd="1" destOrd="0" parTransId="{B73709F6-1406-4AF4-AB99-225ABC80D2FD}" sibTransId="{9A489787-D196-44BA-8BC9-D3E74CCA4AA6}"/>
    <dgm:cxn modelId="{6C691DD6-73A4-46DD-B29F-AE70707F0C93}" type="presOf" srcId="{BD9F2987-1006-42C2-9129-B52D5F692842}" destId="{17671B2A-0332-487F-BFC9-14957BB3BBA0}" srcOrd="0" destOrd="1" presId="urn:microsoft.com/office/officeart/2005/8/layout/chevron2"/>
    <dgm:cxn modelId="{917FBFC0-1772-497E-9EAD-605163C9B39F}" srcId="{F5338C46-9A76-4FC3-9B2B-B4034B63116D}" destId="{486D87E9-2555-4BD7-B57E-E661A8592057}" srcOrd="1" destOrd="0" parTransId="{2CFF2855-40F5-441D-890C-01EBE5931A0E}" sibTransId="{4CAD30BC-8ADE-4EC3-A6B1-23CEA4232F85}"/>
    <dgm:cxn modelId="{5FA3320D-254C-4FB1-96E2-95785F001CA5}" type="presOf" srcId="{99FDC65E-E647-4CE4-8415-497ED3860770}" destId="{947142B4-CA96-4DB0-960C-34425CFC0C0A}" srcOrd="0" destOrd="0" presId="urn:microsoft.com/office/officeart/2005/8/layout/chevron2"/>
    <dgm:cxn modelId="{08921FD1-D44D-4EF8-A2A7-6A38756DA068}" type="presOf" srcId="{55519F3E-9241-459D-ADB3-5E69D61F68C1}" destId="{CE47A6FD-670E-4C13-BE85-498DA547C506}" srcOrd="0" destOrd="0" presId="urn:microsoft.com/office/officeart/2005/8/layout/chevron2"/>
    <dgm:cxn modelId="{0742B65E-1E73-4239-83C8-5096EE79ED7A}" srcId="{F5338C46-9A76-4FC3-9B2B-B4034B63116D}" destId="{3CEA77C4-A991-4DFC-845B-9E9695D966FC}" srcOrd="0" destOrd="0" parTransId="{5E49237E-68D4-414E-A661-40788A2CC078}" sibTransId="{A27C6B88-9166-4BEA-BEC9-1FAC0E9B4C80}"/>
    <dgm:cxn modelId="{B447BA86-E334-47AE-B7BE-610279BCE57B}" type="presOf" srcId="{3CEA77C4-A991-4DFC-845B-9E9695D966FC}" destId="{2722A308-0EFE-4F6F-9799-548B4FF91F7E}" srcOrd="0" destOrd="0" presId="urn:microsoft.com/office/officeart/2005/8/layout/chevron2"/>
    <dgm:cxn modelId="{EEF5E2C7-989E-441E-B4DD-C0C931960BF7}" srcId="{C3BF6A55-D8D2-42C8-A79B-637CB8533D64}" destId="{5D4BD7DF-A4F4-46F1-9F6C-D02F88C3CA66}" srcOrd="0" destOrd="0" parTransId="{848B5684-674A-4DF4-8184-33314CF37C68}" sibTransId="{890A383D-B1D6-460B-8457-A1A85E08EECD}"/>
    <dgm:cxn modelId="{7616FEC2-05B6-4C6D-8047-239FD7780CD6}" type="presOf" srcId="{5D4BD7DF-A4F4-46F1-9F6C-D02F88C3CA66}" destId="{17671B2A-0332-487F-BFC9-14957BB3BBA0}" srcOrd="0" destOrd="0" presId="urn:microsoft.com/office/officeart/2005/8/layout/chevron2"/>
    <dgm:cxn modelId="{357BA379-7733-4860-AEB0-BA2BFC7480E6}" srcId="{B3A48868-7B98-4BEA-AE42-C152B0E27272}" destId="{99FDC65E-E647-4CE4-8415-497ED3860770}" srcOrd="2" destOrd="0" parTransId="{96F2B34F-2B1F-41F7-AED2-2687AE35DA8A}" sibTransId="{7D6C3246-CADF-481E-9CC4-D7D97D4CC4BA}"/>
    <dgm:cxn modelId="{81404482-63DB-4E69-8B85-C719B0B59C74}" type="presOf" srcId="{B3A48868-7B98-4BEA-AE42-C152B0E27272}" destId="{307E4753-F2F3-4ED6-A31E-7D3753397327}" srcOrd="0" destOrd="0" presId="urn:microsoft.com/office/officeart/2005/8/layout/chevron2"/>
    <dgm:cxn modelId="{8A8FDC6A-369B-49C5-B3DB-4AA66372FBCD}" srcId="{B3A48868-7B98-4BEA-AE42-C152B0E27272}" destId="{F5338C46-9A76-4FC3-9B2B-B4034B63116D}" srcOrd="0" destOrd="0" parTransId="{90A5EC05-B6CA-4F84-9153-F76155555AAA}" sibTransId="{BC435983-CB60-441F-897F-F471D1D27CDB}"/>
    <dgm:cxn modelId="{F52FEA2E-AE8B-432E-81D1-7420B653182C}" srcId="{99FDC65E-E647-4CE4-8415-497ED3860770}" destId="{35D6608C-F8A9-473A-926B-6F21DD298592}" srcOrd="1" destOrd="0" parTransId="{FB128505-06A0-4CA7-9128-9ED8AE6B6BE5}" sibTransId="{9F0BC305-AF1C-4B0B-B5AC-1C1E24A4B3E5}"/>
    <dgm:cxn modelId="{F45598AE-306B-4DFC-8A03-3517DB9240D0}" type="presParOf" srcId="{307E4753-F2F3-4ED6-A31E-7D3753397327}" destId="{9F18B98B-D23F-4B25-AF16-6FB44AF21F80}" srcOrd="0" destOrd="0" presId="urn:microsoft.com/office/officeart/2005/8/layout/chevron2"/>
    <dgm:cxn modelId="{35438012-3165-4A53-8539-8E41545F82AA}" type="presParOf" srcId="{9F18B98B-D23F-4B25-AF16-6FB44AF21F80}" destId="{6F032E1E-C12A-4E7E-9ABD-B63FB71D1212}" srcOrd="0" destOrd="0" presId="urn:microsoft.com/office/officeart/2005/8/layout/chevron2"/>
    <dgm:cxn modelId="{66D61464-6218-4BF7-A1E3-5186EB18F265}" type="presParOf" srcId="{9F18B98B-D23F-4B25-AF16-6FB44AF21F80}" destId="{2722A308-0EFE-4F6F-9799-548B4FF91F7E}" srcOrd="1" destOrd="0" presId="urn:microsoft.com/office/officeart/2005/8/layout/chevron2"/>
    <dgm:cxn modelId="{A54C8E8C-B3DF-4E56-ADB1-4157D9CC0572}" type="presParOf" srcId="{307E4753-F2F3-4ED6-A31E-7D3753397327}" destId="{C792B249-B367-4EE6-B1B6-7A69690C2777}" srcOrd="1" destOrd="0" presId="urn:microsoft.com/office/officeart/2005/8/layout/chevron2"/>
    <dgm:cxn modelId="{C10E2689-734F-491D-B4AA-CEE27D3774B4}" type="presParOf" srcId="{307E4753-F2F3-4ED6-A31E-7D3753397327}" destId="{3917EAD6-B12E-4E16-A9BB-90573BA2D078}" srcOrd="2" destOrd="0" presId="urn:microsoft.com/office/officeart/2005/8/layout/chevron2"/>
    <dgm:cxn modelId="{C5C06077-00A0-408D-918F-FE819BD4BFA2}" type="presParOf" srcId="{3917EAD6-B12E-4E16-A9BB-90573BA2D078}" destId="{AB3635C9-6D1C-4F68-8345-8CF42D586890}" srcOrd="0" destOrd="0" presId="urn:microsoft.com/office/officeart/2005/8/layout/chevron2"/>
    <dgm:cxn modelId="{61CF0865-53DC-4CBA-941C-47D1C519F8F6}" type="presParOf" srcId="{3917EAD6-B12E-4E16-A9BB-90573BA2D078}" destId="{17671B2A-0332-487F-BFC9-14957BB3BBA0}" srcOrd="1" destOrd="0" presId="urn:microsoft.com/office/officeart/2005/8/layout/chevron2"/>
    <dgm:cxn modelId="{FAB597BD-9CC0-4A21-817E-F6070C61C2B3}" type="presParOf" srcId="{307E4753-F2F3-4ED6-A31E-7D3753397327}" destId="{27186999-0E98-485D-89D9-D67708C91888}" srcOrd="3" destOrd="0" presId="urn:microsoft.com/office/officeart/2005/8/layout/chevron2"/>
    <dgm:cxn modelId="{5A6C9072-2E83-4E34-985C-41D597EB6772}" type="presParOf" srcId="{307E4753-F2F3-4ED6-A31E-7D3753397327}" destId="{9C6D878F-75D0-475F-862F-42AC92DE97F0}" srcOrd="4" destOrd="0" presId="urn:microsoft.com/office/officeart/2005/8/layout/chevron2"/>
    <dgm:cxn modelId="{4153827D-8631-44B0-B246-5D37478545F3}" type="presParOf" srcId="{9C6D878F-75D0-475F-862F-42AC92DE97F0}" destId="{947142B4-CA96-4DB0-960C-34425CFC0C0A}" srcOrd="0" destOrd="0" presId="urn:microsoft.com/office/officeart/2005/8/layout/chevron2"/>
    <dgm:cxn modelId="{AEF1657E-A341-42E0-832D-53CCA6BAAB98}" type="presParOf" srcId="{9C6D878F-75D0-475F-862F-42AC92DE97F0}" destId="{CE47A6FD-670E-4C13-BE85-498DA547C5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53552-9496-41A4-961A-4C38C516935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C10258-A218-4F51-B6DB-112095D7FE41}">
      <dgm:prSet phldrT="[Text]"/>
      <dgm:spPr/>
      <dgm:t>
        <a:bodyPr/>
        <a:lstStyle/>
        <a:p>
          <a:r>
            <a:rPr lang="en-US" dirty="0" smtClean="0"/>
            <a:t>Step 4</a:t>
          </a:r>
          <a:endParaRPr lang="en-US" dirty="0"/>
        </a:p>
      </dgm:t>
    </dgm:pt>
    <dgm:pt modelId="{07D00B18-A6AF-416E-B745-B05E35ABD5FF}" type="parTrans" cxnId="{2FD38B61-E8F5-4A9B-93F8-F263B482F6D6}">
      <dgm:prSet/>
      <dgm:spPr/>
      <dgm:t>
        <a:bodyPr/>
        <a:lstStyle/>
        <a:p>
          <a:endParaRPr lang="en-US"/>
        </a:p>
      </dgm:t>
    </dgm:pt>
    <dgm:pt modelId="{B588FD74-0BA9-4860-8C60-28800FFE3DAA}" type="sibTrans" cxnId="{2FD38B61-E8F5-4A9B-93F8-F263B482F6D6}">
      <dgm:prSet/>
      <dgm:spPr/>
      <dgm:t>
        <a:bodyPr/>
        <a:lstStyle/>
        <a:p>
          <a:endParaRPr lang="en-US"/>
        </a:p>
      </dgm:t>
    </dgm:pt>
    <dgm:pt modelId="{7E582FE2-D724-42DA-8996-FB63DC4A95F0}">
      <dgm:prSet phldrT="[Text]"/>
      <dgm:spPr/>
      <dgm:t>
        <a:bodyPr/>
        <a:lstStyle/>
        <a:p>
          <a:r>
            <a:rPr lang="en-US" dirty="0" smtClean="0"/>
            <a:t>Establish point identification information for hovering over point.</a:t>
          </a:r>
          <a:endParaRPr lang="en-US" dirty="0"/>
        </a:p>
      </dgm:t>
    </dgm:pt>
    <dgm:pt modelId="{0CE95D92-D692-4122-B984-D96E4F9C6D47}" type="parTrans" cxnId="{EC1ABBEB-3D80-4866-843B-16E0FE7CA2FB}">
      <dgm:prSet/>
      <dgm:spPr/>
      <dgm:t>
        <a:bodyPr/>
        <a:lstStyle/>
        <a:p>
          <a:endParaRPr lang="en-US"/>
        </a:p>
      </dgm:t>
    </dgm:pt>
    <dgm:pt modelId="{8CA959D1-7FF6-4DAA-AC00-857FDBADF1DE}" type="sibTrans" cxnId="{EC1ABBEB-3D80-4866-843B-16E0FE7CA2FB}">
      <dgm:prSet/>
      <dgm:spPr/>
      <dgm:t>
        <a:bodyPr/>
        <a:lstStyle/>
        <a:p>
          <a:endParaRPr lang="en-US"/>
        </a:p>
      </dgm:t>
    </dgm:pt>
    <dgm:pt modelId="{596DA367-C9A5-4524-B5E9-D36168EC0B27}">
      <dgm:prSet phldrT="[Text]"/>
      <dgm:spPr/>
      <dgm:t>
        <a:bodyPr/>
        <a:lstStyle/>
        <a:p>
          <a:r>
            <a:rPr lang="en-US" dirty="0" smtClean="0"/>
            <a:t>(Test to see information selected.)</a:t>
          </a:r>
          <a:endParaRPr lang="en-US" dirty="0"/>
        </a:p>
      </dgm:t>
    </dgm:pt>
    <dgm:pt modelId="{710E5179-32DC-4A1A-BAD1-F735CB38199A}" type="parTrans" cxnId="{BCD74D57-7A6A-43AF-BF02-2D2BE31940E1}">
      <dgm:prSet/>
      <dgm:spPr/>
      <dgm:t>
        <a:bodyPr/>
        <a:lstStyle/>
        <a:p>
          <a:endParaRPr lang="en-US"/>
        </a:p>
      </dgm:t>
    </dgm:pt>
    <dgm:pt modelId="{F2A64CDA-8A90-46D9-914C-20E3942AB581}" type="sibTrans" cxnId="{BCD74D57-7A6A-43AF-BF02-2D2BE31940E1}">
      <dgm:prSet/>
      <dgm:spPr/>
      <dgm:t>
        <a:bodyPr/>
        <a:lstStyle/>
        <a:p>
          <a:endParaRPr lang="en-US"/>
        </a:p>
      </dgm:t>
    </dgm:pt>
    <dgm:pt modelId="{ED1F5F39-77FF-4D2E-AE69-AA0F876C03ED}">
      <dgm:prSet phldrT="[Text]"/>
      <dgm:spPr/>
      <dgm:t>
        <a:bodyPr/>
        <a:lstStyle/>
        <a:p>
          <a:r>
            <a:rPr lang="en-US" dirty="0" smtClean="0"/>
            <a:t>Step 5</a:t>
          </a:r>
          <a:endParaRPr lang="en-US" dirty="0"/>
        </a:p>
      </dgm:t>
    </dgm:pt>
    <dgm:pt modelId="{63DCAD04-571C-449D-BB42-D6446E7FD9A4}" type="parTrans" cxnId="{A77F3290-9552-49E0-9B5D-ED1FE6B5E650}">
      <dgm:prSet/>
      <dgm:spPr/>
      <dgm:t>
        <a:bodyPr/>
        <a:lstStyle/>
        <a:p>
          <a:endParaRPr lang="en-US"/>
        </a:p>
      </dgm:t>
    </dgm:pt>
    <dgm:pt modelId="{7DA1A7AF-1EAB-4F44-A6FB-6A837345A371}" type="sibTrans" cxnId="{A77F3290-9552-49E0-9B5D-ED1FE6B5E650}">
      <dgm:prSet/>
      <dgm:spPr/>
      <dgm:t>
        <a:bodyPr/>
        <a:lstStyle/>
        <a:p>
          <a:endParaRPr lang="en-US"/>
        </a:p>
      </dgm:t>
    </dgm:pt>
    <dgm:pt modelId="{62D51AC5-7174-47FF-AA5C-E3DA4FD3B91B}">
      <dgm:prSet phldrT="[Text]"/>
      <dgm:spPr/>
      <dgm:t>
        <a:bodyPr/>
        <a:lstStyle/>
        <a:p>
          <a:r>
            <a:rPr lang="en-US" dirty="0" smtClean="0"/>
            <a:t>Test all Compliance points for accuracy.</a:t>
          </a:r>
          <a:endParaRPr lang="en-US" dirty="0"/>
        </a:p>
      </dgm:t>
    </dgm:pt>
    <dgm:pt modelId="{E4238076-F9CA-4335-A3E0-2916785DD564}" type="parTrans" cxnId="{9FC14D03-F932-4654-82E0-52866D432887}">
      <dgm:prSet/>
      <dgm:spPr/>
      <dgm:t>
        <a:bodyPr/>
        <a:lstStyle/>
        <a:p>
          <a:endParaRPr lang="en-US"/>
        </a:p>
      </dgm:t>
    </dgm:pt>
    <dgm:pt modelId="{EE860232-B08E-4089-BEBA-30C02251F741}" type="sibTrans" cxnId="{9FC14D03-F932-4654-82E0-52866D432887}">
      <dgm:prSet/>
      <dgm:spPr/>
      <dgm:t>
        <a:bodyPr/>
        <a:lstStyle/>
        <a:p>
          <a:endParaRPr lang="en-US"/>
        </a:p>
      </dgm:t>
    </dgm:pt>
    <dgm:pt modelId="{BD12A405-7330-4DA0-8B0D-3A66BF70B76B}">
      <dgm:prSet phldrT="[Text]"/>
      <dgm:spPr/>
      <dgm:t>
        <a:bodyPr/>
        <a:lstStyle/>
        <a:p>
          <a:r>
            <a:rPr lang="en-US" dirty="0" smtClean="0"/>
            <a:t>(Location and attribute table)</a:t>
          </a:r>
          <a:endParaRPr lang="en-US" dirty="0"/>
        </a:p>
      </dgm:t>
    </dgm:pt>
    <dgm:pt modelId="{4FC7E4E1-1BE3-4664-9AB1-FD6E1F971B97}" type="parTrans" cxnId="{A34D7CCD-5D94-4268-BC4E-24C92D60EDA6}">
      <dgm:prSet/>
      <dgm:spPr/>
      <dgm:t>
        <a:bodyPr/>
        <a:lstStyle/>
        <a:p>
          <a:endParaRPr lang="en-US"/>
        </a:p>
      </dgm:t>
    </dgm:pt>
    <dgm:pt modelId="{73577412-E49C-48AB-965A-E1CCC5F39DA1}" type="sibTrans" cxnId="{A34D7CCD-5D94-4268-BC4E-24C92D60EDA6}">
      <dgm:prSet/>
      <dgm:spPr/>
      <dgm:t>
        <a:bodyPr/>
        <a:lstStyle/>
        <a:p>
          <a:endParaRPr lang="en-US"/>
        </a:p>
      </dgm:t>
    </dgm:pt>
    <dgm:pt modelId="{466F7EFE-DDAC-47EB-BE3A-3B40EA4D32B1}">
      <dgm:prSet phldrT="[Text]"/>
      <dgm:spPr/>
      <dgm:t>
        <a:bodyPr/>
        <a:lstStyle/>
        <a:p>
          <a:r>
            <a:rPr lang="en-US" dirty="0" smtClean="0"/>
            <a:t>Step 6</a:t>
          </a:r>
          <a:endParaRPr lang="en-US" dirty="0"/>
        </a:p>
      </dgm:t>
    </dgm:pt>
    <dgm:pt modelId="{6D69A27F-2CA7-4098-8285-838A1C7A279C}" type="parTrans" cxnId="{406F4333-BD6B-4978-8A7B-49B39E0B0E33}">
      <dgm:prSet/>
      <dgm:spPr/>
      <dgm:t>
        <a:bodyPr/>
        <a:lstStyle/>
        <a:p>
          <a:endParaRPr lang="en-US"/>
        </a:p>
      </dgm:t>
    </dgm:pt>
    <dgm:pt modelId="{C5EB2469-53FB-4FE2-A8F0-6B2770ED65C2}" type="sibTrans" cxnId="{406F4333-BD6B-4978-8A7B-49B39E0B0E33}">
      <dgm:prSet/>
      <dgm:spPr/>
      <dgm:t>
        <a:bodyPr/>
        <a:lstStyle/>
        <a:p>
          <a:endParaRPr lang="en-US"/>
        </a:p>
      </dgm:t>
    </dgm:pt>
    <dgm:pt modelId="{17117C5D-988B-49B3-B3B9-3C3A3254DA96}">
      <dgm:prSet phldrT="[Text]"/>
      <dgm:spPr/>
      <dgm:t>
        <a:bodyPr/>
        <a:lstStyle/>
        <a:p>
          <a:r>
            <a:rPr lang="en-US" dirty="0" smtClean="0"/>
            <a:t>Training: Have trainee confirm the location of all compliance points.</a:t>
          </a:r>
          <a:endParaRPr lang="en-US" dirty="0"/>
        </a:p>
      </dgm:t>
    </dgm:pt>
    <dgm:pt modelId="{FE0C459D-0BDD-4033-89A7-F97AAE776DE7}" type="parTrans" cxnId="{A0543EC5-B407-4C33-8677-1A7D25FB2A6F}">
      <dgm:prSet/>
      <dgm:spPr/>
      <dgm:t>
        <a:bodyPr/>
        <a:lstStyle/>
        <a:p>
          <a:endParaRPr lang="en-US"/>
        </a:p>
      </dgm:t>
    </dgm:pt>
    <dgm:pt modelId="{8C934FA9-986E-4C03-8037-E565B56B7D05}" type="sibTrans" cxnId="{A0543EC5-B407-4C33-8677-1A7D25FB2A6F}">
      <dgm:prSet/>
      <dgm:spPr/>
      <dgm:t>
        <a:bodyPr/>
        <a:lstStyle/>
        <a:p>
          <a:endParaRPr lang="en-US"/>
        </a:p>
      </dgm:t>
    </dgm:pt>
    <dgm:pt modelId="{D8F17953-5ABA-4797-A08B-C6E6551AE772}">
      <dgm:prSet phldrT="[Text]"/>
      <dgm:spPr/>
      <dgm:t>
        <a:bodyPr/>
        <a:lstStyle/>
        <a:p>
          <a:r>
            <a:rPr lang="en-US" dirty="0" smtClean="0"/>
            <a:t>(Calculate number of correct answers versus number of points.) </a:t>
          </a:r>
          <a:endParaRPr lang="en-US" dirty="0"/>
        </a:p>
      </dgm:t>
    </dgm:pt>
    <dgm:pt modelId="{92B94511-7272-452A-8BEB-2BDA3DA4087A}" type="parTrans" cxnId="{09A7A323-C8D8-4D1A-9E9C-9ED518434C0C}">
      <dgm:prSet/>
      <dgm:spPr/>
      <dgm:t>
        <a:bodyPr/>
        <a:lstStyle/>
        <a:p>
          <a:endParaRPr lang="en-US"/>
        </a:p>
      </dgm:t>
    </dgm:pt>
    <dgm:pt modelId="{FC13773A-3ABA-4042-9FB8-F08247F3FFEA}" type="sibTrans" cxnId="{09A7A323-C8D8-4D1A-9E9C-9ED518434C0C}">
      <dgm:prSet/>
      <dgm:spPr/>
      <dgm:t>
        <a:bodyPr/>
        <a:lstStyle/>
        <a:p>
          <a:endParaRPr lang="en-US"/>
        </a:p>
      </dgm:t>
    </dgm:pt>
    <dgm:pt modelId="{D59B0AC7-FE4E-491F-8B2D-27E507825FA3}" type="pres">
      <dgm:prSet presAssocID="{92253552-9496-41A4-961A-4C38C516935B}" presName="linearFlow" presStyleCnt="0">
        <dgm:presLayoutVars>
          <dgm:dir/>
          <dgm:animLvl val="lvl"/>
          <dgm:resizeHandles val="exact"/>
        </dgm:presLayoutVars>
      </dgm:prSet>
      <dgm:spPr/>
      <dgm:t>
        <a:bodyPr/>
        <a:lstStyle/>
        <a:p>
          <a:endParaRPr lang="en-US"/>
        </a:p>
      </dgm:t>
    </dgm:pt>
    <dgm:pt modelId="{F765D74D-C9BE-4694-9F1F-6F008FADFB45}" type="pres">
      <dgm:prSet presAssocID="{44C10258-A218-4F51-B6DB-112095D7FE41}" presName="composite" presStyleCnt="0"/>
      <dgm:spPr/>
    </dgm:pt>
    <dgm:pt modelId="{42A2C8D8-8B9F-41B6-A967-CD0036EE3EB4}" type="pres">
      <dgm:prSet presAssocID="{44C10258-A218-4F51-B6DB-112095D7FE41}" presName="parentText" presStyleLbl="alignNode1" presStyleIdx="0" presStyleCnt="3">
        <dgm:presLayoutVars>
          <dgm:chMax val="1"/>
          <dgm:bulletEnabled val="1"/>
        </dgm:presLayoutVars>
      </dgm:prSet>
      <dgm:spPr/>
      <dgm:t>
        <a:bodyPr/>
        <a:lstStyle/>
        <a:p>
          <a:endParaRPr lang="en-US"/>
        </a:p>
      </dgm:t>
    </dgm:pt>
    <dgm:pt modelId="{558E53EA-97AD-45C1-A8AF-1C50D5DBE351}" type="pres">
      <dgm:prSet presAssocID="{44C10258-A218-4F51-B6DB-112095D7FE41}" presName="descendantText" presStyleLbl="alignAcc1" presStyleIdx="0" presStyleCnt="3" custLinFactNeighborX="690" custLinFactNeighborY="-230">
        <dgm:presLayoutVars>
          <dgm:bulletEnabled val="1"/>
        </dgm:presLayoutVars>
      </dgm:prSet>
      <dgm:spPr/>
      <dgm:t>
        <a:bodyPr/>
        <a:lstStyle/>
        <a:p>
          <a:endParaRPr lang="en-US"/>
        </a:p>
      </dgm:t>
    </dgm:pt>
    <dgm:pt modelId="{AF33B344-506F-4E8B-8030-A7A25B1561EA}" type="pres">
      <dgm:prSet presAssocID="{B588FD74-0BA9-4860-8C60-28800FFE3DAA}" presName="sp" presStyleCnt="0"/>
      <dgm:spPr/>
    </dgm:pt>
    <dgm:pt modelId="{60135287-7793-48F6-915F-0149768E1047}" type="pres">
      <dgm:prSet presAssocID="{ED1F5F39-77FF-4D2E-AE69-AA0F876C03ED}" presName="composite" presStyleCnt="0"/>
      <dgm:spPr/>
    </dgm:pt>
    <dgm:pt modelId="{7864271D-427A-476C-AE90-B68965F307A4}" type="pres">
      <dgm:prSet presAssocID="{ED1F5F39-77FF-4D2E-AE69-AA0F876C03ED}" presName="parentText" presStyleLbl="alignNode1" presStyleIdx="1" presStyleCnt="3">
        <dgm:presLayoutVars>
          <dgm:chMax val="1"/>
          <dgm:bulletEnabled val="1"/>
        </dgm:presLayoutVars>
      </dgm:prSet>
      <dgm:spPr/>
      <dgm:t>
        <a:bodyPr/>
        <a:lstStyle/>
        <a:p>
          <a:endParaRPr lang="en-US"/>
        </a:p>
      </dgm:t>
    </dgm:pt>
    <dgm:pt modelId="{3533771F-3D11-4F11-881B-79D885AC7EC5}" type="pres">
      <dgm:prSet presAssocID="{ED1F5F39-77FF-4D2E-AE69-AA0F876C03ED}" presName="descendantText" presStyleLbl="alignAcc1" presStyleIdx="1" presStyleCnt="3">
        <dgm:presLayoutVars>
          <dgm:bulletEnabled val="1"/>
        </dgm:presLayoutVars>
      </dgm:prSet>
      <dgm:spPr/>
      <dgm:t>
        <a:bodyPr/>
        <a:lstStyle/>
        <a:p>
          <a:endParaRPr lang="en-US"/>
        </a:p>
      </dgm:t>
    </dgm:pt>
    <dgm:pt modelId="{06A0706D-632C-49AC-982B-0FDCB4807213}" type="pres">
      <dgm:prSet presAssocID="{7DA1A7AF-1EAB-4F44-A6FB-6A837345A371}" presName="sp" presStyleCnt="0"/>
      <dgm:spPr/>
    </dgm:pt>
    <dgm:pt modelId="{44FAF2D5-9422-4964-B88D-F1CA187E6F62}" type="pres">
      <dgm:prSet presAssocID="{466F7EFE-DDAC-47EB-BE3A-3B40EA4D32B1}" presName="composite" presStyleCnt="0"/>
      <dgm:spPr/>
    </dgm:pt>
    <dgm:pt modelId="{ADE7AC35-76FD-4220-AAAD-1C62107E6923}" type="pres">
      <dgm:prSet presAssocID="{466F7EFE-DDAC-47EB-BE3A-3B40EA4D32B1}" presName="parentText" presStyleLbl="alignNode1" presStyleIdx="2" presStyleCnt="3">
        <dgm:presLayoutVars>
          <dgm:chMax val="1"/>
          <dgm:bulletEnabled val="1"/>
        </dgm:presLayoutVars>
      </dgm:prSet>
      <dgm:spPr/>
      <dgm:t>
        <a:bodyPr/>
        <a:lstStyle/>
        <a:p>
          <a:endParaRPr lang="en-US"/>
        </a:p>
      </dgm:t>
    </dgm:pt>
    <dgm:pt modelId="{4A4CA5D2-ADCE-43F8-81B9-C9C9B198CEFA}" type="pres">
      <dgm:prSet presAssocID="{466F7EFE-DDAC-47EB-BE3A-3B40EA4D32B1}" presName="descendantText" presStyleLbl="alignAcc1" presStyleIdx="2" presStyleCnt="3">
        <dgm:presLayoutVars>
          <dgm:bulletEnabled val="1"/>
        </dgm:presLayoutVars>
      </dgm:prSet>
      <dgm:spPr/>
      <dgm:t>
        <a:bodyPr/>
        <a:lstStyle/>
        <a:p>
          <a:endParaRPr lang="en-US"/>
        </a:p>
      </dgm:t>
    </dgm:pt>
  </dgm:ptLst>
  <dgm:cxnLst>
    <dgm:cxn modelId="{2B9D5A2D-47CF-4A4A-94BA-3E7CAD912918}" type="presOf" srcId="{17117C5D-988B-49B3-B3B9-3C3A3254DA96}" destId="{4A4CA5D2-ADCE-43F8-81B9-C9C9B198CEFA}" srcOrd="0" destOrd="0" presId="urn:microsoft.com/office/officeart/2005/8/layout/chevron2"/>
    <dgm:cxn modelId="{8A0E7590-A670-40FB-AE57-EAF7BA7F5A9B}" type="presOf" srcId="{596DA367-C9A5-4524-B5E9-D36168EC0B27}" destId="{558E53EA-97AD-45C1-A8AF-1C50D5DBE351}" srcOrd="0" destOrd="1" presId="urn:microsoft.com/office/officeart/2005/8/layout/chevron2"/>
    <dgm:cxn modelId="{2FD38B61-E8F5-4A9B-93F8-F263B482F6D6}" srcId="{92253552-9496-41A4-961A-4C38C516935B}" destId="{44C10258-A218-4F51-B6DB-112095D7FE41}" srcOrd="0" destOrd="0" parTransId="{07D00B18-A6AF-416E-B745-B05E35ABD5FF}" sibTransId="{B588FD74-0BA9-4860-8C60-28800FFE3DAA}"/>
    <dgm:cxn modelId="{CCEF4700-6B20-4CE0-AF6A-C96EAD647489}" type="presOf" srcId="{44C10258-A218-4F51-B6DB-112095D7FE41}" destId="{42A2C8D8-8B9F-41B6-A967-CD0036EE3EB4}" srcOrd="0" destOrd="0" presId="urn:microsoft.com/office/officeart/2005/8/layout/chevron2"/>
    <dgm:cxn modelId="{BCD74D57-7A6A-43AF-BF02-2D2BE31940E1}" srcId="{44C10258-A218-4F51-B6DB-112095D7FE41}" destId="{596DA367-C9A5-4524-B5E9-D36168EC0B27}" srcOrd="1" destOrd="0" parTransId="{710E5179-32DC-4A1A-BAD1-F735CB38199A}" sibTransId="{F2A64CDA-8A90-46D9-914C-20E3942AB581}"/>
    <dgm:cxn modelId="{A77F3290-9552-49E0-9B5D-ED1FE6B5E650}" srcId="{92253552-9496-41A4-961A-4C38C516935B}" destId="{ED1F5F39-77FF-4D2E-AE69-AA0F876C03ED}" srcOrd="1" destOrd="0" parTransId="{63DCAD04-571C-449D-BB42-D6446E7FD9A4}" sibTransId="{7DA1A7AF-1EAB-4F44-A6FB-6A837345A371}"/>
    <dgm:cxn modelId="{EC1ABBEB-3D80-4866-843B-16E0FE7CA2FB}" srcId="{44C10258-A218-4F51-B6DB-112095D7FE41}" destId="{7E582FE2-D724-42DA-8996-FB63DC4A95F0}" srcOrd="0" destOrd="0" parTransId="{0CE95D92-D692-4122-B984-D96E4F9C6D47}" sibTransId="{8CA959D1-7FF6-4DAA-AC00-857FDBADF1DE}"/>
    <dgm:cxn modelId="{F240B775-304E-4E85-9D52-1B4E68E028FC}" type="presOf" srcId="{D8F17953-5ABA-4797-A08B-C6E6551AE772}" destId="{4A4CA5D2-ADCE-43F8-81B9-C9C9B198CEFA}" srcOrd="0" destOrd="1" presId="urn:microsoft.com/office/officeart/2005/8/layout/chevron2"/>
    <dgm:cxn modelId="{9F7C97EE-8A6B-48E8-A7CA-26503784ACF1}" type="presOf" srcId="{92253552-9496-41A4-961A-4C38C516935B}" destId="{D59B0AC7-FE4E-491F-8B2D-27E507825FA3}" srcOrd="0" destOrd="0" presId="urn:microsoft.com/office/officeart/2005/8/layout/chevron2"/>
    <dgm:cxn modelId="{A667081F-391F-42C7-81A0-7645ECDDEF60}" type="presOf" srcId="{466F7EFE-DDAC-47EB-BE3A-3B40EA4D32B1}" destId="{ADE7AC35-76FD-4220-AAAD-1C62107E6923}" srcOrd="0" destOrd="0" presId="urn:microsoft.com/office/officeart/2005/8/layout/chevron2"/>
    <dgm:cxn modelId="{09A7A323-C8D8-4D1A-9E9C-9ED518434C0C}" srcId="{466F7EFE-DDAC-47EB-BE3A-3B40EA4D32B1}" destId="{D8F17953-5ABA-4797-A08B-C6E6551AE772}" srcOrd="1" destOrd="0" parTransId="{92B94511-7272-452A-8BEB-2BDA3DA4087A}" sibTransId="{FC13773A-3ABA-4042-9FB8-F08247F3FFEA}"/>
    <dgm:cxn modelId="{74B90F2B-022F-4ED8-8370-90E9D4BFBAB6}" type="presOf" srcId="{BD12A405-7330-4DA0-8B0D-3A66BF70B76B}" destId="{3533771F-3D11-4F11-881B-79D885AC7EC5}" srcOrd="0" destOrd="1" presId="urn:microsoft.com/office/officeart/2005/8/layout/chevron2"/>
    <dgm:cxn modelId="{A34D7CCD-5D94-4268-BC4E-24C92D60EDA6}" srcId="{ED1F5F39-77FF-4D2E-AE69-AA0F876C03ED}" destId="{BD12A405-7330-4DA0-8B0D-3A66BF70B76B}" srcOrd="1" destOrd="0" parTransId="{4FC7E4E1-1BE3-4664-9AB1-FD6E1F971B97}" sibTransId="{73577412-E49C-48AB-965A-E1CCC5F39DA1}"/>
    <dgm:cxn modelId="{CD8F9DEA-6ADA-47D4-BF68-DF720F237FDF}" type="presOf" srcId="{7E582FE2-D724-42DA-8996-FB63DC4A95F0}" destId="{558E53EA-97AD-45C1-A8AF-1C50D5DBE351}" srcOrd="0" destOrd="0" presId="urn:microsoft.com/office/officeart/2005/8/layout/chevron2"/>
    <dgm:cxn modelId="{A0543EC5-B407-4C33-8677-1A7D25FB2A6F}" srcId="{466F7EFE-DDAC-47EB-BE3A-3B40EA4D32B1}" destId="{17117C5D-988B-49B3-B3B9-3C3A3254DA96}" srcOrd="0" destOrd="0" parTransId="{FE0C459D-0BDD-4033-89A7-F97AAE776DE7}" sibTransId="{8C934FA9-986E-4C03-8037-E565B56B7D05}"/>
    <dgm:cxn modelId="{406F4333-BD6B-4978-8A7B-49B39E0B0E33}" srcId="{92253552-9496-41A4-961A-4C38C516935B}" destId="{466F7EFE-DDAC-47EB-BE3A-3B40EA4D32B1}" srcOrd="2" destOrd="0" parTransId="{6D69A27F-2CA7-4098-8285-838A1C7A279C}" sibTransId="{C5EB2469-53FB-4FE2-A8F0-6B2770ED65C2}"/>
    <dgm:cxn modelId="{C637CEAE-A860-4E66-9C36-CF9B41D24F68}" type="presOf" srcId="{ED1F5F39-77FF-4D2E-AE69-AA0F876C03ED}" destId="{7864271D-427A-476C-AE90-B68965F307A4}" srcOrd="0" destOrd="0" presId="urn:microsoft.com/office/officeart/2005/8/layout/chevron2"/>
    <dgm:cxn modelId="{1DC8E498-211F-400F-A3BE-1C2731AD7F51}" type="presOf" srcId="{62D51AC5-7174-47FF-AA5C-E3DA4FD3B91B}" destId="{3533771F-3D11-4F11-881B-79D885AC7EC5}" srcOrd="0" destOrd="0" presId="urn:microsoft.com/office/officeart/2005/8/layout/chevron2"/>
    <dgm:cxn modelId="{9FC14D03-F932-4654-82E0-52866D432887}" srcId="{ED1F5F39-77FF-4D2E-AE69-AA0F876C03ED}" destId="{62D51AC5-7174-47FF-AA5C-E3DA4FD3B91B}" srcOrd="0" destOrd="0" parTransId="{E4238076-F9CA-4335-A3E0-2916785DD564}" sibTransId="{EE860232-B08E-4089-BEBA-30C02251F741}"/>
    <dgm:cxn modelId="{ADE5EEBD-5BEC-495B-BED5-658E1B5941ED}" type="presParOf" srcId="{D59B0AC7-FE4E-491F-8B2D-27E507825FA3}" destId="{F765D74D-C9BE-4694-9F1F-6F008FADFB45}" srcOrd="0" destOrd="0" presId="urn:microsoft.com/office/officeart/2005/8/layout/chevron2"/>
    <dgm:cxn modelId="{E93C5122-618B-4635-AFDE-1486534AD023}" type="presParOf" srcId="{F765D74D-C9BE-4694-9F1F-6F008FADFB45}" destId="{42A2C8D8-8B9F-41B6-A967-CD0036EE3EB4}" srcOrd="0" destOrd="0" presId="urn:microsoft.com/office/officeart/2005/8/layout/chevron2"/>
    <dgm:cxn modelId="{5D85AF23-5DF4-4AA5-B87A-A58361C0E54F}" type="presParOf" srcId="{F765D74D-C9BE-4694-9F1F-6F008FADFB45}" destId="{558E53EA-97AD-45C1-A8AF-1C50D5DBE351}" srcOrd="1" destOrd="0" presId="urn:microsoft.com/office/officeart/2005/8/layout/chevron2"/>
    <dgm:cxn modelId="{B1C43C6B-1EB2-4F28-9EF4-D55D39AB80F7}" type="presParOf" srcId="{D59B0AC7-FE4E-491F-8B2D-27E507825FA3}" destId="{AF33B344-506F-4E8B-8030-A7A25B1561EA}" srcOrd="1" destOrd="0" presId="urn:microsoft.com/office/officeart/2005/8/layout/chevron2"/>
    <dgm:cxn modelId="{81B2E5CB-EB16-4236-84AC-617AF207914D}" type="presParOf" srcId="{D59B0AC7-FE4E-491F-8B2D-27E507825FA3}" destId="{60135287-7793-48F6-915F-0149768E1047}" srcOrd="2" destOrd="0" presId="urn:microsoft.com/office/officeart/2005/8/layout/chevron2"/>
    <dgm:cxn modelId="{7657691A-A7DE-4043-AB50-89FC00054645}" type="presParOf" srcId="{60135287-7793-48F6-915F-0149768E1047}" destId="{7864271D-427A-476C-AE90-B68965F307A4}" srcOrd="0" destOrd="0" presId="urn:microsoft.com/office/officeart/2005/8/layout/chevron2"/>
    <dgm:cxn modelId="{0B95A338-8245-4B8E-9CA3-DB2D16BF43CB}" type="presParOf" srcId="{60135287-7793-48F6-915F-0149768E1047}" destId="{3533771F-3D11-4F11-881B-79D885AC7EC5}" srcOrd="1" destOrd="0" presId="urn:microsoft.com/office/officeart/2005/8/layout/chevron2"/>
    <dgm:cxn modelId="{F31AC52B-EA26-4E56-A6A9-C724E79724FC}" type="presParOf" srcId="{D59B0AC7-FE4E-491F-8B2D-27E507825FA3}" destId="{06A0706D-632C-49AC-982B-0FDCB4807213}" srcOrd="3" destOrd="0" presId="urn:microsoft.com/office/officeart/2005/8/layout/chevron2"/>
    <dgm:cxn modelId="{F22FF494-F6E5-4E0B-BD1E-8167863C533A}" type="presParOf" srcId="{D59B0AC7-FE4E-491F-8B2D-27E507825FA3}" destId="{44FAF2D5-9422-4964-B88D-F1CA187E6F62}" srcOrd="4" destOrd="0" presId="urn:microsoft.com/office/officeart/2005/8/layout/chevron2"/>
    <dgm:cxn modelId="{D4B4A64F-2F74-427B-AE24-90A5699111DB}" type="presParOf" srcId="{44FAF2D5-9422-4964-B88D-F1CA187E6F62}" destId="{ADE7AC35-76FD-4220-AAAD-1C62107E6923}" srcOrd="0" destOrd="0" presId="urn:microsoft.com/office/officeart/2005/8/layout/chevron2"/>
    <dgm:cxn modelId="{B69922F5-0F8D-4B01-B733-FB5B02CC6288}" type="presParOf" srcId="{44FAF2D5-9422-4964-B88D-F1CA187E6F62}" destId="{4A4CA5D2-ADCE-43F8-81B9-C9C9B198CEF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32E1E-C12A-4E7E-9ABD-B63FB71D1212}">
      <dsp:nvSpPr>
        <dsp:cNvPr id="0" name=""/>
        <dsp:cNvSpPr/>
      </dsp:nvSpPr>
      <dsp:spPr>
        <a:xfrm rot="5400000">
          <a:off x="-146050" y="147315"/>
          <a:ext cx="973670" cy="6815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Step 1</a:t>
          </a:r>
          <a:endParaRPr lang="en-US" sz="1700" kern="1200" dirty="0"/>
        </a:p>
      </dsp:txBody>
      <dsp:txXfrm rot="-5400000">
        <a:off x="1" y="342050"/>
        <a:ext cx="681569" cy="292101"/>
      </dsp:txXfrm>
    </dsp:sp>
    <dsp:sp modelId="{2722A308-0EFE-4F6F-9799-548B4FF91F7E}">
      <dsp:nvSpPr>
        <dsp:cNvPr id="0" name=""/>
        <dsp:cNvSpPr/>
      </dsp:nvSpPr>
      <dsp:spPr>
        <a:xfrm rot="5400000">
          <a:off x="4558241" y="-3876671"/>
          <a:ext cx="632886" cy="83862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Plat Selection for Training Tool</a:t>
          </a:r>
          <a:endParaRPr lang="en-US" sz="1800" kern="1200" dirty="0"/>
        </a:p>
        <a:p>
          <a:pPr marL="171450" lvl="1" indent="-171450" algn="l" defTabSz="800100">
            <a:lnSpc>
              <a:spcPct val="90000"/>
            </a:lnSpc>
            <a:spcBef>
              <a:spcPct val="0"/>
            </a:spcBef>
            <a:spcAft>
              <a:spcPct val="15000"/>
            </a:spcAft>
            <a:buChar char="••"/>
          </a:pPr>
          <a:r>
            <a:rPr lang="en-US" sz="1800" kern="1200" dirty="0" smtClean="0"/>
            <a:t>(Maximize </a:t>
          </a:r>
          <a:r>
            <a:rPr lang="en-US" sz="1800" kern="1200" dirty="0" smtClean="0"/>
            <a:t>number of Compliance Applications.)</a:t>
          </a:r>
          <a:endParaRPr lang="en-US" sz="1800" kern="1200" dirty="0"/>
        </a:p>
      </dsp:txBody>
      <dsp:txXfrm rot="-5400000">
        <a:off x="681570" y="30895"/>
        <a:ext cx="8355334" cy="571096"/>
      </dsp:txXfrm>
    </dsp:sp>
    <dsp:sp modelId="{AB3635C9-6D1C-4F68-8345-8CF42D586890}">
      <dsp:nvSpPr>
        <dsp:cNvPr id="0" name=""/>
        <dsp:cNvSpPr/>
      </dsp:nvSpPr>
      <dsp:spPr>
        <a:xfrm rot="5400000">
          <a:off x="-146050" y="916515"/>
          <a:ext cx="973670" cy="6815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Step 2</a:t>
          </a:r>
          <a:endParaRPr lang="en-US" sz="1700" kern="1200" dirty="0"/>
        </a:p>
      </dsp:txBody>
      <dsp:txXfrm rot="-5400000">
        <a:off x="1" y="1111250"/>
        <a:ext cx="681569" cy="292101"/>
      </dsp:txXfrm>
    </dsp:sp>
    <dsp:sp modelId="{17671B2A-0332-487F-BFC9-14957BB3BBA0}">
      <dsp:nvSpPr>
        <dsp:cNvPr id="0" name=""/>
        <dsp:cNvSpPr/>
      </dsp:nvSpPr>
      <dsp:spPr>
        <a:xfrm rot="5400000">
          <a:off x="4558241" y="-3106207"/>
          <a:ext cx="632886" cy="83862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Import CAD File into ArcGIS Desktop. </a:t>
          </a:r>
          <a:endParaRPr lang="en-US" sz="1800" kern="1200" dirty="0"/>
        </a:p>
        <a:p>
          <a:pPr marL="171450" lvl="1" indent="-171450" algn="l" defTabSz="800100">
            <a:lnSpc>
              <a:spcPct val="90000"/>
            </a:lnSpc>
            <a:spcBef>
              <a:spcPct val="0"/>
            </a:spcBef>
            <a:spcAft>
              <a:spcPct val="15000"/>
            </a:spcAft>
            <a:buChar char="••"/>
          </a:pPr>
          <a:r>
            <a:rPr lang="en-US" sz="1800" kern="1200" dirty="0" smtClean="0"/>
            <a:t>(Simplify and/or modify prior to importing.)</a:t>
          </a:r>
          <a:endParaRPr lang="en-US" sz="1800" kern="1200" dirty="0"/>
        </a:p>
      </dsp:txBody>
      <dsp:txXfrm rot="-5400000">
        <a:off x="681570" y="801359"/>
        <a:ext cx="8355334" cy="571096"/>
      </dsp:txXfrm>
    </dsp:sp>
    <dsp:sp modelId="{947142B4-CA96-4DB0-960C-34425CFC0C0A}">
      <dsp:nvSpPr>
        <dsp:cNvPr id="0" name=""/>
        <dsp:cNvSpPr/>
      </dsp:nvSpPr>
      <dsp:spPr>
        <a:xfrm rot="5400000">
          <a:off x="-146050" y="1685715"/>
          <a:ext cx="973670" cy="68156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Step 3</a:t>
          </a:r>
          <a:endParaRPr lang="en-US" sz="1700" kern="1200" dirty="0"/>
        </a:p>
      </dsp:txBody>
      <dsp:txXfrm rot="-5400000">
        <a:off x="1" y="1880450"/>
        <a:ext cx="681569" cy="292101"/>
      </dsp:txXfrm>
    </dsp:sp>
    <dsp:sp modelId="{CE47A6FD-670E-4C13-BE85-498DA547C506}">
      <dsp:nvSpPr>
        <dsp:cNvPr id="0" name=""/>
        <dsp:cNvSpPr/>
      </dsp:nvSpPr>
      <dsp:spPr>
        <a:xfrm rot="5400000">
          <a:off x="4558241" y="-2337007"/>
          <a:ext cx="632886" cy="83862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Assign Compliance point locations.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(Populate Compliance point attribute table.)  </a:t>
          </a:r>
          <a:endParaRPr lang="en-US" sz="1800" kern="1200" dirty="0"/>
        </a:p>
      </dsp:txBody>
      <dsp:txXfrm rot="-5400000">
        <a:off x="681570" y="1570559"/>
        <a:ext cx="8355334" cy="571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2C8D8-8B9F-41B6-A967-CD0036EE3EB4}">
      <dsp:nvSpPr>
        <dsp:cNvPr id="0" name=""/>
        <dsp:cNvSpPr/>
      </dsp:nvSpPr>
      <dsp:spPr>
        <a:xfrm rot="5400000">
          <a:off x="-150096" y="151423"/>
          <a:ext cx="1000645" cy="7004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Step 4</a:t>
          </a:r>
          <a:endParaRPr lang="en-US" sz="1700" kern="1200" dirty="0"/>
        </a:p>
      </dsp:txBody>
      <dsp:txXfrm rot="-5400000">
        <a:off x="1" y="351552"/>
        <a:ext cx="700452" cy="300193"/>
      </dsp:txXfrm>
    </dsp:sp>
    <dsp:sp modelId="{558E53EA-97AD-45C1-A8AF-1C50D5DBE351}">
      <dsp:nvSpPr>
        <dsp:cNvPr id="0" name=""/>
        <dsp:cNvSpPr/>
      </dsp:nvSpPr>
      <dsp:spPr>
        <a:xfrm rot="5400000">
          <a:off x="4564472" y="-3864020"/>
          <a:ext cx="650419" cy="83784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Establish point identification information for hovering over point.</a:t>
          </a:r>
          <a:endParaRPr lang="en-US" sz="1800" kern="1200" dirty="0"/>
        </a:p>
        <a:p>
          <a:pPr marL="171450" lvl="1" indent="-171450" algn="l" defTabSz="800100">
            <a:lnSpc>
              <a:spcPct val="90000"/>
            </a:lnSpc>
            <a:spcBef>
              <a:spcPct val="0"/>
            </a:spcBef>
            <a:spcAft>
              <a:spcPct val="15000"/>
            </a:spcAft>
            <a:buChar char="••"/>
          </a:pPr>
          <a:r>
            <a:rPr lang="en-US" sz="1800" kern="1200" dirty="0" smtClean="0"/>
            <a:t>(Test to see information selected.)</a:t>
          </a:r>
          <a:endParaRPr lang="en-US" sz="1800" kern="1200" dirty="0"/>
        </a:p>
      </dsp:txBody>
      <dsp:txXfrm rot="-5400000">
        <a:off x="700453" y="31750"/>
        <a:ext cx="8346708" cy="586917"/>
      </dsp:txXfrm>
    </dsp:sp>
    <dsp:sp modelId="{7864271D-427A-476C-AE90-B68965F307A4}">
      <dsp:nvSpPr>
        <dsp:cNvPr id="0" name=""/>
        <dsp:cNvSpPr/>
      </dsp:nvSpPr>
      <dsp:spPr>
        <a:xfrm rot="5400000">
          <a:off x="-150096" y="945173"/>
          <a:ext cx="1000645" cy="7004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Step 5</a:t>
          </a:r>
          <a:endParaRPr lang="en-US" sz="1700" kern="1200" dirty="0"/>
        </a:p>
      </dsp:txBody>
      <dsp:txXfrm rot="-5400000">
        <a:off x="1" y="1145302"/>
        <a:ext cx="700452" cy="300193"/>
      </dsp:txXfrm>
    </dsp:sp>
    <dsp:sp modelId="{3533771F-3D11-4F11-881B-79D885AC7EC5}">
      <dsp:nvSpPr>
        <dsp:cNvPr id="0" name=""/>
        <dsp:cNvSpPr/>
      </dsp:nvSpPr>
      <dsp:spPr>
        <a:xfrm rot="5400000">
          <a:off x="4564472" y="-3068942"/>
          <a:ext cx="650419" cy="83784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Test all Compliance points for accuracy.</a:t>
          </a:r>
          <a:endParaRPr lang="en-US" sz="1800" kern="1200" dirty="0"/>
        </a:p>
        <a:p>
          <a:pPr marL="171450" lvl="1" indent="-171450" algn="l" defTabSz="800100">
            <a:lnSpc>
              <a:spcPct val="90000"/>
            </a:lnSpc>
            <a:spcBef>
              <a:spcPct val="0"/>
            </a:spcBef>
            <a:spcAft>
              <a:spcPct val="15000"/>
            </a:spcAft>
            <a:buChar char="••"/>
          </a:pPr>
          <a:r>
            <a:rPr lang="en-US" sz="1800" kern="1200" dirty="0" smtClean="0"/>
            <a:t>(Location and attribute table)</a:t>
          </a:r>
          <a:endParaRPr lang="en-US" sz="1800" kern="1200" dirty="0"/>
        </a:p>
      </dsp:txBody>
      <dsp:txXfrm rot="-5400000">
        <a:off x="700453" y="826828"/>
        <a:ext cx="8346708" cy="586917"/>
      </dsp:txXfrm>
    </dsp:sp>
    <dsp:sp modelId="{ADE7AC35-76FD-4220-AAAD-1C62107E6923}">
      <dsp:nvSpPr>
        <dsp:cNvPr id="0" name=""/>
        <dsp:cNvSpPr/>
      </dsp:nvSpPr>
      <dsp:spPr>
        <a:xfrm rot="5400000">
          <a:off x="-150096" y="1738923"/>
          <a:ext cx="1000645" cy="7004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Step 6</a:t>
          </a:r>
          <a:endParaRPr lang="en-US" sz="1700" kern="1200" dirty="0"/>
        </a:p>
      </dsp:txBody>
      <dsp:txXfrm rot="-5400000">
        <a:off x="1" y="1939052"/>
        <a:ext cx="700452" cy="300193"/>
      </dsp:txXfrm>
    </dsp:sp>
    <dsp:sp modelId="{4A4CA5D2-ADCE-43F8-81B9-C9C9B198CEFA}">
      <dsp:nvSpPr>
        <dsp:cNvPr id="0" name=""/>
        <dsp:cNvSpPr/>
      </dsp:nvSpPr>
      <dsp:spPr>
        <a:xfrm rot="5400000">
          <a:off x="4564472" y="-2275193"/>
          <a:ext cx="650419" cy="83784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Training: Have trainee confirm the location of all compliance points.</a:t>
          </a:r>
          <a:endParaRPr lang="en-US" sz="1800" kern="1200" dirty="0"/>
        </a:p>
        <a:p>
          <a:pPr marL="171450" lvl="1" indent="-171450" algn="l" defTabSz="800100">
            <a:lnSpc>
              <a:spcPct val="90000"/>
            </a:lnSpc>
            <a:spcBef>
              <a:spcPct val="0"/>
            </a:spcBef>
            <a:spcAft>
              <a:spcPct val="15000"/>
            </a:spcAft>
            <a:buChar char="••"/>
          </a:pPr>
          <a:r>
            <a:rPr lang="en-US" sz="1800" kern="1200" dirty="0" smtClean="0"/>
            <a:t>(Calculate number of correct answers versus number of points.) </a:t>
          </a:r>
          <a:endParaRPr lang="en-US" sz="1800" kern="1200" dirty="0"/>
        </a:p>
      </dsp:txBody>
      <dsp:txXfrm rot="-5400000">
        <a:off x="700453" y="1620577"/>
        <a:ext cx="8346708" cy="5869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fld id="{128FCA9C-FF92-4024-BDEC-A6D3B663DC09}" type="datetimeFigureOut">
              <a:rPr lang="en-US"/>
              <a:t>7/28/2019</a:t>
            </a:fld>
            <a:endParaRPr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endParaRPr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endParaRPr dirty="0"/>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a:defRPr sz="1200"/>
            </a:lvl1pPr>
          </a:lstStyle>
          <a:p>
            <a:fld id="{772AB877-E7B1-4681-847E-D0918612832B}" type="datetimeFigureOut">
              <a:rPr lang="en-US"/>
              <a:t>7/28/2019</a:t>
            </a:fld>
            <a:endParaRPr dirty="0"/>
          </a:p>
        </p:txBody>
      </p:sp>
      <p:sp>
        <p:nvSpPr>
          <p:cNvPr id="4" name="Slide Image Placeholder 3"/>
          <p:cNvSpPr>
            <a:spLocks noGrp="1" noRot="1" noChangeAspect="1"/>
          </p:cNvSpPr>
          <p:nvPr>
            <p:ph type="sldImg" idx="2"/>
          </p:nvPr>
        </p:nvSpPr>
        <p:spPr>
          <a:xfrm>
            <a:off x="407988" y="696913"/>
            <a:ext cx="6203950" cy="3490912"/>
          </a:xfrm>
          <a:prstGeom prst="rect">
            <a:avLst/>
          </a:prstGeom>
          <a:noFill/>
          <a:ln w="12700">
            <a:solidFill>
              <a:prstClr val="black"/>
            </a:solidFill>
          </a:ln>
        </p:spPr>
        <p:txBody>
          <a:bodyPr vert="horz" lIns="93279" tIns="46640" rIns="93279" bIns="46640" rtlCol="0" anchor="ctr"/>
          <a:lstStyle/>
          <a:p>
            <a:endParaRPr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a:defRPr sz="1200"/>
            </a:lvl1pPr>
          </a:lstStyle>
          <a:p>
            <a:endParaRPr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7/28/2019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7/28/2019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7/28/2019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7/28/2019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7/28/2019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7/28/2019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7/28/2019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7/28/2019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7/28/2019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7/28/2019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7/28/2019</a:t>
            </a:fld>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rules.sos.ga.gov/gac/180-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rules.sos.ga.gov/gac/18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rules.sos.ga.gov/gac/180-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rules.sos.ga.gov/gac/180-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rules.sos.ga.gov/gac/180-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rules.sos.ga.gov/gac/180-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egis.ga.gov/Legislation/en-US/display/20152016/HB/100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egis.ga.gov/Legislation/en-US/display/20152016/HB/100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gs.noaa.gov/web/news/Ten_Year_Plan_2013-2023.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s.ga.gov/plb/acrobat/Forms/09%20Georgia%20Plat%20Ac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 gis Platform to develop a boundary survey plat compliance training/checking tool</a:t>
            </a:r>
            <a:endParaRPr lang="en-US" dirty="0"/>
          </a:p>
        </p:txBody>
      </p:sp>
      <p:sp>
        <p:nvSpPr>
          <p:cNvPr id="3" name="Subtitle 2"/>
          <p:cNvSpPr>
            <a:spLocks noGrp="1"/>
          </p:cNvSpPr>
          <p:nvPr>
            <p:ph type="subTitle" idx="1"/>
          </p:nvPr>
        </p:nvSpPr>
        <p:spPr>
          <a:xfrm>
            <a:off x="1217614" y="5029200"/>
            <a:ext cx="6400798" cy="1143000"/>
          </a:xfrm>
        </p:spPr>
        <p:txBody>
          <a:bodyPr>
            <a:normAutofit fontScale="92500" lnSpcReduction="10000"/>
          </a:bodyPr>
          <a:lstStyle/>
          <a:p>
            <a:r>
              <a:rPr lang="en-US" sz="1800" dirty="0" smtClean="0"/>
              <a:t>“2019 Surveying and Geomatics Educators Society Conference” (SaGES)</a:t>
            </a:r>
          </a:p>
          <a:p>
            <a:r>
              <a:rPr lang="en-US" sz="1800" dirty="0" smtClean="0"/>
              <a:t>August 5, 2019, Thibodaux, LA</a:t>
            </a:r>
          </a:p>
          <a:p>
            <a:r>
              <a:rPr lang="en-US" sz="1800" dirty="0" smtClean="0"/>
              <a:t>By: Roger C. Purcell, Ph.D., P.E., R.L.S., </a:t>
            </a:r>
          </a:p>
          <a:p>
            <a:r>
              <a:rPr lang="en-US" sz="1800" dirty="0" smtClean="0"/>
              <a:t>Assist. Professor Georgia Southern university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12" y="4191000"/>
            <a:ext cx="1609725" cy="1905000"/>
          </a:xfrm>
          <a:prstGeom prst="rect">
            <a:avLst/>
          </a:prstGeom>
        </p:spPr>
      </p:pic>
      <p:pic>
        <p:nvPicPr>
          <p:cNvPr id="5" name="Picture 4"/>
          <p:cNvPicPr>
            <a:picLocks noChangeAspect="1"/>
          </p:cNvPicPr>
          <p:nvPr/>
        </p:nvPicPr>
        <p:blipFill>
          <a:blip r:embed="rId3"/>
          <a:stretch>
            <a:fillRect/>
          </a:stretch>
        </p:blipFill>
        <p:spPr>
          <a:xfrm>
            <a:off x="227013" y="228600"/>
            <a:ext cx="3733800" cy="1106737"/>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3" y="0"/>
            <a:ext cx="9753600" cy="685800"/>
          </a:xfrm>
        </p:spPr>
        <p:txBody>
          <a:bodyPr>
            <a:normAutofit/>
          </a:bodyPr>
          <a:lstStyle/>
          <a:p>
            <a:r>
              <a:rPr lang="en-US" dirty="0" smtClean="0"/>
              <a:t>Technical Standards Revs - 2008 (1)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77916755"/>
              </p:ext>
            </p:extLst>
          </p:nvPr>
        </p:nvGraphicFramePr>
        <p:xfrm>
          <a:off x="531813" y="762005"/>
          <a:ext cx="11125199" cy="5486530"/>
        </p:xfrm>
        <a:graphic>
          <a:graphicData uri="http://schemas.openxmlformats.org/drawingml/2006/table">
            <a:tbl>
              <a:tblPr firstRow="1" firstCol="1" bandRow="1">
                <a:tableStyleId>{073A0DAA-6AF3-43AB-8588-CEC1D06C72B9}</a:tableStyleId>
              </a:tblPr>
              <a:tblGrid>
                <a:gridCol w="986332"/>
                <a:gridCol w="2817815"/>
                <a:gridCol w="1825874"/>
                <a:gridCol w="3820729"/>
                <a:gridCol w="1674449"/>
              </a:tblGrid>
              <a:tr h="497458">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UID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Paragraph Reference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266">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Title  or Name</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1</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Example: Survey for Jim Jones</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2266">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Location/Subdivision </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2</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Location of the property by Descriptors</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293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TS3A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Dates-Plat Preparation &amp; Subsequent Revisions  </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3</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Dates: Dates of Plat Preparation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293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TS3B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Dates-Plat Preparation &amp; Subsequent Revisions  </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3</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Dates: Dates of Plat Revisions</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760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TS4</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Date(s) of Field Survey </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4</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Dates: Dates of Field Survey</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760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TS5A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Scale-Stated &amp; Graphically</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5</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Drawing Scales (Plat): Stated (ex. 1” = 100”)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760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TS5B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Scale-Stated &amp; Graphically</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5</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Drawing Scales (Plat): Linear scale is shown.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293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TS6</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Caption: Surveyor Location Information (or County Surveyor)</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6</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Surveyor Name &amp; Contact information, (Alt. County Surveyor Statement if appropriate)</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293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TS7</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Surveyor Signature: Original Signature across Seal in contrasting color</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(b) 7</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Surveyor’s signature in contrasting ink across the seal.</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5232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685800"/>
          </a:xfrm>
        </p:spPr>
        <p:txBody>
          <a:bodyPr/>
          <a:lstStyle/>
          <a:p>
            <a:r>
              <a:rPr lang="en-US" dirty="0"/>
              <a:t>Technical Standards </a:t>
            </a:r>
            <a:r>
              <a:rPr lang="en-US" dirty="0" smtClean="0"/>
              <a:t>RevS </a:t>
            </a:r>
            <a:r>
              <a:rPr lang="en-US" dirty="0"/>
              <a:t>- 2008 </a:t>
            </a:r>
            <a:r>
              <a:rPr lang="en-US" dirty="0" smtClean="0"/>
              <a:t>(2)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74927780"/>
              </p:ext>
            </p:extLst>
          </p:nvPr>
        </p:nvGraphicFramePr>
        <p:xfrm>
          <a:off x="455612" y="685801"/>
          <a:ext cx="11201400" cy="5823468"/>
        </p:xfrm>
        <a:graphic>
          <a:graphicData uri="http://schemas.openxmlformats.org/drawingml/2006/table">
            <a:tbl>
              <a:tblPr firstRow="1" firstCol="1" bandRow="1">
                <a:tableStyleId>{073A0DAA-6AF3-43AB-8588-CEC1D06C72B9}</a:tableStyleId>
              </a:tblPr>
              <a:tblGrid>
                <a:gridCol w="851307"/>
                <a:gridCol w="2876519"/>
                <a:gridCol w="1863913"/>
                <a:gridCol w="3900328"/>
                <a:gridCol w="1709333"/>
              </a:tblGrid>
              <a:tr h="1061854">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TS8</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Size Check</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(c) </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Plat size check:  Will allow reduction to 24” X 36” if legible when scanned at 200 dpi.</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61854">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TS9</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Point of Reference</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Point of reference to a point on boundary required. Can be on the boundary itself.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7902">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TS10A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Bearings &amp; Distances on Property Lines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2</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Direction &amp; distance must be shown on all property lines.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4297">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TS10B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Area of Parcels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2</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Area of parcels must be expressed in acres or square feet.</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7902">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TS11 </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Closure of Field Survey</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3</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Closure of Field Survey shown as the ration of one foot to the distance traveled in which a one foot error would occur.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5537">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TS12</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Plat Closure</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4</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Statement: “This map or plat has been calculated for closure and is found to be accurate within one foot in ____ feet.”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61854">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TS13</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Easements or Rights–of-Way</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5</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Easements or Rights–of-Way adjacent or crossing the property-show width.</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802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609600"/>
          </a:xfrm>
        </p:spPr>
        <p:txBody>
          <a:bodyPr>
            <a:normAutofit fontScale="90000"/>
          </a:bodyPr>
          <a:lstStyle/>
          <a:p>
            <a:r>
              <a:rPr lang="en-US" dirty="0"/>
              <a:t>Technical </a:t>
            </a:r>
            <a:r>
              <a:rPr lang="en-US" dirty="0" smtClean="0"/>
              <a:t>Standards Revs </a:t>
            </a:r>
            <a:r>
              <a:rPr lang="en-US" dirty="0"/>
              <a:t>- 2008 </a:t>
            </a:r>
            <a:r>
              <a:rPr lang="en-US" dirty="0" smtClean="0"/>
              <a:t>(3)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80646390"/>
              </p:ext>
            </p:extLst>
          </p:nvPr>
        </p:nvGraphicFramePr>
        <p:xfrm>
          <a:off x="531812" y="609600"/>
          <a:ext cx="11125200" cy="6045605"/>
        </p:xfrm>
        <a:graphic>
          <a:graphicData uri="http://schemas.openxmlformats.org/drawingml/2006/table">
            <a:tbl>
              <a:tblPr firstRow="1" firstCol="1" bandRow="1">
                <a:tableStyleId>{073A0DAA-6AF3-43AB-8588-CEC1D06C72B9}</a:tableStyleId>
              </a:tblPr>
              <a:tblGrid>
                <a:gridCol w="845516"/>
                <a:gridCol w="2856951"/>
                <a:gridCol w="1851233"/>
                <a:gridCol w="3873795"/>
                <a:gridCol w="1697705"/>
              </a:tblGrid>
              <a:tr h="51954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TS14A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Apparent Encroachments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6</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Show encroachments or apparent encroachments.</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9319">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TS14B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Evidence of human burials or cemeteries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6</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apparent/existing graves and cemeteries.</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54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TS15</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Horizontal Curves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7</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radius, arc length, chord bearing &amp; distance of regular curves.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54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TS16</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Land lot lines, land district lines, section lines and municipal boundaries </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8</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Land lot lines, land district lines, section lines and municipal boundaries (city, county and state) intersecting or adjacent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54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TS17</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Description of corner markers and markers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9</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the description of corner markers and markers (materials, dimensions, set, found or replaced).</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58636">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TS18A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Arrow for Principal meridian: Type</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10</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arrow for Principal meridian: Type-magnetic, astronomic, record or grid.</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9545">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TS18B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Line of Survey: oriented with Record Bearing</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10</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which line is oriented with Record Bearing.</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9319">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TS19A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Linear Distances: Horizontal Distances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11 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Indicate on plat that distances shown are horizontal distances.</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2789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609600"/>
          </a:xfrm>
        </p:spPr>
        <p:txBody>
          <a:bodyPr>
            <a:normAutofit fontScale="90000"/>
          </a:bodyPr>
          <a:lstStyle/>
          <a:p>
            <a:r>
              <a:rPr lang="en-US" dirty="0"/>
              <a:t>Technical </a:t>
            </a:r>
            <a:r>
              <a:rPr lang="en-US" dirty="0" smtClean="0"/>
              <a:t>Standards Revs </a:t>
            </a:r>
            <a:r>
              <a:rPr lang="en-US" dirty="0"/>
              <a:t>- 2008 </a:t>
            </a:r>
            <a:r>
              <a:rPr lang="en-US" dirty="0" smtClean="0"/>
              <a:t>(4)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42931723"/>
              </p:ext>
            </p:extLst>
          </p:nvPr>
        </p:nvGraphicFramePr>
        <p:xfrm>
          <a:off x="455612" y="609597"/>
          <a:ext cx="11201400" cy="5403814"/>
        </p:xfrm>
        <a:graphic>
          <a:graphicData uri="http://schemas.openxmlformats.org/drawingml/2006/table">
            <a:tbl>
              <a:tblPr firstRow="1" firstCol="1" bandRow="1">
                <a:tableStyleId>{073A0DAA-6AF3-43AB-8588-CEC1D06C72B9}</a:tableStyleId>
              </a:tblPr>
              <a:tblGrid>
                <a:gridCol w="851307"/>
                <a:gridCol w="2876519"/>
                <a:gridCol w="1863913"/>
                <a:gridCol w="3900328"/>
                <a:gridCol w="1709333"/>
              </a:tblGrid>
              <a:tr h="100853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TS19B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Linear Distances: Distinguish Types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11 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Linear Distances: Distinguish Types if necessary: Ground distances vs. Grid distances with grid scale factor, elevation scale factor and combined factor.</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853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TS19C</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Linear Distances: US Survey Foot</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11 c</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Feet unit utilized will be US Survey Feet (39.37 inches = 1 meter).</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TS20</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Angular Directions: Units &amp; nomenclature</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12</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Angular Directions: Units (DDMMSS) &amp; nomenclature NW, SE, etc. Ex. N23D22M15SE.</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TS21</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Equipment used: Distance &amp; angles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13</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Indicate the equipment used: Distance &amp; angles or GPS use R 180-7-.09.</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TS22</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Adjacent Property Owner Information</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14</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Adjacent Property Owner Information: Per: </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180-7-.02 (1) (a) Name, Deed book, page, record description, recorded plats other documents or surveys. If the adjoiner is S/D, use S/D name, phase, lot and recording information. Show lot lines &amp; lot numbers.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TS23</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Water Boundaries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15</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water boundaries in sufficient detail for parcel being surveyed and adjoiner.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926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609600"/>
          </a:xfrm>
        </p:spPr>
        <p:txBody>
          <a:bodyPr>
            <a:normAutofit fontScale="90000"/>
          </a:bodyPr>
          <a:lstStyle/>
          <a:p>
            <a:r>
              <a:rPr lang="en-US" dirty="0"/>
              <a:t>Technical </a:t>
            </a:r>
            <a:r>
              <a:rPr lang="en-US" dirty="0" smtClean="0"/>
              <a:t>Standards Revs </a:t>
            </a:r>
            <a:r>
              <a:rPr lang="en-US" dirty="0"/>
              <a:t>- 2008 </a:t>
            </a:r>
            <a:r>
              <a:rPr lang="en-US" dirty="0" smtClean="0"/>
              <a:t>(5)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5903195"/>
              </p:ext>
            </p:extLst>
          </p:nvPr>
        </p:nvGraphicFramePr>
        <p:xfrm>
          <a:off x="455612" y="1959739"/>
          <a:ext cx="11201400" cy="3374261"/>
        </p:xfrm>
        <a:graphic>
          <a:graphicData uri="http://schemas.openxmlformats.org/drawingml/2006/table">
            <a:tbl>
              <a:tblPr firstRow="1" firstCol="1" bandRow="1">
                <a:tableStyleId>{073A0DAA-6AF3-43AB-8588-CEC1D06C72B9}</a:tableStyleId>
              </a:tblPr>
              <a:tblGrid>
                <a:gridCol w="851307"/>
                <a:gridCol w="2876519"/>
                <a:gridCol w="1863913"/>
                <a:gridCol w="3900328"/>
                <a:gridCol w="1709333"/>
              </a:tblGrid>
              <a:tr h="100853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TS24</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Evidence of Possession</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16</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Evidence of Possession: Show any and all evidence of possession relative to property lines. Overlaps &amp; gores. R 180-7-.02.</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853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TS25</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Features requested by client</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17</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requests of client, mortgagors &amp; insurers as long as their standards are not lower than those required by R 180-7-.07.</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TS26</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Type of Survey</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18</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Show type of survey: Retracement, Subdivision, Cut out from parent tract, Disputed area, Easement Survey or Other Survey.</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TS27</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Surveyor Certification</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180-7-.07 (d) 19</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Surveyors Certification of Conformity with Technical Standards and Plat Act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63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609600"/>
          </a:xfrm>
        </p:spPr>
        <p:txBody>
          <a:bodyPr>
            <a:normAutofit fontScale="90000"/>
          </a:bodyPr>
          <a:lstStyle/>
          <a:p>
            <a:r>
              <a:rPr lang="en-US" dirty="0"/>
              <a:t>Technical </a:t>
            </a:r>
            <a:r>
              <a:rPr lang="en-US" dirty="0" smtClean="0"/>
              <a:t>Standards Revs </a:t>
            </a:r>
            <a:r>
              <a:rPr lang="en-US" dirty="0"/>
              <a:t>- 2008 </a:t>
            </a:r>
            <a:r>
              <a:rPr lang="en-US" dirty="0" smtClean="0"/>
              <a:t>(6)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46239448"/>
              </p:ext>
            </p:extLst>
          </p:nvPr>
        </p:nvGraphicFramePr>
        <p:xfrm>
          <a:off x="455612" y="1819834"/>
          <a:ext cx="11201400" cy="3386756"/>
        </p:xfrm>
        <a:graphic>
          <a:graphicData uri="http://schemas.openxmlformats.org/drawingml/2006/table">
            <a:tbl>
              <a:tblPr firstRow="1" firstCol="1" bandRow="1">
                <a:tableStyleId>{073A0DAA-6AF3-43AB-8588-CEC1D06C72B9}</a:tableStyleId>
              </a:tblPr>
              <a:tblGrid>
                <a:gridCol w="851307"/>
                <a:gridCol w="2876519"/>
                <a:gridCol w="1863913"/>
                <a:gridCol w="3900328"/>
                <a:gridCol w="1709333"/>
              </a:tblGrid>
              <a:tr h="100853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TS28</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Surveying with GPS</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180-7-.09 a</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State what portion or all of Survey performed by using GPS.</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853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TS29</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Type of GPS Equipment</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180-7-.09 b</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State the type of GPS Equipment used: manufacturer, model &amp; dual or single frequency.</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TS30</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Type of GPS Survey</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180-7-.09 c</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Type of GPS Survey performed. Static, Real-time Kinematic, Network, or adjusted Real-time Kinematic.</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235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TS31</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Precision of GPS Survey</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 180-7-.09 d</a:t>
                      </a: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Disclose precision of GPS survey: Relative Positional Accuracy, Vector Closure or other mathematical expression.  </a:t>
                      </a:r>
                    </a:p>
                  </a:txBody>
                  <a:tcPr marL="68580" marR="68580" marT="0" marB="0"/>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Document Link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550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 list of Georgia Laws and Technical Standards (3)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House Bill 76 (Enacted 2017) (Georgia </a:t>
            </a:r>
            <a:r>
              <a:rPr lang="en-US" dirty="0"/>
              <a:t>Plat Act </a:t>
            </a:r>
            <a:r>
              <a:rPr lang="en-US" dirty="0" smtClean="0"/>
              <a:t>Revisions)</a:t>
            </a:r>
            <a:endParaRPr lang="en-US" dirty="0"/>
          </a:p>
          <a:p>
            <a:pPr marL="274320" lvl="1" indent="0">
              <a:buNone/>
            </a:pPr>
            <a:r>
              <a:rPr lang="en-US" dirty="0" smtClean="0"/>
              <a:t>Purpose: </a:t>
            </a:r>
          </a:p>
          <a:p>
            <a:pPr marL="274320" lvl="1" indent="0">
              <a:buNone/>
            </a:pPr>
            <a:r>
              <a:rPr lang="en-US" dirty="0" smtClean="0"/>
              <a:t>To </a:t>
            </a:r>
            <a:r>
              <a:rPr lang="en-US" dirty="0"/>
              <a:t>amend Title 15 of the Official Code of Georgia Annotated, relating to courts, so as to</a:t>
            </a:r>
          </a:p>
          <a:p>
            <a:pPr marL="960120" lvl="2" indent="-457200">
              <a:buFont typeface="+mj-lt"/>
              <a:buAutoNum type="arabicPeriod"/>
            </a:pPr>
            <a:r>
              <a:rPr lang="en-US" b="1" dirty="0" smtClean="0"/>
              <a:t>change </a:t>
            </a:r>
            <a:r>
              <a:rPr lang="en-US" b="1" dirty="0"/>
              <a:t>certain requirements and certifications </a:t>
            </a:r>
            <a:r>
              <a:rPr lang="en-US" dirty="0"/>
              <a:t>for certain maps, plats, and plans </a:t>
            </a:r>
            <a:r>
              <a:rPr lang="en-US" dirty="0" smtClean="0"/>
              <a:t>presented for </a:t>
            </a:r>
            <a:r>
              <a:rPr lang="en-US" dirty="0"/>
              <a:t>filing with the clerk of superior court; </a:t>
            </a:r>
            <a:endParaRPr lang="en-US" dirty="0" smtClean="0"/>
          </a:p>
          <a:p>
            <a:pPr marL="960120" lvl="2" indent="-457200">
              <a:buFont typeface="+mj-lt"/>
              <a:buAutoNum type="arabicPeriod"/>
            </a:pPr>
            <a:r>
              <a:rPr lang="en-US" dirty="0" smtClean="0"/>
              <a:t>to </a:t>
            </a:r>
            <a:r>
              <a:rPr lang="en-US" dirty="0"/>
              <a:t>provide for </a:t>
            </a:r>
            <a:r>
              <a:rPr lang="en-US" b="1" dirty="0"/>
              <a:t>definitions</a:t>
            </a:r>
            <a:r>
              <a:rPr lang="en-US" dirty="0"/>
              <a:t>; </a:t>
            </a:r>
            <a:endParaRPr lang="en-US" dirty="0" smtClean="0"/>
          </a:p>
          <a:p>
            <a:pPr marL="960120" lvl="2" indent="-457200">
              <a:buFont typeface="+mj-lt"/>
              <a:buAutoNum type="arabicPeriod"/>
            </a:pPr>
            <a:r>
              <a:rPr lang="en-US" dirty="0" smtClean="0"/>
              <a:t>to </a:t>
            </a:r>
            <a:r>
              <a:rPr lang="en-US" dirty="0"/>
              <a:t>change </a:t>
            </a:r>
            <a:r>
              <a:rPr lang="en-US" dirty="0" smtClean="0"/>
              <a:t>certain </a:t>
            </a:r>
            <a:r>
              <a:rPr lang="en-US" b="1" dirty="0" smtClean="0"/>
              <a:t>provisions </a:t>
            </a:r>
            <a:r>
              <a:rPr lang="en-US" b="1" dirty="0"/>
              <a:t>relating to the information and certifications</a:t>
            </a:r>
            <a:r>
              <a:rPr lang="en-US" dirty="0"/>
              <a:t> to be provided by land surveyors </a:t>
            </a:r>
            <a:r>
              <a:rPr lang="en-US" dirty="0" smtClean="0"/>
              <a:t>on certain </a:t>
            </a:r>
            <a:r>
              <a:rPr lang="en-US" dirty="0"/>
              <a:t>documents; </a:t>
            </a:r>
            <a:endParaRPr lang="en-US" dirty="0" smtClean="0"/>
          </a:p>
          <a:p>
            <a:pPr marL="960120" lvl="2" indent="-457200">
              <a:buFont typeface="+mj-lt"/>
              <a:buAutoNum type="arabicPeriod"/>
            </a:pPr>
            <a:r>
              <a:rPr lang="en-US" dirty="0" smtClean="0"/>
              <a:t>to </a:t>
            </a:r>
            <a:r>
              <a:rPr lang="en-US" dirty="0"/>
              <a:t>provide for </a:t>
            </a:r>
            <a:r>
              <a:rPr lang="en-US" b="1" dirty="0"/>
              <a:t>applicability</a:t>
            </a:r>
            <a:r>
              <a:rPr lang="en-US" dirty="0"/>
              <a:t>; </a:t>
            </a:r>
            <a:endParaRPr lang="en-US" dirty="0" smtClean="0"/>
          </a:p>
          <a:p>
            <a:pPr marL="960120" lvl="2" indent="-457200">
              <a:buFont typeface="+mj-lt"/>
              <a:buAutoNum type="arabicPeriod"/>
            </a:pPr>
            <a:r>
              <a:rPr lang="en-US" dirty="0" smtClean="0"/>
              <a:t>to </a:t>
            </a:r>
            <a:r>
              <a:rPr lang="en-US" dirty="0"/>
              <a:t>provide a </a:t>
            </a:r>
            <a:r>
              <a:rPr lang="en-US" b="1" dirty="0"/>
              <a:t>short title</a:t>
            </a:r>
            <a:r>
              <a:rPr lang="en-US" dirty="0"/>
              <a:t>; </a:t>
            </a:r>
            <a:endParaRPr lang="en-US" dirty="0" smtClean="0"/>
          </a:p>
          <a:p>
            <a:pPr marL="960120" lvl="2" indent="-457200">
              <a:buFont typeface="+mj-lt"/>
              <a:buAutoNum type="arabicPeriod"/>
            </a:pPr>
            <a:r>
              <a:rPr lang="en-US" dirty="0" smtClean="0"/>
              <a:t>to </a:t>
            </a:r>
            <a:r>
              <a:rPr lang="en-US" dirty="0"/>
              <a:t>provide for </a:t>
            </a:r>
            <a:r>
              <a:rPr lang="en-US" b="1" dirty="0" smtClean="0"/>
              <a:t>related matters</a:t>
            </a:r>
            <a:r>
              <a:rPr lang="en-US" dirty="0"/>
              <a:t>; </a:t>
            </a:r>
            <a:endParaRPr lang="en-US" dirty="0" smtClean="0"/>
          </a:p>
          <a:p>
            <a:pPr marL="960120" lvl="2" indent="-457200">
              <a:buFont typeface="+mj-lt"/>
              <a:buAutoNum type="arabicPeriod"/>
            </a:pPr>
            <a:r>
              <a:rPr lang="en-US" dirty="0" smtClean="0"/>
              <a:t>to </a:t>
            </a:r>
            <a:r>
              <a:rPr lang="en-US" dirty="0"/>
              <a:t>provide an </a:t>
            </a:r>
            <a:r>
              <a:rPr lang="en-US" b="1" dirty="0"/>
              <a:t>effective date</a:t>
            </a:r>
            <a:r>
              <a:rPr lang="en-US" dirty="0"/>
              <a:t>; </a:t>
            </a:r>
            <a:endParaRPr lang="en-US" dirty="0" smtClean="0"/>
          </a:p>
          <a:p>
            <a:pPr marL="960120" lvl="2" indent="-457200">
              <a:buFont typeface="+mj-lt"/>
              <a:buAutoNum type="arabicPeriod"/>
            </a:pPr>
            <a:r>
              <a:rPr lang="en-US" dirty="0" smtClean="0"/>
              <a:t>to </a:t>
            </a:r>
            <a:r>
              <a:rPr lang="en-US" b="1" dirty="0"/>
              <a:t>repeal conflicting laws</a:t>
            </a:r>
            <a:r>
              <a:rPr lang="en-US" dirty="0"/>
              <a:t>; </a:t>
            </a:r>
            <a:endParaRPr lang="en-US" dirty="0" smtClean="0"/>
          </a:p>
          <a:p>
            <a:pPr marL="960120" lvl="2" indent="-457200">
              <a:buFont typeface="+mj-lt"/>
              <a:buAutoNum type="arabicPeriod"/>
            </a:pPr>
            <a:r>
              <a:rPr lang="en-US" dirty="0" smtClean="0"/>
              <a:t>and </a:t>
            </a:r>
            <a:r>
              <a:rPr lang="en-US" dirty="0"/>
              <a:t>for </a:t>
            </a:r>
            <a:r>
              <a:rPr lang="en-US" b="1" dirty="0"/>
              <a:t>other purposes</a:t>
            </a:r>
            <a:r>
              <a:rPr lang="en-US" dirty="0"/>
              <a:t>.</a:t>
            </a:r>
          </a:p>
        </p:txBody>
      </p:sp>
    </p:spTree>
    <p:extLst>
      <p:ext uri="{BB962C8B-B14F-4D97-AF65-F5344CB8AC3E}">
        <p14:creationId xmlns:p14="http://schemas.microsoft.com/office/powerpoint/2010/main" val="217224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House Bill 76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05400877"/>
              </p:ext>
            </p:extLst>
          </p:nvPr>
        </p:nvGraphicFramePr>
        <p:xfrm>
          <a:off x="531812" y="1752598"/>
          <a:ext cx="11125200" cy="4572002"/>
        </p:xfrm>
        <a:graphic>
          <a:graphicData uri="http://schemas.openxmlformats.org/drawingml/2006/table">
            <a:tbl>
              <a:tblPr firstRow="1" firstCol="1" bandRow="1">
                <a:tableStyleId>{073A0DAA-6AF3-43AB-8588-CEC1D06C72B9}</a:tableStyleId>
              </a:tblPr>
              <a:tblGrid>
                <a:gridCol w="845516"/>
                <a:gridCol w="2856951"/>
                <a:gridCol w="1851233"/>
                <a:gridCol w="3873795"/>
                <a:gridCol w="1697705"/>
              </a:tblGrid>
              <a:tr h="35169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UID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Name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Line Reference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Description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5169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County of Property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L33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Show county where property lies.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03384">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City, Town, Municipality or Village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L41-42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Show City, Town, Municipality or Village where the property lies.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5169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Names of all Owners of Property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L43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Show names of all Owners of the Property.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055076">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Subdivision Plat, Condominium Plat, or Condominium Site Plan, Plot Plan or Floor plan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L44-45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Subdivision Plat, Condominium Plat, or Condominium Site Plan, Plot Plan or Floor plan.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5169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Name of Subdivision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L46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the name of Subdivision.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5169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Name of Condominium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L47-48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the name of the Condominium.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03384">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Units, pods, blocks, lots or other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L49-50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the units, pods, blocks, lots or other sub-designation for S/D or Condo.</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51693">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Name(s) of Developer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L51-52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the name(s) of Developer.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09381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 House Bill </a:t>
            </a:r>
            <a:r>
              <a:rPr lang="en-US" dirty="0" smtClean="0"/>
              <a:t>76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04937288"/>
              </p:ext>
            </p:extLst>
          </p:nvPr>
        </p:nvGraphicFramePr>
        <p:xfrm>
          <a:off x="531812" y="2209801"/>
          <a:ext cx="11049000" cy="3428998"/>
        </p:xfrm>
        <a:graphic>
          <a:graphicData uri="http://schemas.openxmlformats.org/drawingml/2006/table">
            <a:tbl>
              <a:tblPr firstRow="1" firstCol="1" bandRow="1">
                <a:tableStyleId>{073A0DAA-6AF3-43AB-8588-CEC1D06C72B9}</a:tableStyleId>
              </a:tblPr>
              <a:tblGrid>
                <a:gridCol w="839724"/>
                <a:gridCol w="2837383"/>
                <a:gridCol w="1838554"/>
                <a:gridCol w="3847262"/>
                <a:gridCol w="1686077"/>
              </a:tblGrid>
              <a:tr h="342900">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HB9</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Land Districts &amp; Land Lots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L53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Land Districts &amp; Land Lots.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42900">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Date of Preparation/Revision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L54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Date of Preparation/Revision(s).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02869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Location &amp; License Information for Surveyor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L55-56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Indicate Contact, Location &amp; License Information for Surveyor: Name, Address, Telephone number, license or registration number.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42900">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Page Numbers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L57-58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Show page numbers where plat exceeds one page.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42900">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Certification Box</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L59-79</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Show required surveyor certification.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8579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Filing box</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L82-84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Show filing box. (not less than 3 sq. inches in upper-left corner)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342900">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Planning Commission Approvals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HB1004 L118-152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Comply with Planning Commission Requirements.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Document 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71409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a:t>
            </a:r>
            <a:r>
              <a:rPr lang="en-US" dirty="0"/>
              <a:t>of </a:t>
            </a:r>
            <a:r>
              <a:rPr lang="en-US" dirty="0" smtClean="0"/>
              <a:t>Regulation Coverage of Surrounding States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17761671"/>
              </p:ext>
            </p:extLst>
          </p:nvPr>
        </p:nvGraphicFramePr>
        <p:xfrm>
          <a:off x="854213" y="1828800"/>
          <a:ext cx="10116999" cy="4495587"/>
        </p:xfrm>
        <a:graphic>
          <a:graphicData uri="http://schemas.openxmlformats.org/drawingml/2006/table">
            <a:tbl>
              <a:tblPr/>
              <a:tblGrid>
                <a:gridCol w="1125399"/>
                <a:gridCol w="899750"/>
                <a:gridCol w="1008200"/>
                <a:gridCol w="1012575"/>
                <a:gridCol w="1010388"/>
                <a:gridCol w="1174487"/>
                <a:gridCol w="850663"/>
                <a:gridCol w="1014762"/>
                <a:gridCol w="1008200"/>
                <a:gridCol w="1012575"/>
              </a:tblGrid>
              <a:tr h="822840">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State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Tech Stds. and/or Plat Act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Title Research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Required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Measure Horiz.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Stds.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Meas. Vertical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Stds.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Monument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Requirements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Coords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Map/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Plat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Reqs.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Technical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Methods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GPS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Reqs.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82528">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Georgia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40">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Florida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528">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Alabama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035">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North Carolina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40">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South Carolina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0">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Tennessee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sz="20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fontAlgn="base">
                        <a:spcBef>
                          <a:spcPct val="20000"/>
                        </a:spcBef>
                        <a:spcAft>
                          <a:spcPct val="0"/>
                        </a:spcAft>
                        <a:defRPr sz="2000">
                          <a:solidFill>
                            <a:schemeClr val="tx1"/>
                          </a:solidFill>
                          <a:latin typeface="Arial" panose="020B0604020202020204" pitchFamily="34" charset="0"/>
                        </a:defRPr>
                      </a:lvl6pPr>
                      <a:lvl7pPr fontAlgn="base">
                        <a:spcBef>
                          <a:spcPct val="20000"/>
                        </a:spcBef>
                        <a:spcAft>
                          <a:spcPct val="0"/>
                        </a:spcAft>
                        <a:defRPr sz="2000">
                          <a:solidFill>
                            <a:schemeClr val="tx1"/>
                          </a:solidFill>
                          <a:latin typeface="Arial" panose="020B0604020202020204" pitchFamily="34" charset="0"/>
                        </a:defRPr>
                      </a:lvl7pPr>
                      <a:lvl8pPr fontAlgn="base">
                        <a:spcBef>
                          <a:spcPct val="20000"/>
                        </a:spcBef>
                        <a:spcAft>
                          <a:spcPct val="0"/>
                        </a:spcAft>
                        <a:defRPr sz="2000">
                          <a:solidFill>
                            <a:schemeClr val="tx1"/>
                          </a:solidFill>
                          <a:latin typeface="Arial" panose="020B0604020202020204" pitchFamily="34" charset="0"/>
                        </a:defRPr>
                      </a:lvl8pPr>
                      <a:lvl9pPr fontAlgn="base">
                        <a:spcBef>
                          <a:spcPct val="20000"/>
                        </a:spcBef>
                        <a:spcAft>
                          <a:spcPct val="0"/>
                        </a:spcAft>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X</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7763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Author: </a:t>
            </a:r>
            <a:br>
              <a:rPr lang="en-US" dirty="0" smtClean="0"/>
            </a:br>
            <a:r>
              <a:rPr lang="en-US" dirty="0" smtClean="0"/>
              <a:t>Roger C. Purcell</a:t>
            </a:r>
            <a:endParaRPr lang="en-US" dirty="0"/>
          </a:p>
        </p:txBody>
      </p:sp>
      <p:sp>
        <p:nvSpPr>
          <p:cNvPr id="5" name="Rectangle 4"/>
          <p:cNvSpPr/>
          <p:nvPr/>
        </p:nvSpPr>
        <p:spPr>
          <a:xfrm>
            <a:off x="3122612" y="1676400"/>
            <a:ext cx="8305800" cy="3416320"/>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Century Gothic" panose="020B0502020202020204" pitchFamily="34" charset="0"/>
              </a:rPr>
              <a:t>Before coming to Georgia Southern </a:t>
            </a:r>
            <a:r>
              <a:rPr lang="en-US" dirty="0" smtClean="0">
                <a:solidFill>
                  <a:srgbClr val="000000"/>
                </a:solidFill>
                <a:latin typeface="Century Gothic" panose="020B0502020202020204" pitchFamily="34" charset="0"/>
              </a:rPr>
              <a:t>University in </a:t>
            </a:r>
            <a:r>
              <a:rPr lang="en-US" dirty="0">
                <a:solidFill>
                  <a:srgbClr val="000000"/>
                </a:solidFill>
                <a:latin typeface="Century Gothic" panose="020B0502020202020204" pitchFamily="34" charset="0"/>
              </a:rPr>
              <a:t>Fall 2015, </a:t>
            </a:r>
            <a:r>
              <a:rPr lang="en-US" dirty="0" smtClean="0">
                <a:solidFill>
                  <a:srgbClr val="000000"/>
                </a:solidFill>
                <a:latin typeface="Century Gothic" panose="020B0502020202020204" pitchFamily="34" charset="0"/>
              </a:rPr>
              <a:t>I taught at Middle Georgia State University in the </a:t>
            </a:r>
            <a:r>
              <a:rPr lang="en-US" dirty="0">
                <a:solidFill>
                  <a:srgbClr val="000000"/>
                </a:solidFill>
                <a:latin typeface="Century Gothic" panose="020B0502020202020204" pitchFamily="34" charset="0"/>
              </a:rPr>
              <a:t>Surveying-Geomatics Program and RETP engineering courses for 14 years</a:t>
            </a:r>
            <a:r>
              <a:rPr lang="en-US" dirty="0" smtClean="0">
                <a:solidFill>
                  <a:srgbClr val="000000"/>
                </a:solidFill>
                <a:latin typeface="Century Gothic" panose="020B0502020202020204" pitchFamily="34" charset="0"/>
              </a:rPr>
              <a:t>.</a:t>
            </a:r>
            <a:br>
              <a:rPr lang="en-US" dirty="0" smtClean="0">
                <a:solidFill>
                  <a:srgbClr val="000000"/>
                </a:solidFill>
                <a:latin typeface="Century Gothic" panose="020B0502020202020204" pitchFamily="34" charset="0"/>
              </a:rPr>
            </a:br>
            <a:r>
              <a:rPr lang="en-US" dirty="0">
                <a:solidFill>
                  <a:srgbClr val="000000"/>
                </a:solidFill>
                <a:latin typeface="Century Gothic" panose="020B0502020202020204" pitchFamily="34" charset="0"/>
              </a:rPr>
              <a:t> </a:t>
            </a:r>
            <a:endParaRPr lang="en-US" dirty="0" smtClean="0">
              <a:solidFill>
                <a:srgbClr val="000000"/>
              </a:solidFill>
              <a:latin typeface="Century Gothic" panose="020B0502020202020204" pitchFamily="34" charset="0"/>
            </a:endParaRPr>
          </a:p>
          <a:p>
            <a:pPr marL="285750" indent="-285750">
              <a:buFont typeface="Arial" panose="020B0604020202020204" pitchFamily="34" charset="0"/>
              <a:buChar char="•"/>
            </a:pPr>
            <a:r>
              <a:rPr lang="en-US" dirty="0" smtClean="0">
                <a:solidFill>
                  <a:srgbClr val="000000"/>
                </a:solidFill>
                <a:latin typeface="Century Gothic" panose="020B0502020202020204" pitchFamily="34" charset="0"/>
              </a:rPr>
              <a:t>Twenty-Seven years </a:t>
            </a:r>
            <a:r>
              <a:rPr lang="en-US" dirty="0">
                <a:solidFill>
                  <a:srgbClr val="000000"/>
                </a:solidFill>
                <a:latin typeface="Century Gothic" panose="020B0502020202020204" pitchFamily="34" charset="0"/>
              </a:rPr>
              <a:t>of experience in Surveying and Civil Engineering</a:t>
            </a:r>
            <a:r>
              <a:rPr lang="en-US" dirty="0" smtClean="0">
                <a:solidFill>
                  <a:srgbClr val="000000"/>
                </a:solidFill>
                <a:latin typeface="Century Gothic" panose="020B0502020202020204" pitchFamily="34" charset="0"/>
              </a:rPr>
              <a:t>.</a:t>
            </a:r>
            <a:br>
              <a:rPr lang="en-US" dirty="0" smtClean="0">
                <a:solidFill>
                  <a:srgbClr val="000000"/>
                </a:solidFill>
                <a:latin typeface="Century Gothic" panose="020B0502020202020204" pitchFamily="34" charset="0"/>
              </a:rPr>
            </a:br>
            <a:r>
              <a:rPr lang="en-US" dirty="0" smtClean="0">
                <a:solidFill>
                  <a:srgbClr val="000000"/>
                </a:solidFill>
                <a:latin typeface="Century Gothic" panose="020B0502020202020204" pitchFamily="34" charset="0"/>
              </a:rPr>
              <a:t> </a:t>
            </a:r>
          </a:p>
          <a:p>
            <a:pPr marL="285750" indent="-285750">
              <a:buFont typeface="Arial" panose="020B0604020202020204" pitchFamily="34" charset="0"/>
              <a:buChar char="•"/>
            </a:pPr>
            <a:r>
              <a:rPr lang="en-US" dirty="0" smtClean="0">
                <a:solidFill>
                  <a:srgbClr val="000000"/>
                </a:solidFill>
                <a:latin typeface="Century Gothic" panose="020B0502020202020204" pitchFamily="34" charset="0"/>
              </a:rPr>
              <a:t>Licensed </a:t>
            </a:r>
            <a:r>
              <a:rPr lang="en-US" dirty="0">
                <a:solidFill>
                  <a:srgbClr val="000000"/>
                </a:solidFill>
                <a:latin typeface="Century Gothic" panose="020B0502020202020204" pitchFamily="34" charset="0"/>
              </a:rPr>
              <a:t>as a Professional Engineer and a Registered Land Surveyor in </a:t>
            </a:r>
            <a:r>
              <a:rPr lang="en-US" dirty="0" smtClean="0">
                <a:solidFill>
                  <a:srgbClr val="000000"/>
                </a:solidFill>
                <a:latin typeface="Century Gothic" panose="020B0502020202020204" pitchFamily="34" charset="0"/>
              </a:rPr>
              <a:t>Georgia.</a:t>
            </a:r>
            <a:br>
              <a:rPr lang="en-US" dirty="0" smtClean="0">
                <a:solidFill>
                  <a:srgbClr val="000000"/>
                </a:solidFill>
                <a:latin typeface="Century Gothic" panose="020B0502020202020204" pitchFamily="34" charset="0"/>
              </a:rPr>
            </a:br>
            <a:r>
              <a:rPr lang="en-US" dirty="0" smtClean="0">
                <a:solidFill>
                  <a:srgbClr val="000000"/>
                </a:solidFill>
                <a:latin typeface="Century Gothic" panose="020B0502020202020204" pitchFamily="34" charset="0"/>
              </a:rPr>
              <a:t> </a:t>
            </a:r>
          </a:p>
          <a:p>
            <a:pPr marL="285750" indent="-285750">
              <a:buFont typeface="Arial" panose="020B0604020202020204" pitchFamily="34" charset="0"/>
              <a:buChar char="•"/>
            </a:pPr>
            <a:r>
              <a:rPr lang="en-US" dirty="0" smtClean="0">
                <a:solidFill>
                  <a:srgbClr val="000000"/>
                </a:solidFill>
                <a:latin typeface="Century Gothic" panose="020B0502020202020204" pitchFamily="34" charset="0"/>
              </a:rPr>
              <a:t>Bachelors</a:t>
            </a:r>
            <a:r>
              <a:rPr lang="en-US" dirty="0">
                <a:solidFill>
                  <a:srgbClr val="000000"/>
                </a:solidFill>
                <a:latin typeface="Century Gothic" panose="020B0502020202020204" pitchFamily="34" charset="0"/>
              </a:rPr>
              <a:t>, Masters and Doctoral Degree in Civil Engineering from Georgia Tech. </a:t>
            </a:r>
            <a:r>
              <a:rPr lang="en-US" dirty="0" smtClean="0">
                <a:solidFill>
                  <a:srgbClr val="000000"/>
                </a:solidFill>
                <a:latin typeface="Century Gothic" panose="020B0502020202020204" pitchFamily="34" charset="0"/>
              </a:rPr>
              <a:t>(Minor </a:t>
            </a:r>
            <a:r>
              <a:rPr lang="en-US" dirty="0">
                <a:solidFill>
                  <a:srgbClr val="000000"/>
                </a:solidFill>
                <a:latin typeface="Century Gothic" panose="020B0502020202020204" pitchFamily="34" charset="0"/>
              </a:rPr>
              <a:t>in Geographical Information </a:t>
            </a:r>
            <a:r>
              <a:rPr lang="en-US" dirty="0" smtClean="0">
                <a:solidFill>
                  <a:srgbClr val="000000"/>
                </a:solidFill>
                <a:latin typeface="Century Gothic" panose="020B0502020202020204" pitchFamily="34" charset="0"/>
              </a:rPr>
              <a:t>Systems.)</a:t>
            </a:r>
            <a:br>
              <a:rPr lang="en-US" dirty="0" smtClean="0">
                <a:solidFill>
                  <a:srgbClr val="000000"/>
                </a:solidFill>
                <a:latin typeface="Century Gothic" panose="020B0502020202020204" pitchFamily="34" charset="0"/>
              </a:rPr>
            </a:br>
            <a:r>
              <a:rPr lang="en-US" dirty="0">
                <a:solidFill>
                  <a:srgbClr val="000000"/>
                </a:solidFill>
                <a:latin typeface="Century Gothic" panose="020B0502020202020204" pitchFamily="34" charset="0"/>
              </a:rPr>
              <a:t> </a:t>
            </a:r>
            <a:endParaRPr lang="en-US" dirty="0" smtClean="0">
              <a:solidFill>
                <a:srgbClr val="000000"/>
              </a:solidFill>
              <a:latin typeface="Century Gothic" panose="020B050202020202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012" y="1828800"/>
            <a:ext cx="2286000" cy="3429287"/>
          </a:xfrm>
        </p:spPr>
      </p:pic>
    </p:spTree>
    <p:extLst>
      <p:ext uri="{BB962C8B-B14F-4D97-AF65-F5344CB8AC3E}">
        <p14:creationId xmlns:p14="http://schemas.microsoft.com/office/powerpoint/2010/main" val="4769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Impacts (1) </a:t>
            </a:r>
            <a:endParaRPr lang="en-US" dirty="0"/>
          </a:p>
        </p:txBody>
      </p:sp>
      <p:sp>
        <p:nvSpPr>
          <p:cNvPr id="3" name="Content Placeholder 2"/>
          <p:cNvSpPr>
            <a:spLocks noGrp="1"/>
          </p:cNvSpPr>
          <p:nvPr>
            <p:ph idx="1"/>
          </p:nvPr>
        </p:nvSpPr>
        <p:spPr/>
        <p:txBody>
          <a:bodyPr/>
          <a:lstStyle/>
          <a:p>
            <a:r>
              <a:rPr lang="en-US" dirty="0" smtClean="0"/>
              <a:t>Future Impacts to Surveying in Georgia:</a:t>
            </a:r>
          </a:p>
          <a:p>
            <a:pPr lvl="1"/>
            <a:r>
              <a:rPr lang="en-US" dirty="0" smtClean="0"/>
              <a:t>Vertical Measurement by GPS: </a:t>
            </a:r>
          </a:p>
          <a:p>
            <a:pPr marL="502920" lvl="2" indent="0">
              <a:buNone/>
            </a:pPr>
            <a:r>
              <a:rPr lang="en-US" dirty="0" smtClean="0"/>
              <a:t>As GPS solutions get more and more accurate, we are hearing that in the very near future, we will be using GPS to establish Elevation. The National Geodetic Survey (NGS) has been working diligently on Height Modernization and with the idea of a new Datum (Ellipsoid) in the not too distant future, our use of physical benchmarks may diminish. NGS may eventually eliminate their support for Benchmarks and associated data sheets.   </a:t>
            </a:r>
            <a:endParaRPr lang="en-US" dirty="0"/>
          </a:p>
        </p:txBody>
      </p:sp>
    </p:spTree>
    <p:extLst>
      <p:ext uri="{BB962C8B-B14F-4D97-AF65-F5344CB8AC3E}">
        <p14:creationId xmlns:p14="http://schemas.microsoft.com/office/powerpoint/2010/main" val="246895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Impacts </a:t>
            </a:r>
            <a:r>
              <a:rPr lang="en-US" dirty="0" smtClean="0"/>
              <a:t>(2) </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312" y="1660979"/>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65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27812" y="1143000"/>
            <a:ext cx="4038600" cy="535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0412" y="1202353"/>
            <a:ext cx="5029200" cy="4893647"/>
          </a:xfrm>
          <a:prstGeom prst="rect">
            <a:avLst/>
          </a:prstGeom>
          <a:noFill/>
        </p:spPr>
        <p:txBody>
          <a:bodyPr wrap="square" rtlCol="0">
            <a:spAutoFit/>
          </a:bodyPr>
          <a:lstStyle/>
          <a:p>
            <a:r>
              <a:rPr lang="en-US" sz="2400" dirty="0"/>
              <a:t>NGS Ten Year Plan:</a:t>
            </a:r>
          </a:p>
          <a:p>
            <a:endParaRPr lang="en-US" dirty="0"/>
          </a:p>
          <a:p>
            <a:pPr marL="285750" indent="-285750">
              <a:buFont typeface="Arial" panose="020B0604020202020204" pitchFamily="34" charset="0"/>
              <a:buChar char="•"/>
            </a:pPr>
            <a:r>
              <a:rPr lang="en-US" dirty="0"/>
              <a:t>Goal 1: Support the users of the NSRS</a:t>
            </a:r>
          </a:p>
          <a:p>
            <a:endParaRPr lang="en-US" dirty="0"/>
          </a:p>
          <a:p>
            <a:pPr marL="285750" indent="-285750">
              <a:buFont typeface="Arial" panose="020B0604020202020204" pitchFamily="34" charset="0"/>
              <a:buChar char="•"/>
            </a:pPr>
            <a:r>
              <a:rPr lang="en-US" dirty="0"/>
              <a:t>Goal 2: Modernize and Improve the NSRS</a:t>
            </a:r>
          </a:p>
          <a:p>
            <a:pPr lvl="1"/>
            <a:endParaRPr lang="en-US" dirty="0"/>
          </a:p>
          <a:p>
            <a:pPr marL="285750" indent="-285750">
              <a:buFont typeface="Arial" panose="020B0604020202020204" pitchFamily="34" charset="0"/>
              <a:buChar char="•"/>
            </a:pPr>
            <a:r>
              <a:rPr lang="en-US" dirty="0"/>
              <a:t>Replace NAVD 88 with a GPS geoid datum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Replace NAD 83 with a geocentric GPS based datum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 New Datums in 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hlinkClick r:id="rId3"/>
              </a:rPr>
              <a:t>http</a:t>
            </a:r>
            <a:r>
              <a:rPr lang="en-US" dirty="0">
                <a:hlinkClick r:id="rId3"/>
              </a:rPr>
              <a:t>://www.ngs.noaa.gov/web/news/Ten_Year_Plan_2013-2023.pdf</a:t>
            </a:r>
            <a:endParaRPr lang="en-US" dirty="0"/>
          </a:p>
          <a:p>
            <a:pPr marL="285750" indent="-285750">
              <a:buFont typeface="Arial" panose="020B0604020202020204" pitchFamily="34" charset="0"/>
              <a:buChar char="•"/>
            </a:pPr>
            <a:endParaRPr lang="en-US" dirty="0"/>
          </a:p>
        </p:txBody>
      </p:sp>
      <p:sp>
        <p:nvSpPr>
          <p:cNvPr id="3" name="TextBox 2"/>
          <p:cNvSpPr txBox="1"/>
          <p:nvPr/>
        </p:nvSpPr>
        <p:spPr>
          <a:xfrm>
            <a:off x="1293812" y="304800"/>
            <a:ext cx="5160387" cy="646331"/>
          </a:xfrm>
          <a:prstGeom prst="rect">
            <a:avLst/>
          </a:prstGeom>
          <a:noFill/>
        </p:spPr>
        <p:txBody>
          <a:bodyPr wrap="none" rtlCol="0">
            <a:spAutoFit/>
          </a:bodyPr>
          <a:lstStyle/>
          <a:p>
            <a:pPr>
              <a:lnSpc>
                <a:spcPct val="90000"/>
              </a:lnSpc>
            </a:pPr>
            <a:r>
              <a:rPr lang="en-US" sz="4000" dirty="0" smtClean="0"/>
              <a:t>FUTURE IMPACTS (3) </a:t>
            </a:r>
            <a:endParaRPr lang="en-US" sz="4000" dirty="0"/>
          </a:p>
        </p:txBody>
      </p:sp>
    </p:spTree>
    <p:extLst>
      <p:ext uri="{BB962C8B-B14F-4D97-AF65-F5344CB8AC3E}">
        <p14:creationId xmlns:p14="http://schemas.microsoft.com/office/powerpoint/2010/main" val="393014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a:t>
            </a:r>
            <a:r>
              <a:rPr lang="en-US" sz="3200" dirty="0"/>
              <a:t>a boundary survey plat compliance training/checking </a:t>
            </a:r>
            <a:r>
              <a:rPr lang="en-US" sz="3200" dirty="0" smtClean="0"/>
              <a:t>tool (1)</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16355760"/>
              </p:ext>
            </p:extLst>
          </p:nvPr>
        </p:nvGraphicFramePr>
        <p:xfrm>
          <a:off x="1217613" y="1676400"/>
          <a:ext cx="9067799"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4239502871"/>
              </p:ext>
            </p:extLst>
          </p:nvPr>
        </p:nvGraphicFramePr>
        <p:xfrm>
          <a:off x="1206500" y="3962400"/>
          <a:ext cx="9078912"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53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a boundary survey plat compliance training/checking tool (2)</a:t>
            </a: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3229" y="1534045"/>
            <a:ext cx="6611583" cy="5095355"/>
          </a:xfrm>
        </p:spPr>
      </p:pic>
    </p:spTree>
    <p:extLst>
      <p:ext uri="{BB962C8B-B14F-4D97-AF65-F5344CB8AC3E}">
        <p14:creationId xmlns:p14="http://schemas.microsoft.com/office/powerpoint/2010/main" val="287090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28600"/>
            <a:ext cx="9753600" cy="838200"/>
          </a:xfrm>
        </p:spPr>
        <p:txBody>
          <a:bodyPr>
            <a:normAutofit fontScale="90000"/>
          </a:bodyPr>
          <a:lstStyle/>
          <a:p>
            <a:r>
              <a:rPr lang="en-US" sz="3200" dirty="0">
                <a:solidFill>
                  <a:srgbClr val="545454">
                    <a:lumMod val="50000"/>
                  </a:srgbClr>
                </a:solidFill>
              </a:rPr>
              <a:t>developing a boundary survey plat compliance training/checking tool </a:t>
            </a:r>
            <a:r>
              <a:rPr lang="en-US" sz="3200" dirty="0" smtClean="0">
                <a:solidFill>
                  <a:srgbClr val="545454">
                    <a:lumMod val="50000"/>
                  </a:srgbClr>
                </a:solidFill>
              </a:rPr>
              <a:t>(4)</a:t>
            </a:r>
            <a:endParaRPr lang="en-US"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112" y="1162050"/>
            <a:ext cx="7086600" cy="5314950"/>
          </a:xfrm>
          <a:prstGeom prst="rect">
            <a:avLst/>
          </a:prstGeom>
        </p:spPr>
      </p:pic>
    </p:spTree>
    <p:extLst>
      <p:ext uri="{BB962C8B-B14F-4D97-AF65-F5344CB8AC3E}">
        <p14:creationId xmlns:p14="http://schemas.microsoft.com/office/powerpoint/2010/main" val="16825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Future Work: Completion of </a:t>
            </a:r>
            <a:r>
              <a:rPr lang="en-US" sz="3200" dirty="0" smtClean="0"/>
              <a:t>Framework (1)</a:t>
            </a:r>
            <a:endParaRPr lang="en-US" sz="3200" dirty="0"/>
          </a:p>
        </p:txBody>
      </p:sp>
      <p:sp>
        <p:nvSpPr>
          <p:cNvPr id="3" name="Content Placeholder 2"/>
          <p:cNvSpPr>
            <a:spLocks noGrp="1"/>
          </p:cNvSpPr>
          <p:nvPr>
            <p:ph idx="1"/>
          </p:nvPr>
        </p:nvSpPr>
        <p:spPr/>
        <p:txBody>
          <a:bodyPr>
            <a:normAutofit/>
          </a:bodyPr>
          <a:lstStyle/>
          <a:p>
            <a:r>
              <a:rPr lang="en-US" dirty="0" smtClean="0"/>
              <a:t>This </a:t>
            </a:r>
            <a:r>
              <a:rPr lang="en-US" dirty="0"/>
              <a:t>project will be expanded to allow for an easier system of regulation-to-compliance point development including standardization where new sets of regulations are easily </a:t>
            </a:r>
            <a:r>
              <a:rPr lang="en-US" dirty="0" smtClean="0"/>
              <a:t>incorporated.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762" y="3302000"/>
            <a:ext cx="4305300" cy="2870200"/>
          </a:xfrm>
          <a:prstGeom prst="rect">
            <a:avLst/>
          </a:prstGeom>
        </p:spPr>
      </p:pic>
    </p:spTree>
    <p:extLst>
      <p:ext uri="{BB962C8B-B14F-4D97-AF65-F5344CB8AC3E}">
        <p14:creationId xmlns:p14="http://schemas.microsoft.com/office/powerpoint/2010/main" val="429330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Future Work: Completion of </a:t>
            </a:r>
            <a:r>
              <a:rPr lang="en-US" sz="3200" dirty="0" smtClean="0"/>
              <a:t>Framework (2)</a:t>
            </a:r>
            <a:endParaRPr lang="en-US" sz="3200" dirty="0"/>
          </a:p>
        </p:txBody>
      </p:sp>
      <p:sp>
        <p:nvSpPr>
          <p:cNvPr id="3" name="Content Placeholder 2"/>
          <p:cNvSpPr>
            <a:spLocks noGrp="1"/>
          </p:cNvSpPr>
          <p:nvPr>
            <p:ph idx="1"/>
          </p:nvPr>
        </p:nvSpPr>
        <p:spPr/>
        <p:txBody>
          <a:bodyPr/>
          <a:lstStyle/>
          <a:p>
            <a:r>
              <a:rPr lang="en-US" dirty="0"/>
              <a:t>Interactive questioning will be added to the compliance point selection interface to refine the supporting 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437" y="2895600"/>
            <a:ext cx="2647950" cy="3530600"/>
          </a:xfrm>
          <a:prstGeom prst="rect">
            <a:avLst/>
          </a:prstGeom>
        </p:spPr>
      </p:pic>
    </p:spTree>
    <p:extLst>
      <p:ext uri="{BB962C8B-B14F-4D97-AF65-F5344CB8AC3E}">
        <p14:creationId xmlns:p14="http://schemas.microsoft.com/office/powerpoint/2010/main" val="317910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Future Work: Completion of </a:t>
            </a:r>
            <a:r>
              <a:rPr lang="en-US" sz="3200" dirty="0" smtClean="0"/>
              <a:t>Framework (3)</a:t>
            </a:r>
            <a:endParaRPr lang="en-US" sz="3200" dirty="0"/>
          </a:p>
        </p:txBody>
      </p:sp>
      <p:sp>
        <p:nvSpPr>
          <p:cNvPr id="3" name="Content Placeholder 2"/>
          <p:cNvSpPr>
            <a:spLocks noGrp="1"/>
          </p:cNvSpPr>
          <p:nvPr>
            <p:ph idx="1"/>
          </p:nvPr>
        </p:nvSpPr>
        <p:spPr/>
        <p:txBody>
          <a:bodyPr/>
          <a:lstStyle/>
          <a:p>
            <a:r>
              <a:rPr lang="en-US" dirty="0"/>
              <a:t>Further, intelligence (decision logic) will be added to certain compliance point categories that require measurement of relative distances to establish compliance.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412" y="3314700"/>
            <a:ext cx="3810000" cy="2857500"/>
          </a:xfrm>
          <a:prstGeom prst="rect">
            <a:avLst/>
          </a:prstGeom>
        </p:spPr>
      </p:pic>
    </p:spTree>
    <p:extLst>
      <p:ext uri="{BB962C8B-B14F-4D97-AF65-F5344CB8AC3E}">
        <p14:creationId xmlns:p14="http://schemas.microsoft.com/office/powerpoint/2010/main" val="298845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Future Work: Completion of </a:t>
            </a:r>
            <a:r>
              <a:rPr lang="en-US" sz="3200" dirty="0" smtClean="0"/>
              <a:t>Framework (4)</a:t>
            </a:r>
            <a:endParaRPr lang="en-US" sz="3200" dirty="0"/>
          </a:p>
        </p:txBody>
      </p:sp>
      <p:sp>
        <p:nvSpPr>
          <p:cNvPr id="3" name="Content Placeholder 2"/>
          <p:cNvSpPr>
            <a:spLocks noGrp="1"/>
          </p:cNvSpPr>
          <p:nvPr>
            <p:ph idx="1"/>
          </p:nvPr>
        </p:nvSpPr>
        <p:spPr/>
        <p:txBody>
          <a:bodyPr/>
          <a:lstStyle/>
          <a:p>
            <a:r>
              <a:rPr lang="en-US" dirty="0"/>
              <a:t>Grouping of elements that facilitate compliance point determinations may be established in predesigned graphics components.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000" y="3200400"/>
            <a:ext cx="3194824" cy="2730500"/>
          </a:xfrm>
          <a:prstGeom prst="rect">
            <a:avLst/>
          </a:prstGeom>
        </p:spPr>
      </p:pic>
    </p:spTree>
    <p:extLst>
      <p:ext uri="{BB962C8B-B14F-4D97-AF65-F5344CB8AC3E}">
        <p14:creationId xmlns:p14="http://schemas.microsoft.com/office/powerpoint/2010/main" val="24088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Overview</a:t>
            </a:r>
          </a:p>
          <a:p>
            <a:r>
              <a:rPr lang="en-US" dirty="0" smtClean="0"/>
              <a:t>Case Study: List of Georgia Laws and Technical Standards</a:t>
            </a:r>
          </a:p>
          <a:p>
            <a:r>
              <a:rPr lang="en-US" dirty="0" smtClean="0"/>
              <a:t>Comparison of Regulation Coverage of Surrounding States</a:t>
            </a:r>
          </a:p>
          <a:p>
            <a:r>
              <a:rPr lang="en-US" dirty="0" smtClean="0"/>
              <a:t>Future Influences</a:t>
            </a:r>
          </a:p>
          <a:p>
            <a:r>
              <a:rPr lang="en-US" dirty="0" smtClean="0"/>
              <a:t>Developing </a:t>
            </a:r>
            <a:r>
              <a:rPr lang="en-US" dirty="0"/>
              <a:t>a boundary survey plat compliance training/checking tool</a:t>
            </a:r>
            <a:endParaRPr lang="en-US" dirty="0" smtClean="0"/>
          </a:p>
          <a:p>
            <a:r>
              <a:rPr lang="en-US" dirty="0" smtClean="0"/>
              <a:t>Future Work: Completion of Framework</a:t>
            </a:r>
          </a:p>
          <a:p>
            <a:r>
              <a:rPr lang="en-US" dirty="0" smtClean="0"/>
              <a:t>Questions/Comments</a:t>
            </a:r>
            <a:endParaRPr lang="en-US" dirty="0"/>
          </a:p>
        </p:txBody>
      </p:sp>
    </p:spTree>
    <p:extLst>
      <p:ext uri="{BB962C8B-B14F-4D97-AF65-F5344CB8AC3E}">
        <p14:creationId xmlns:p14="http://schemas.microsoft.com/office/powerpoint/2010/main" val="36412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Future Work: Completion of </a:t>
            </a:r>
            <a:r>
              <a:rPr lang="en-US" sz="3200" dirty="0" smtClean="0"/>
              <a:t>Framework (5)</a:t>
            </a:r>
            <a:endParaRPr lang="en-US" sz="3200" dirty="0"/>
          </a:p>
        </p:txBody>
      </p:sp>
      <p:sp>
        <p:nvSpPr>
          <p:cNvPr id="3" name="Content Placeholder 2"/>
          <p:cNvSpPr>
            <a:spLocks noGrp="1"/>
          </p:cNvSpPr>
          <p:nvPr>
            <p:ph idx="1"/>
          </p:nvPr>
        </p:nvSpPr>
        <p:spPr/>
        <p:txBody>
          <a:bodyPr/>
          <a:lstStyle/>
          <a:p>
            <a:r>
              <a:rPr lang="en-US" dirty="0"/>
              <a:t>Finally, a report generation tool will be added that gives a complete breakdown of all compliance points, related compliance determinations and supporting information.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913" y="3398840"/>
            <a:ext cx="2666998" cy="2897185"/>
          </a:xfrm>
          <a:prstGeom prst="rect">
            <a:avLst/>
          </a:prstGeom>
        </p:spPr>
      </p:pic>
    </p:spTree>
    <p:extLst>
      <p:ext uri="{BB962C8B-B14F-4D97-AF65-F5344CB8AC3E}">
        <p14:creationId xmlns:p14="http://schemas.microsoft.com/office/powerpoint/2010/main" val="219478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2971801"/>
          </a:xfrm>
        </p:spPr>
        <p:txBody>
          <a:bodyPr>
            <a:normAutofit fontScale="90000"/>
          </a:bodyPr>
          <a:lstStyle/>
          <a:p>
            <a:r>
              <a:rPr lang="en-US" dirty="0" smtClean="0"/>
              <a:t>Any Questions???</a:t>
            </a:r>
            <a:br>
              <a:rPr lang="en-US" dirty="0" smtClean="0"/>
            </a:br>
            <a:r>
              <a:rPr lang="en-US" dirty="0" smtClean="0"/>
              <a:t/>
            </a:r>
            <a:br>
              <a:rPr lang="en-US" dirty="0" smtClean="0"/>
            </a:br>
            <a:r>
              <a:rPr lang="en-US" dirty="0" smtClean="0"/>
              <a:t>Any Comments???</a:t>
            </a:r>
            <a:br>
              <a:rPr lang="en-US" dirty="0" smtClean="0"/>
            </a:br>
            <a:r>
              <a:rPr lang="en-US" dirty="0"/>
              <a:t/>
            </a:r>
            <a:br>
              <a:rPr lang="en-US" dirty="0"/>
            </a:br>
            <a:r>
              <a:rPr lang="en-US" dirty="0" smtClean="0"/>
              <a:t>Thank you!!!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812" y="4191000"/>
            <a:ext cx="1609725" cy="1905000"/>
          </a:xfrm>
          <a:prstGeom prst="rect">
            <a:avLst/>
          </a:prstGeom>
        </p:spPr>
      </p:pic>
      <p:pic>
        <p:nvPicPr>
          <p:cNvPr id="5" name="Picture 4"/>
          <p:cNvPicPr>
            <a:picLocks noChangeAspect="1"/>
          </p:cNvPicPr>
          <p:nvPr/>
        </p:nvPicPr>
        <p:blipFill>
          <a:blip r:embed="rId3"/>
          <a:stretch>
            <a:fillRect/>
          </a:stretch>
        </p:blipFill>
        <p:spPr>
          <a:xfrm>
            <a:off x="227013" y="228600"/>
            <a:ext cx="3733800" cy="1106737"/>
          </a:xfrm>
          <a:prstGeom prst="rect">
            <a:avLst/>
          </a:prstGeom>
        </p:spPr>
      </p:pic>
    </p:spTree>
    <p:extLst>
      <p:ext uri="{BB962C8B-B14F-4D97-AF65-F5344CB8AC3E}">
        <p14:creationId xmlns:p14="http://schemas.microsoft.com/office/powerpoint/2010/main" val="304631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(1)</a:t>
            </a:r>
            <a:endParaRPr lang="en-US" dirty="0"/>
          </a:p>
        </p:txBody>
      </p:sp>
      <p:sp>
        <p:nvSpPr>
          <p:cNvPr id="3" name="Content Placeholder 2"/>
          <p:cNvSpPr>
            <a:spLocks noGrp="1"/>
          </p:cNvSpPr>
          <p:nvPr>
            <p:ph idx="1"/>
          </p:nvPr>
        </p:nvSpPr>
        <p:spPr/>
        <p:txBody>
          <a:bodyPr>
            <a:normAutofit/>
          </a:bodyPr>
          <a:lstStyle/>
          <a:p>
            <a:r>
              <a:rPr lang="en-US" dirty="0" smtClean="0"/>
              <a:t>Land </a:t>
            </a:r>
            <a:r>
              <a:rPr lang="en-US" dirty="0"/>
              <a:t>Surveyors are </a:t>
            </a:r>
            <a:r>
              <a:rPr lang="en-US" dirty="0" smtClean="0"/>
              <a:t>besieged as </a:t>
            </a:r>
            <a:r>
              <a:rPr lang="en-US" dirty="0"/>
              <a:t>they prepare all types of Survey Plats</a:t>
            </a:r>
            <a:r>
              <a:rPr lang="en-US" dirty="0" smtClean="0"/>
              <a:t> by: </a:t>
            </a:r>
          </a:p>
          <a:p>
            <a:pPr lvl="1"/>
            <a:r>
              <a:rPr lang="en-US" dirty="0" smtClean="0"/>
              <a:t>an </a:t>
            </a:r>
            <a:r>
              <a:rPr lang="en-US" dirty="0"/>
              <a:t>ever increasing number of </a:t>
            </a:r>
            <a:endParaRPr lang="en-US" dirty="0" smtClean="0"/>
          </a:p>
          <a:p>
            <a:pPr lvl="2"/>
            <a:r>
              <a:rPr lang="en-US" dirty="0" smtClean="0"/>
              <a:t>Laws</a:t>
            </a:r>
          </a:p>
          <a:p>
            <a:pPr lvl="2"/>
            <a:r>
              <a:rPr lang="en-US" dirty="0" smtClean="0"/>
              <a:t>Board </a:t>
            </a:r>
            <a:r>
              <a:rPr lang="en-US" dirty="0"/>
              <a:t>Rules, </a:t>
            </a:r>
            <a:endParaRPr lang="en-US" dirty="0" smtClean="0"/>
          </a:p>
          <a:p>
            <a:pPr lvl="2"/>
            <a:r>
              <a:rPr lang="en-US" dirty="0" smtClean="0"/>
              <a:t>Regulations </a:t>
            </a:r>
          </a:p>
          <a:p>
            <a:pPr lvl="2"/>
            <a:r>
              <a:rPr lang="en-US" dirty="0" smtClean="0"/>
              <a:t>and Ordinances.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012" y="2971800"/>
            <a:ext cx="2282952" cy="3166138"/>
          </a:xfrm>
          <a:prstGeom prst="rect">
            <a:avLst/>
          </a:prstGeom>
        </p:spPr>
      </p:pic>
    </p:spTree>
    <p:extLst>
      <p:ext uri="{BB962C8B-B14F-4D97-AF65-F5344CB8AC3E}">
        <p14:creationId xmlns:p14="http://schemas.microsoft.com/office/powerpoint/2010/main" val="331368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(2)</a:t>
            </a:r>
            <a:endParaRPr lang="en-US" dirty="0"/>
          </a:p>
        </p:txBody>
      </p:sp>
      <p:sp>
        <p:nvSpPr>
          <p:cNvPr id="3" name="Content Placeholder 2"/>
          <p:cNvSpPr>
            <a:spLocks noGrp="1"/>
          </p:cNvSpPr>
          <p:nvPr>
            <p:ph idx="1"/>
          </p:nvPr>
        </p:nvSpPr>
        <p:spPr/>
        <p:txBody>
          <a:bodyPr>
            <a:normAutofit/>
          </a:bodyPr>
          <a:lstStyle/>
          <a:p>
            <a:r>
              <a:rPr lang="en-US" dirty="0" smtClean="0"/>
              <a:t>Training </a:t>
            </a:r>
            <a:r>
              <a:rPr lang="en-US" dirty="0"/>
              <a:t>new surveyors about these regulations and the associated compliance points is very </a:t>
            </a:r>
            <a:r>
              <a:rPr lang="en-US" dirty="0" smtClean="0"/>
              <a:t>intensive. </a:t>
            </a:r>
          </a:p>
          <a:p>
            <a:r>
              <a:rPr lang="en-US" dirty="0" smtClean="0"/>
              <a:t>Training </a:t>
            </a:r>
            <a:r>
              <a:rPr lang="en-US" dirty="0"/>
              <a:t>leaves much to be desired when only using a Checklist based on a limited interpretation of these regulations</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762" y="3505200"/>
            <a:ext cx="3543300" cy="3543300"/>
          </a:xfrm>
          <a:prstGeom prst="rect">
            <a:avLst/>
          </a:prstGeom>
        </p:spPr>
      </p:pic>
    </p:spTree>
    <p:extLst>
      <p:ext uri="{BB962C8B-B14F-4D97-AF65-F5344CB8AC3E}">
        <p14:creationId xmlns:p14="http://schemas.microsoft.com/office/powerpoint/2010/main" val="268993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(3)</a:t>
            </a:r>
            <a:endParaRPr lang="en-US" dirty="0"/>
          </a:p>
        </p:txBody>
      </p:sp>
      <p:sp>
        <p:nvSpPr>
          <p:cNvPr id="3" name="Content Placeholder 2"/>
          <p:cNvSpPr>
            <a:spLocks noGrp="1"/>
          </p:cNvSpPr>
          <p:nvPr>
            <p:ph idx="1"/>
          </p:nvPr>
        </p:nvSpPr>
        <p:spPr/>
        <p:txBody>
          <a:bodyPr>
            <a:normAutofit/>
          </a:bodyPr>
          <a:lstStyle/>
          <a:p>
            <a:r>
              <a:rPr lang="en-US" dirty="0" smtClean="0"/>
              <a:t>Thus</a:t>
            </a:r>
            <a:r>
              <a:rPr lang="en-US" dirty="0"/>
              <a:t>, the idea of using ESRI’s ArcMap in an effort to illustrate the application of the regulations/compliance points on a training plat in terms of </a:t>
            </a:r>
            <a:endParaRPr lang="en-US" dirty="0" smtClean="0"/>
          </a:p>
          <a:p>
            <a:pPr lvl="1"/>
            <a:r>
              <a:rPr lang="en-US" dirty="0" smtClean="0"/>
              <a:t>applicability</a:t>
            </a:r>
            <a:r>
              <a:rPr lang="en-US" dirty="0"/>
              <a:t>, </a:t>
            </a:r>
            <a:endParaRPr lang="en-US" dirty="0" smtClean="0"/>
          </a:p>
          <a:p>
            <a:pPr lvl="1"/>
            <a:r>
              <a:rPr lang="en-US" dirty="0" smtClean="0"/>
              <a:t>graphical </a:t>
            </a:r>
            <a:r>
              <a:rPr lang="en-US" dirty="0"/>
              <a:t>impact </a:t>
            </a:r>
            <a:endParaRPr lang="en-US" dirty="0" smtClean="0"/>
          </a:p>
          <a:p>
            <a:pPr lvl="1"/>
            <a:r>
              <a:rPr lang="en-US" dirty="0" smtClean="0"/>
              <a:t>and </a:t>
            </a:r>
            <a:r>
              <a:rPr lang="en-US" dirty="0"/>
              <a:t>geospatial </a:t>
            </a:r>
            <a:r>
              <a:rPr lang="en-US" dirty="0" smtClean="0"/>
              <a:t>location. </a:t>
            </a:r>
          </a:p>
          <a:p>
            <a:r>
              <a:rPr lang="en-US" dirty="0" smtClean="0"/>
              <a:t>A </a:t>
            </a:r>
            <a:r>
              <a:rPr lang="en-US" dirty="0"/>
              <a:t>link to the appropriate </a:t>
            </a:r>
            <a:r>
              <a:rPr lang="en-US" dirty="0" smtClean="0"/>
              <a:t>document </a:t>
            </a:r>
            <a:r>
              <a:rPr lang="en-US" dirty="0"/>
              <a:t>was </a:t>
            </a:r>
            <a:r>
              <a:rPr lang="en-US" dirty="0" smtClean="0"/>
              <a:t>developed for each compliance point. </a:t>
            </a:r>
          </a:p>
          <a:p>
            <a:r>
              <a:rPr lang="en-US" dirty="0" smtClean="0"/>
              <a:t>This training </a:t>
            </a:r>
            <a:r>
              <a:rPr lang="en-US" dirty="0"/>
              <a:t>application is intended to make use of </a:t>
            </a:r>
            <a:r>
              <a:rPr lang="en-US" dirty="0" smtClean="0"/>
              <a:t>ArcGIS’  </a:t>
            </a:r>
            <a:r>
              <a:rPr lang="en-US" dirty="0"/>
              <a:t>robust Topology Tools.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812" y="2590800"/>
            <a:ext cx="1828800" cy="1462087"/>
          </a:xfrm>
          <a:prstGeom prst="rect">
            <a:avLst/>
          </a:prstGeom>
        </p:spPr>
      </p:pic>
    </p:spTree>
    <p:extLst>
      <p:ext uri="{BB962C8B-B14F-4D97-AF65-F5344CB8AC3E}">
        <p14:creationId xmlns:p14="http://schemas.microsoft.com/office/powerpoint/2010/main" val="28183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 list of Georgia Laws and Technical Standards (1) </a:t>
            </a:r>
            <a:endParaRPr lang="en-US" dirty="0"/>
          </a:p>
        </p:txBody>
      </p:sp>
      <p:sp>
        <p:nvSpPr>
          <p:cNvPr id="3" name="Content Placeholder 2"/>
          <p:cNvSpPr>
            <a:spLocks noGrp="1"/>
          </p:cNvSpPr>
          <p:nvPr>
            <p:ph idx="1"/>
          </p:nvPr>
        </p:nvSpPr>
        <p:spPr/>
        <p:txBody>
          <a:bodyPr>
            <a:normAutofit/>
          </a:bodyPr>
          <a:lstStyle/>
          <a:p>
            <a:r>
              <a:rPr lang="en-US" dirty="0"/>
              <a:t>Georgia Plat Act (</a:t>
            </a:r>
            <a:r>
              <a:rPr lang="en-US" dirty="0" smtClean="0"/>
              <a:t>2012 </a:t>
            </a:r>
            <a:r>
              <a:rPr lang="en-US" dirty="0"/>
              <a:t>Revisions</a:t>
            </a:r>
            <a:r>
              <a:rPr lang="en-US" dirty="0" smtClean="0"/>
              <a:t>)</a:t>
            </a:r>
            <a:endParaRPr lang="en-US" dirty="0"/>
          </a:p>
          <a:p>
            <a:pPr marL="274320" lvl="1" indent="0">
              <a:buNone/>
            </a:pPr>
            <a:r>
              <a:rPr lang="en-US" dirty="0" smtClean="0"/>
              <a:t>Purpose: </a:t>
            </a:r>
          </a:p>
          <a:p>
            <a:pPr marL="274320" lvl="1" indent="0">
              <a:buNone/>
            </a:pPr>
            <a:r>
              <a:rPr lang="en-US" dirty="0" smtClean="0"/>
              <a:t>To amend Code </a:t>
            </a:r>
            <a:r>
              <a:rPr lang="en-US" dirty="0"/>
              <a:t>Section 15-6-67, relating to recordation of </a:t>
            </a:r>
            <a:r>
              <a:rPr lang="en-US" dirty="0" smtClean="0"/>
              <a:t>maps </a:t>
            </a:r>
            <a:r>
              <a:rPr lang="en-US" dirty="0"/>
              <a:t>and plats, and </a:t>
            </a:r>
            <a:r>
              <a:rPr lang="en-US" dirty="0" smtClean="0"/>
              <a:t>specifications</a:t>
            </a:r>
            <a:endParaRPr lang="en-US" dirty="0"/>
          </a:p>
        </p:txBody>
      </p:sp>
    </p:spTree>
    <p:extLst>
      <p:ext uri="{BB962C8B-B14F-4D97-AF65-F5344CB8AC3E}">
        <p14:creationId xmlns:p14="http://schemas.microsoft.com/office/powerpoint/2010/main" val="348133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0"/>
            <a:ext cx="9753600" cy="715962"/>
          </a:xfrm>
        </p:spPr>
        <p:txBody>
          <a:bodyPr/>
          <a:lstStyle/>
          <a:p>
            <a:r>
              <a:rPr lang="en-US" dirty="0" smtClean="0"/>
              <a:t>Plat Act – w/2012 Revisions </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807333304"/>
              </p:ext>
            </p:extLst>
          </p:nvPr>
        </p:nvGraphicFramePr>
        <p:xfrm>
          <a:off x="531812" y="715963"/>
          <a:ext cx="11125200" cy="5845539"/>
        </p:xfrm>
        <a:graphic>
          <a:graphicData uri="http://schemas.openxmlformats.org/drawingml/2006/table">
            <a:tbl>
              <a:tblPr firstRow="1" firstCol="1" bandRow="1">
                <a:tableStyleId>{073A0DAA-6AF3-43AB-8588-CEC1D06C72B9}</a:tableStyleId>
              </a:tblPr>
              <a:tblGrid>
                <a:gridCol w="839645"/>
                <a:gridCol w="2837111"/>
                <a:gridCol w="1838377"/>
                <a:gridCol w="3846894"/>
                <a:gridCol w="1763173"/>
              </a:tblGrid>
              <a:tr h="466680">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UID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Name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Paragraph Reference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Description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Link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2190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Caption: Title  or Name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15-6-67(b)(1)(B)(2)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Example: Survey for Jim Jones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2190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Caption: Location/Subdivision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15-6-67(b)(1)(B)(2)(A)</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Location of the property by Descriptors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2190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Caption: Dates-Plat Preparation &amp; Field Survey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15-6-67(b)(1)(B)(2)(B)</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Dates: Dates of Plat Preparation &amp; Field Survey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2190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PA4</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Caption: Scale-Stated &amp; Graphically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15-6-67(b)(1)(B)(2)(C)</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Drawing Scales (Plat): Stated (ex. 1” = 100”) &amp; Graphical (Linear scale is shown.)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06350">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PA5</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Caption: Surveyor Location Information (or County Surveyor)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15-6-67(b)(1)(B)(2)(D)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Surveyor Name &amp; Contact information, (Alt. County Surveyor Statement if appropriate)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2190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Surveyor Signature: Across Seal in contrasting color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15-6-67(b)(1)(B)(2)(E)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Surveyor’s signature in contrasting ink across the seal.</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621909">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PA7</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Size Check</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Plat size check: </a:t>
                      </a:r>
                    </a:p>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Not &lt;  </a:t>
                      </a:r>
                      <a:r>
                        <a:rPr lang="en-US" sz="1400" u="sng" dirty="0">
                          <a:effectLst/>
                          <a:latin typeface="Calibri" panose="020F0502020204030204" pitchFamily="34" charset="0"/>
                          <a:cs typeface="Calibri" panose="020F0502020204030204" pitchFamily="34" charset="0"/>
                        </a:rPr>
                        <a:t>8</a:t>
                      </a:r>
                      <a:r>
                        <a:rPr lang="en-US" sz="1400" dirty="0">
                          <a:effectLst/>
                          <a:latin typeface="Calibri" panose="020F0502020204030204" pitchFamily="34" charset="0"/>
                          <a:cs typeface="Calibri" panose="020F0502020204030204" pitchFamily="34" charset="0"/>
                        </a:rPr>
                        <a:t>  -½”X11” and ≤ 24” X 36”</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941055">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PA8</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Planning Commission Check required or No PCC required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O.C.G.A. 15-6-67(b)(1)(B)(3)(d)</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cs typeface="Calibri" panose="020F0502020204030204" pitchFamily="34" charset="0"/>
                        </a:rPr>
                        <a:t>Planning Commission Approval required for recording (or exempt based on Lack of certain improved conditions)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u="sng" dirty="0">
                          <a:effectLst/>
                          <a:latin typeface="Calibri" panose="020F0502020204030204" pitchFamily="34" charset="0"/>
                          <a:cs typeface="Calibri" panose="020F0502020204030204" pitchFamily="34" charset="0"/>
                          <a:hlinkClick r:id="rId2"/>
                        </a:rPr>
                        <a:t>Link to Document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60749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 list of Georgia Laws and Technical Standards (2) </a:t>
            </a:r>
            <a:endParaRPr lang="en-US" dirty="0"/>
          </a:p>
        </p:txBody>
      </p:sp>
      <p:sp>
        <p:nvSpPr>
          <p:cNvPr id="3" name="Content Placeholder 2"/>
          <p:cNvSpPr>
            <a:spLocks noGrp="1"/>
          </p:cNvSpPr>
          <p:nvPr>
            <p:ph idx="1"/>
          </p:nvPr>
        </p:nvSpPr>
        <p:spPr/>
        <p:txBody>
          <a:bodyPr>
            <a:normAutofit/>
          </a:bodyPr>
          <a:lstStyle/>
          <a:p>
            <a:r>
              <a:rPr lang="en-US" dirty="0" smtClean="0"/>
              <a:t>Chapter </a:t>
            </a:r>
            <a:r>
              <a:rPr lang="en-US" dirty="0"/>
              <a:t>180-7 TECHNICAL STANDARDS FOR PROPERTY </a:t>
            </a:r>
            <a:r>
              <a:rPr lang="en-US" dirty="0" smtClean="0"/>
              <a:t>SURVEYS (2016) </a:t>
            </a:r>
            <a:endParaRPr lang="en-US" dirty="0"/>
          </a:p>
          <a:p>
            <a:r>
              <a:rPr lang="en-US" dirty="0"/>
              <a:t>Rule 180-7-.01 </a:t>
            </a:r>
            <a:r>
              <a:rPr lang="en-US" dirty="0" smtClean="0"/>
              <a:t>Preamble:</a:t>
            </a:r>
          </a:p>
          <a:p>
            <a:pPr marL="45720" indent="0">
              <a:buNone/>
            </a:pPr>
            <a:r>
              <a:rPr lang="en-US" dirty="0" smtClean="0"/>
              <a:t> </a:t>
            </a:r>
            <a:r>
              <a:rPr lang="en-US" dirty="0"/>
              <a:t>In order to assure the public that proper and adequate surveys, maps, plats and writings are executed in connection with property, for whatever purpose, Technical Standards are hereby established. These standards establish the minimum degrees of accuracy, completeness and/or quality in the several areas of concern in order to be considered acceptable.</a:t>
            </a:r>
          </a:p>
        </p:txBody>
      </p:sp>
    </p:spTree>
    <p:extLst>
      <p:ext uri="{BB962C8B-B14F-4D97-AF65-F5344CB8AC3E}">
        <p14:creationId xmlns:p14="http://schemas.microsoft.com/office/powerpoint/2010/main" val="16278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2865</Words>
  <Application>Microsoft Office PowerPoint</Application>
  <PresentationFormat>Custom</PresentationFormat>
  <Paragraphs>517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Times New Roman</vt:lpstr>
      <vt:lpstr>Continental North America 16x9</vt:lpstr>
      <vt:lpstr>USING A gis Platform to develop a boundary survey plat compliance training/checking tool</vt:lpstr>
      <vt:lpstr>Presentation Author:  Roger C. Purcell</vt:lpstr>
      <vt:lpstr>Outline</vt:lpstr>
      <vt:lpstr>Overview (1)</vt:lpstr>
      <vt:lpstr>Overview (2)</vt:lpstr>
      <vt:lpstr>Overview (3)</vt:lpstr>
      <vt:lpstr>CASE Study: A list of Georgia Laws and Technical Standards (1) </vt:lpstr>
      <vt:lpstr>Plat Act – w/2012 Revisions </vt:lpstr>
      <vt:lpstr>CASE Study: A list of Georgia Laws and Technical Standards (2) </vt:lpstr>
      <vt:lpstr>Technical Standards Revs - 2008 (1)</vt:lpstr>
      <vt:lpstr>Technical Standards RevS - 2008 (2)</vt:lpstr>
      <vt:lpstr>Technical Standards Revs - 2008 (3)</vt:lpstr>
      <vt:lpstr>Technical Standards Revs - 2008 (4)</vt:lpstr>
      <vt:lpstr>Technical Standards Revs - 2008 (5)</vt:lpstr>
      <vt:lpstr>Technical Standards Revs - 2008 (6)</vt:lpstr>
      <vt:lpstr>CASE Study: A list of Georgia Laws and Technical Standards (3) </vt:lpstr>
      <vt:lpstr>Georgia House Bill 76 (1)</vt:lpstr>
      <vt:lpstr>Georgia House Bill 76 (2)</vt:lpstr>
      <vt:lpstr>Comparison of Regulation Coverage of Surrounding States </vt:lpstr>
      <vt:lpstr>Future Impacts (1) </vt:lpstr>
      <vt:lpstr>Future Impacts (2) </vt:lpstr>
      <vt:lpstr>PowerPoint Presentation</vt:lpstr>
      <vt:lpstr>developing a boundary survey plat compliance training/checking tool (1)</vt:lpstr>
      <vt:lpstr>developing a boundary survey plat compliance training/checking tool (2)</vt:lpstr>
      <vt:lpstr>developing a boundary survey plat compliance training/checking tool (4)</vt:lpstr>
      <vt:lpstr>Future Work: Completion of Framework (1)</vt:lpstr>
      <vt:lpstr>Future Work: Completion of Framework (2)</vt:lpstr>
      <vt:lpstr>Future Work: Completion of Framework (3)</vt:lpstr>
      <vt:lpstr>Future Work: Completion of Framework (4)</vt:lpstr>
      <vt:lpstr>Future Work: Completion of Framework (5)</vt:lpstr>
      <vt:lpstr>Any Questions???  Any Comments???  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2016-09-29T18:10:02Z</dcterms:created>
  <dcterms:modified xsi:type="dcterms:W3CDTF">2019-07-28T18:16:04Z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