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91" r:id="rId6"/>
    <p:sldId id="306" r:id="rId7"/>
    <p:sldId id="308" r:id="rId8"/>
    <p:sldId id="309" r:id="rId9"/>
    <p:sldId id="327" r:id="rId10"/>
    <p:sldId id="328" r:id="rId11"/>
    <p:sldId id="329" r:id="rId12"/>
    <p:sldId id="314" r:id="rId13"/>
    <p:sldId id="316" r:id="rId14"/>
    <p:sldId id="315" r:id="rId15"/>
    <p:sldId id="318" r:id="rId16"/>
    <p:sldId id="295" r:id="rId17"/>
    <p:sldId id="317" r:id="rId18"/>
    <p:sldId id="299" r:id="rId19"/>
    <p:sldId id="300" r:id="rId20"/>
    <p:sldId id="324" r:id="rId21"/>
    <p:sldId id="322" r:id="rId22"/>
    <p:sldId id="323" r:id="rId23"/>
    <p:sldId id="325" r:id="rId24"/>
    <p:sldId id="311" r:id="rId25"/>
    <p:sldId id="312" r:id="rId26"/>
    <p:sldId id="313" r:id="rId27"/>
    <p:sldId id="303" r:id="rId28"/>
    <p:sldId id="305" r:id="rId29"/>
    <p:sldId id="304" r:id="rId30"/>
    <p:sldId id="3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B8D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18A50-12A2-420F-95B6-8BAD5AD43BB8}" v="2" dt="2019-08-04T02:15:48.45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1230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zell, Preston" userId="bc278d2f-7317-411d-847c-8093ab4b8df3" providerId="ADAL" clId="{85D6EBAA-CDB7-4D31-8C3C-F9B4D1630708}"/>
    <pc:docChg chg="undo custSel modSld">
      <pc:chgData name="Hartzell, Preston" userId="bc278d2f-7317-411d-847c-8093ab4b8df3" providerId="ADAL" clId="{85D6EBAA-CDB7-4D31-8C3C-F9B4D1630708}" dt="2019-08-04T02:33:40.681" v="685" actId="2711"/>
      <pc:docMkLst>
        <pc:docMk/>
      </pc:docMkLst>
      <pc:sldChg chg="modSp">
        <pc:chgData name="Hartzell, Preston" userId="bc278d2f-7317-411d-847c-8093ab4b8df3" providerId="ADAL" clId="{85D6EBAA-CDB7-4D31-8C3C-F9B4D1630708}" dt="2019-08-04T02:33:40.681" v="685" actId="2711"/>
        <pc:sldMkLst>
          <pc:docMk/>
          <pc:sldMk cId="1821302076" sldId="304"/>
        </pc:sldMkLst>
        <pc:spChg chg="mod">
          <ac:chgData name="Hartzell, Preston" userId="bc278d2f-7317-411d-847c-8093ab4b8df3" providerId="ADAL" clId="{85D6EBAA-CDB7-4D31-8C3C-F9B4D1630708}" dt="2019-08-04T02:33:40.681" v="685" actId="2711"/>
          <ac:spMkLst>
            <pc:docMk/>
            <pc:sldMk cId="1821302076" sldId="304"/>
            <ac:spMk id="3" creationId="{00000000-0000-0000-0000-000000000000}"/>
          </ac:spMkLst>
        </pc:spChg>
      </pc:sldChg>
      <pc:sldChg chg="modSp">
        <pc:chgData name="Hartzell, Preston" userId="bc278d2f-7317-411d-847c-8093ab4b8df3" providerId="ADAL" clId="{85D6EBAA-CDB7-4D31-8C3C-F9B4D1630708}" dt="2019-08-04T02:33:04.270" v="684" actId="20577"/>
        <pc:sldMkLst>
          <pc:docMk/>
          <pc:sldMk cId="4012668395" sldId="305"/>
        </pc:sldMkLst>
        <pc:spChg chg="mod">
          <ac:chgData name="Hartzell, Preston" userId="bc278d2f-7317-411d-847c-8093ab4b8df3" providerId="ADAL" clId="{85D6EBAA-CDB7-4D31-8C3C-F9B4D1630708}" dt="2019-08-04T02:33:04.270" v="684" actId="20577"/>
          <ac:spMkLst>
            <pc:docMk/>
            <pc:sldMk cId="4012668395" sldId="305"/>
            <ac:spMk id="3" creationId="{00000000-0000-0000-0000-000000000000}"/>
          </ac:spMkLst>
        </pc:spChg>
      </pc:sldChg>
      <pc:sldChg chg="modNotesTx">
        <pc:chgData name="Hartzell, Preston" userId="bc278d2f-7317-411d-847c-8093ab4b8df3" providerId="ADAL" clId="{85D6EBAA-CDB7-4D31-8C3C-F9B4D1630708}" dt="2019-08-04T02:28:50.800" v="614" actId="20577"/>
        <pc:sldMkLst>
          <pc:docMk/>
          <pc:sldMk cId="3187693090" sldId="309"/>
        </pc:sldMkLst>
      </pc:sldChg>
      <pc:sldChg chg="modSp">
        <pc:chgData name="Hartzell, Preston" userId="bc278d2f-7317-411d-847c-8093ab4b8df3" providerId="ADAL" clId="{85D6EBAA-CDB7-4D31-8C3C-F9B4D1630708}" dt="2019-08-04T02:31:20.904" v="624" actId="404"/>
        <pc:sldMkLst>
          <pc:docMk/>
          <pc:sldMk cId="3889887709" sldId="313"/>
        </pc:sldMkLst>
        <pc:spChg chg="mod">
          <ac:chgData name="Hartzell, Preston" userId="bc278d2f-7317-411d-847c-8093ab4b8df3" providerId="ADAL" clId="{85D6EBAA-CDB7-4D31-8C3C-F9B4D1630708}" dt="2019-08-04T02:31:20.904" v="624" actId="404"/>
          <ac:spMkLst>
            <pc:docMk/>
            <pc:sldMk cId="3889887709" sldId="313"/>
            <ac:spMk id="3" creationId="{00000000-0000-0000-0000-000000000000}"/>
          </ac:spMkLst>
        </pc:spChg>
      </pc:sldChg>
      <pc:sldChg chg="delSp modSp">
        <pc:chgData name="Hartzell, Preston" userId="bc278d2f-7317-411d-847c-8093ab4b8df3" providerId="ADAL" clId="{85D6EBAA-CDB7-4D31-8C3C-F9B4D1630708}" dt="2019-08-04T02:27:23.262" v="349" actId="20577"/>
        <pc:sldMkLst>
          <pc:docMk/>
          <pc:sldMk cId="2291597288" sldId="327"/>
        </pc:sldMkLst>
        <pc:spChg chg="mod">
          <ac:chgData name="Hartzell, Preston" userId="bc278d2f-7317-411d-847c-8093ab4b8df3" providerId="ADAL" clId="{85D6EBAA-CDB7-4D31-8C3C-F9B4D1630708}" dt="2019-08-04T02:27:23.262" v="349" actId="20577"/>
          <ac:spMkLst>
            <pc:docMk/>
            <pc:sldMk cId="2291597288" sldId="327"/>
            <ac:spMk id="5" creationId="{6EF0046D-EEAA-4E07-BE30-2398B1E20D16}"/>
          </ac:spMkLst>
        </pc:spChg>
        <pc:spChg chg="del">
          <ac:chgData name="Hartzell, Preston" userId="bc278d2f-7317-411d-847c-8093ab4b8df3" providerId="ADAL" clId="{85D6EBAA-CDB7-4D31-8C3C-F9B4D1630708}" dt="2019-08-04T02:15:53.498" v="5" actId="478"/>
          <ac:spMkLst>
            <pc:docMk/>
            <pc:sldMk cId="2291597288" sldId="327"/>
            <ac:spMk id="12" creationId="{99BA7D56-149F-497F-BDD0-26566615E94C}"/>
          </ac:spMkLst>
        </pc:spChg>
        <pc:spChg chg="del mod">
          <ac:chgData name="Hartzell, Preston" userId="bc278d2f-7317-411d-847c-8093ab4b8df3" providerId="ADAL" clId="{85D6EBAA-CDB7-4D31-8C3C-F9B4D1630708}" dt="2019-08-04T02:15:51.472" v="4" actId="478"/>
          <ac:spMkLst>
            <pc:docMk/>
            <pc:sldMk cId="2291597288" sldId="327"/>
            <ac:spMk id="13" creationId="{F3F8F61C-BA17-41D6-B647-4F2C4E73D9BC}"/>
          </ac:spMkLst>
        </pc:spChg>
        <pc:grpChg chg="del">
          <ac:chgData name="Hartzell, Preston" userId="bc278d2f-7317-411d-847c-8093ab4b8df3" providerId="ADAL" clId="{85D6EBAA-CDB7-4D31-8C3C-F9B4D1630708}" dt="2019-08-04T02:15:48.458" v="1" actId="478"/>
          <ac:grpSpMkLst>
            <pc:docMk/>
            <pc:sldMk cId="2291597288" sldId="327"/>
            <ac:grpSpMk id="11" creationId="{B497E81C-5261-4CF2-86FF-50146493FFA6}"/>
          </ac:grpSpMkLst>
        </pc:grpChg>
        <pc:picChg chg="del">
          <ac:chgData name="Hartzell, Preston" userId="bc278d2f-7317-411d-847c-8093ab4b8df3" providerId="ADAL" clId="{85D6EBAA-CDB7-4D31-8C3C-F9B4D1630708}" dt="2019-08-04T02:15:47.992" v="0" actId="478"/>
          <ac:picMkLst>
            <pc:docMk/>
            <pc:sldMk cId="2291597288" sldId="327"/>
            <ac:picMk id="6" creationId="{1005F282-F138-4E4E-AC9C-F0EFB2061FA2}"/>
          </ac:picMkLst>
        </pc:picChg>
        <pc:cxnChg chg="del">
          <ac:chgData name="Hartzell, Preston" userId="bc278d2f-7317-411d-847c-8093ab4b8df3" providerId="ADAL" clId="{85D6EBAA-CDB7-4D31-8C3C-F9B4D1630708}" dt="2019-08-04T02:15:50.008" v="3" actId="478"/>
          <ac:cxnSpMkLst>
            <pc:docMk/>
            <pc:sldMk cId="2291597288" sldId="327"/>
            <ac:cxnSpMk id="15" creationId="{C40A1C95-9724-4F61-8405-83FA7C94D00C}"/>
          </ac:cxnSpMkLst>
        </pc:cxnChg>
      </pc:sldChg>
      <pc:sldChg chg="modSp">
        <pc:chgData name="Hartzell, Preston" userId="bc278d2f-7317-411d-847c-8093ab4b8df3" providerId="ADAL" clId="{85D6EBAA-CDB7-4D31-8C3C-F9B4D1630708}" dt="2019-08-04T02:18:04.216" v="196" actId="14"/>
        <pc:sldMkLst>
          <pc:docMk/>
          <pc:sldMk cId="55732307" sldId="328"/>
        </pc:sldMkLst>
        <pc:spChg chg="mod">
          <ac:chgData name="Hartzell, Preston" userId="bc278d2f-7317-411d-847c-8093ab4b8df3" providerId="ADAL" clId="{85D6EBAA-CDB7-4D31-8C3C-F9B4D1630708}" dt="2019-08-04T02:18:04.216" v="196" actId="14"/>
          <ac:spMkLst>
            <pc:docMk/>
            <pc:sldMk cId="55732307" sldId="328"/>
            <ac:spMk id="3" creationId="{D9C73884-7565-48F0-91EF-5AF96E64F9E7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6" creationId="{E39407AF-A40A-4C40-94A8-2BC40E74521F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0" creationId="{F3F7EE5B-6A37-412B-80FE-CC818613C0A6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1" creationId="{2C7E6765-B4D0-4D24-ABCE-C6392A0B53C9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2" creationId="{8D50F479-2CBC-4F8A-BBF0-42E0902CFD20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3" creationId="{8360E4F7-7555-43B3-8BB2-82DBEDEDE679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5" creationId="{0ED58FDE-CC5F-425C-AE7E-34240E9E321A}"/>
          </ac:spMkLst>
        </pc:spChg>
        <pc:spChg chg="mod">
          <ac:chgData name="Hartzell, Preston" userId="bc278d2f-7317-411d-847c-8093ab4b8df3" providerId="ADAL" clId="{85D6EBAA-CDB7-4D31-8C3C-F9B4D1630708}" dt="2019-08-04T02:16:36.237" v="35" actId="1035"/>
          <ac:spMkLst>
            <pc:docMk/>
            <pc:sldMk cId="55732307" sldId="328"/>
            <ac:spMk id="17" creationId="{81B3B677-83BA-4E7F-A070-485722E91735}"/>
          </ac:spMkLst>
        </pc:spChg>
        <pc:graphicFrameChg chg="mod">
          <ac:chgData name="Hartzell, Preston" userId="bc278d2f-7317-411d-847c-8093ab4b8df3" providerId="ADAL" clId="{85D6EBAA-CDB7-4D31-8C3C-F9B4D1630708}" dt="2019-08-04T02:16:36.237" v="35" actId="1035"/>
          <ac:graphicFrameMkLst>
            <pc:docMk/>
            <pc:sldMk cId="55732307" sldId="328"/>
            <ac:graphicFrameMk id="7" creationId="{C0EE9B5A-1EB4-4870-8CAF-A11A46B78AA2}"/>
          </ac:graphicFrameMkLst>
        </pc:graphicFrameChg>
        <pc:graphicFrameChg chg="mod">
          <ac:chgData name="Hartzell, Preston" userId="bc278d2f-7317-411d-847c-8093ab4b8df3" providerId="ADAL" clId="{85D6EBAA-CDB7-4D31-8C3C-F9B4D1630708}" dt="2019-08-04T02:16:36.237" v="35" actId="1035"/>
          <ac:graphicFrameMkLst>
            <pc:docMk/>
            <pc:sldMk cId="55732307" sldId="328"/>
            <ac:graphicFrameMk id="21" creationId="{6433B01B-1BE0-43A5-8A75-D8CA6A1813D9}"/>
          </ac:graphicFrameMkLst>
        </pc:graphicFrameChg>
      </pc:sldChg>
      <pc:sldChg chg="modSp">
        <pc:chgData name="Hartzell, Preston" userId="bc278d2f-7317-411d-847c-8093ab4b8df3" providerId="ADAL" clId="{85D6EBAA-CDB7-4D31-8C3C-F9B4D1630708}" dt="2019-08-04T02:25:27.345" v="227" actId="20577"/>
        <pc:sldMkLst>
          <pc:docMk/>
          <pc:sldMk cId="3793718378" sldId="329"/>
        </pc:sldMkLst>
        <pc:spChg chg="mod">
          <ac:chgData name="Hartzell, Preston" userId="bc278d2f-7317-411d-847c-8093ab4b8df3" providerId="ADAL" clId="{85D6EBAA-CDB7-4D31-8C3C-F9B4D1630708}" dt="2019-08-04T02:25:27.345" v="227" actId="20577"/>
          <ac:spMkLst>
            <pc:docMk/>
            <pc:sldMk cId="3793718378" sldId="329"/>
            <ac:spMk id="3" creationId="{C2BAF5BC-F3E9-43DD-9122-403DA04751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BF04-0A43-4BBD-9D8C-4829ADF4E18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FA99-9EC5-4FCF-9F86-9946A05BA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e_(journal)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Jenn’s role in introducing</a:t>
            </a:r>
            <a:r>
              <a:rPr lang="en-US" baseline="0" dirty="0"/>
              <a:t> me to PIV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7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2016 poll of 1,500 scientists reported in the journal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ature (journal)"/>
              </a:rPr>
              <a:t>Nature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70% of them had failed to reproduce at least one other scientist's experiment (50% had failed to reproduce one of their own experiments). In 2009, 2% of scientists admitted to falsifying studies at least once and 14% admitted to personally knowing someone who did.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8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Geoscience Remote Sensing Community is just beginning to take systematic, automated, rigorous uncertainty estimates seriously.</a:t>
            </a:r>
          </a:p>
          <a:p>
            <a:r>
              <a:rPr lang="en-US" dirty="0"/>
              <a:t>- We can bring our knowledge and abilities in this area to this (quite large)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reality, image is converted to grayscale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Step 1: each column is a pixel in the template or search area; each row is the NCC equation for one of the 9 pixels of a square centered on the correlation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PIV run at 20</a:t>
            </a:r>
            <a:r>
              <a:rPr lang="en-US" baseline="0" dirty="0"/>
              <a:t> pixel template, 10 pixel step, generating 256 solutions. Results shown are limited to 20 pixel step solutions for clarity.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 smaller window (10 pixel), which is subject to less deformation within the search window, improves the bounding results to X = 52%, Y = 60%, and M = 58%</a:t>
            </a:r>
          </a:p>
          <a:p>
            <a:r>
              <a:rPr lang="en-US" dirty="0"/>
              <a:t>Using a larger window (30 pixel), which is subject to more deformation within the search window, degrades the bounding results to X = 42%, Y = 28%, and M = 19%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 uncertainties are standard deviation of points in each cell (5 meter cells) – not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FA99-9EC5-4FCF-9F86-9946A05BA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F77728-E302-45CE-9E78-E69A8EC3F43F}"/>
              </a:ext>
            </a:extLst>
          </p:cNvPr>
          <p:cNvSpPr/>
          <p:nvPr userDrawn="1"/>
        </p:nvSpPr>
        <p:spPr>
          <a:xfrm>
            <a:off x="0" y="6410324"/>
            <a:ext cx="12192000" cy="447675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AD164-3B28-40EB-B86C-5410248E5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D0BF8-ECFA-4A8D-BB05-0F89C15FA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7A071-45DA-49A4-A985-9D69C74B7BBD}"/>
              </a:ext>
            </a:extLst>
          </p:cNvPr>
          <p:cNvSpPr/>
          <p:nvPr userDrawn="1"/>
        </p:nvSpPr>
        <p:spPr>
          <a:xfrm>
            <a:off x="0" y="6379368"/>
            <a:ext cx="12192000" cy="45720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A6FCB-DB56-42F0-BC4B-B7B6CA0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60" y="6500812"/>
            <a:ext cx="4830480" cy="2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A7FE-B333-462B-8679-363B0B3A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0662-EAEC-4B6E-B940-86BE5F38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6EDB-3E69-4A9C-B236-B8BFF27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9CF-4E1E-43A8-BFDC-007744F9D397}" type="datetime1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3E00-4111-40CA-877B-70A0B096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A221-C25C-446D-89C3-09BB2E63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446B0-7D5E-4006-BBB5-431F885BF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5F122-4B7F-48A5-A6A4-D58FA2E96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C669-0A96-4D18-988A-3E0D1371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438-E9FF-43A9-80E4-AFD442E417BE}" type="datetime1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12544-8957-4E62-ADDA-1952C0AD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5803-658B-4B65-9328-78F0FBB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9F1E46-AA5F-45AD-A323-1D473CE282F3}"/>
              </a:ext>
            </a:extLst>
          </p:cNvPr>
          <p:cNvSpPr/>
          <p:nvPr userDrawn="1"/>
        </p:nvSpPr>
        <p:spPr>
          <a:xfrm>
            <a:off x="0" y="0"/>
            <a:ext cx="12192000" cy="125963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0967A-43B5-4F45-B6DC-50CEE3B1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24"/>
            <a:ext cx="10515600" cy="10344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9752-AA3E-4B9B-BE2B-616F8A91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41"/>
            <a:ext cx="10515600" cy="477272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CB2A-D159-466A-8C67-1E4A1975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FC48-A7D3-4805-A62A-FB3B94134453}" type="datetime1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9FE35-7747-4EF5-8DCC-9F9553C7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C44-5212-42E6-BF71-4E0529E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C8102E"/>
                </a:solidFill>
              </a:defRPr>
            </a:lvl1pPr>
          </a:lstStyle>
          <a:p>
            <a:fld id="{AA366BCC-B5CC-41FD-8448-36C4551460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092A9-B517-425A-A7A0-3CB2973DD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05" y="267133"/>
            <a:ext cx="820848" cy="7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30C1-7B68-4B55-8B48-7FBE4F80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ABD9A-832D-4E8F-864C-B8ACF463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A2D9E-869E-457B-8443-C98F8C0B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6F45-96D5-40DA-9DA8-D724E549006F}" type="datetime1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3F6BD-4C63-4492-8097-5A384BE5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A362-F26C-45C2-B38C-0CEDDFFE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1247-590A-4C72-BB81-BECFB5E9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3B92-FA5A-48A7-BFD2-6D231733A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23D0E-1B65-4BF7-9476-354A91A78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B5E78-5571-4D03-87AD-73AE6142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A639-B78D-4C41-8820-CCEE9E7CE083}" type="datetime1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76663-DEC1-4E55-9443-1353666A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06D47-737C-4011-BE7C-58FA719A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9CA7-8F49-46BD-B91D-A240CDD4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E44F-EA06-4BB6-B78D-1A2D2C18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11FCA-8393-4407-BCF7-7A134E275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CCA58-99C2-4584-A543-7F0CE901F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672D3-C0B9-4CF6-A545-49F730048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54118-452B-45BB-B9DA-1523978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431D-DF1F-4BE5-8352-417F561F74D3}" type="datetime1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4C994-6AF7-4869-BD81-23ED0EDD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9A6F7-A868-4A55-A5FA-F2075853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6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7BE55A-61E1-4BA1-A9CE-EA235E2AD6E1}"/>
              </a:ext>
            </a:extLst>
          </p:cNvPr>
          <p:cNvSpPr/>
          <p:nvPr userDrawn="1"/>
        </p:nvSpPr>
        <p:spPr>
          <a:xfrm>
            <a:off x="0" y="-1"/>
            <a:ext cx="12192000" cy="125963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A62FF-8600-457F-9204-6BFAE5E6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5BC5-0DB3-40A0-A176-B33A2A70693F}" type="datetime1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4FB15-3901-40EB-8131-D9685247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B562A-B506-4BD9-AD57-D416B5DE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06334-F1F1-44D6-819E-DCE5C707C7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05" y="267133"/>
            <a:ext cx="820848" cy="7132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73D4CB-1A2D-451A-9E29-079EAAD1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24"/>
            <a:ext cx="10515600" cy="10344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42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A9EC8-476B-4456-A343-079B5A9257ED}"/>
              </a:ext>
            </a:extLst>
          </p:cNvPr>
          <p:cNvSpPr/>
          <p:nvPr userDrawn="1"/>
        </p:nvSpPr>
        <p:spPr>
          <a:xfrm>
            <a:off x="0" y="-1"/>
            <a:ext cx="12192000" cy="125963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92DEA-950F-4039-B042-F68BF633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9237-C649-4658-BC9C-1B9D8FDD0D5B}" type="datetime1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7EE42-C5E8-4FB0-AA47-87664978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FB963-14B8-4C71-AB19-E968EA4F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45F2D-FE95-4E8D-A51B-D612ED623B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05" y="267133"/>
            <a:ext cx="820848" cy="7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786E-C9B2-4B0D-8B02-60746EE1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DE36-D6D4-49B3-9564-EDE36972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2209C-5F27-4C7D-9D6E-EEFC5F2B2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3B75-136D-4A1C-9642-0F9E9568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BE21D-7786-4C69-B9C2-69B42C6E0D03}" type="datetime1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2B086-2910-4A0A-B7E2-16316B4E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48F8A-2D1E-4DBF-B220-6D9F8233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0931-312E-4AB9-A7E5-F52A75EA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6E18B-6ADE-4ED7-9CC3-E0E71421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E30CF-8E8D-4038-A292-8CFBB7254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802C9-FED8-48A0-9127-40B2F234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A7A1-7251-4B12-B850-93054E8D5E87}" type="datetime1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595E1-36B8-4D54-A4D8-7A0F7EB9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B39F4-56B9-4FA3-947C-7B3E8BF6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2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292DE-E8B7-4808-90DA-7126D13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AA8B-CE7D-4829-98DF-617A2D96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765CE-0372-4DAC-BE0C-1B8860609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666D-AC38-49F7-88E7-9EB9744BFD83}" type="datetime1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5E38-D439-4EDE-9369-AE881164B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A981E-1ECE-4EE9-92DD-81ECBE60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6BCC-B5CC-41FD-8448-36C455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F4BB-881E-459E-8758-A6F54415B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Rigorous Error Propagation for Topographic Displacements Derived from Image Correlation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DCB8D-E764-4D58-AE41-2D2158546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1766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Preston Hartzell, Jennifer Telling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University of Houston</a:t>
            </a:r>
          </a:p>
        </p:txBody>
      </p:sp>
    </p:spTree>
    <p:extLst>
      <p:ext uri="{BB962C8B-B14F-4D97-AF65-F5344CB8AC3E}">
        <p14:creationId xmlns:p14="http://schemas.microsoft.com/office/powerpoint/2010/main" val="404505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4" name="Picture 6" descr="https://i.stack.imgur.com/d1FY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67" y="1495289"/>
            <a:ext cx="216427" cy="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rsonalizing Nutritional Healing for YOUR Specific Needs | Phoenix He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9" y="1974242"/>
            <a:ext cx="5842811" cy="43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28109" y="1655064"/>
            <a:ext cx="584281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01880" y="2209800"/>
            <a:ext cx="0" cy="405384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3715512" cy="4772721"/>
          </a:xfrm>
        </p:spPr>
        <p:txBody>
          <a:bodyPr>
            <a:normAutofit/>
          </a:bodyPr>
          <a:lstStyle/>
          <a:p>
            <a:r>
              <a:rPr lang="en-US" sz="2400" dirty="0"/>
              <a:t>Slide Waldo, pixel by pixel, over the search area, and compute the correlation</a:t>
            </a:r>
          </a:p>
          <a:p>
            <a:r>
              <a:rPr lang="en-US" sz="2400" dirty="0"/>
              <a:t>Store the correlation solutions in a matrix (image)</a:t>
            </a:r>
          </a:p>
        </p:txBody>
      </p:sp>
    </p:spTree>
    <p:extLst>
      <p:ext uri="{BB962C8B-B14F-4D97-AF65-F5344CB8AC3E}">
        <p14:creationId xmlns:p14="http://schemas.microsoft.com/office/powerpoint/2010/main" val="130040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2" name="Picture 4" descr="https://i.stack.imgur.com/lUbj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6" y="1944349"/>
            <a:ext cx="5369736" cy="389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ersonalizing Nutritional Healing for YOUR Specific Needs | Phoenix Hel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65" y="1944349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52728" y="2496311"/>
            <a:ext cx="484632" cy="495903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65848" y="2496311"/>
            <a:ext cx="484632" cy="495903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99109" y="2734056"/>
            <a:ext cx="5132627" cy="9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94264" y="5917212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Correlation Matrix/Image/Plane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1041" y="5917212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Search Area</a:t>
            </a:r>
          </a:p>
        </p:txBody>
      </p:sp>
    </p:spTree>
    <p:extLst>
      <p:ext uri="{BB962C8B-B14F-4D97-AF65-F5344CB8AC3E}">
        <p14:creationId xmlns:p14="http://schemas.microsoft.com/office/powerpoint/2010/main" val="157861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10533888" cy="477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measuring motion at multiple locations: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Extract a small template from one image and a larger search area from a second image.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Slide the template over the search area, computing the correlation at each location.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the correlation peak and store the displacement vector (i.e., the motion).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Step a defined number of pixels horizontally or vertically and repeat the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37275"/>
            <a:ext cx="2743200" cy="365125"/>
          </a:xfrm>
        </p:spPr>
        <p:txBody>
          <a:bodyPr/>
          <a:lstStyle/>
          <a:p>
            <a:fld id="{AA366BCC-B5CC-41FD-8448-36C45514603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4" y="3944371"/>
            <a:ext cx="4428363" cy="2356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56" y="3957885"/>
            <a:ext cx="4428364" cy="228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778" y="4449209"/>
            <a:ext cx="1450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8030" y="4545836"/>
            <a:ext cx="145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5408" y="4444632"/>
            <a:ext cx="139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 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81972" y="4545836"/>
            <a:ext cx="128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#2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7ABAB-6927-491B-8AEE-4B648D31D27B}"/>
              </a:ext>
            </a:extLst>
          </p:cNvPr>
          <p:cNvSpPr/>
          <p:nvPr/>
        </p:nvSpPr>
        <p:spPr>
          <a:xfrm>
            <a:off x="5411788" y="4826358"/>
            <a:ext cx="140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step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B84533-4F06-4E54-A25F-C4F58F330A7E}"/>
              </a:ext>
            </a:extLst>
          </p:cNvPr>
          <p:cNvCxnSpPr>
            <a:cxnSpLocks/>
          </p:cNvCxnSpPr>
          <p:nvPr/>
        </p:nvCxnSpPr>
        <p:spPr>
          <a:xfrm>
            <a:off x="5552856" y="5226468"/>
            <a:ext cx="1233493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0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4241"/>
            <a:ext cx="6209025" cy="4772721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Note</a:t>
            </a:r>
            <a:r>
              <a:rPr lang="en-US" dirty="0"/>
              <a:t>: A relatively sharp peak in the correlation matrix:</a:t>
            </a:r>
          </a:p>
          <a:p>
            <a:pPr lvl="1"/>
            <a:r>
              <a:rPr lang="en-US" dirty="0"/>
              <a:t>Indicates well defined features</a:t>
            </a:r>
          </a:p>
          <a:p>
            <a:pPr lvl="1"/>
            <a:r>
              <a:rPr lang="en-US" dirty="0"/>
              <a:t>Implies lower uncertainty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How does E</a:t>
            </a:r>
            <a:r>
              <a:rPr lang="en-US" sz="2400" dirty="0"/>
              <a:t>rror Propagation capture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40" y="1473947"/>
            <a:ext cx="3337560" cy="275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85" y="4034448"/>
            <a:ext cx="3335118" cy="2687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0514" y="4962462"/>
            <a:ext cx="12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Relatively Weaker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7457" y="2180222"/>
            <a:ext cx="116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Relatively Stronger Solution</a:t>
            </a:r>
          </a:p>
        </p:txBody>
      </p:sp>
    </p:spTree>
    <p:extLst>
      <p:ext uri="{BB962C8B-B14F-4D97-AF65-F5344CB8AC3E}">
        <p14:creationId xmlns:p14="http://schemas.microsoft.com/office/powerpoint/2010/main" val="298576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196840" cy="477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Sub-pixel estimation of the correlation matrix peak location:</a:t>
            </a:r>
          </a:p>
          <a:p>
            <a:r>
              <a:rPr lang="en-US" sz="2000" dirty="0"/>
              <a:t>Cut profiles through the correlation peak in the X and Y directions</a:t>
            </a:r>
          </a:p>
          <a:p>
            <a:r>
              <a:rPr lang="en-US" sz="2000" dirty="0"/>
              <a:t>Fit a Gaussian (or other) function to the profiles and find the peak</a:t>
            </a:r>
          </a:p>
          <a:p>
            <a:pPr lvl="1"/>
            <a:r>
              <a:rPr lang="en-US" sz="1800" dirty="0"/>
              <a:t>3-pixel profile in X direction</a:t>
            </a:r>
          </a:p>
          <a:p>
            <a:pPr lvl="1"/>
            <a:r>
              <a:rPr lang="en-US" sz="1800" dirty="0"/>
              <a:t>3-pixel profile in Y direction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This is where the Error Propagation captures the strength of the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04" y="1754675"/>
            <a:ext cx="5297478" cy="40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524500" cy="5139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Apply the General Law of Propagation of Variance (GLOPOV):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Propagate DEM uncertainties through the correlation equation: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11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Propagate the correlation matrix uncertainties into the sub-pixel peak estimation.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96B1F-9D29-495E-AE1E-4D7284EDD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30"/>
          <a:stretch/>
        </p:blipFill>
        <p:spPr>
          <a:xfrm>
            <a:off x="6560272" y="1790700"/>
            <a:ext cx="5260253" cy="4210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2262D1-E16C-46C9-9C27-37A4A51A65FB}"/>
                  </a:ext>
                </a:extLst>
              </p:cNvPr>
              <p:cNvSpPr txBox="1"/>
              <p:nvPr/>
            </p:nvSpPr>
            <p:spPr>
              <a:xfrm>
                <a:off x="1148715" y="2619673"/>
                <a:ext cx="4233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2262D1-E16C-46C9-9C27-37A4A51A6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5" y="2619673"/>
                <a:ext cx="4233672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0CA3E7-84C7-4BED-8171-50B9028B6D3B}"/>
              </a:ext>
            </a:extLst>
          </p:cNvPr>
          <p:cNvCxnSpPr>
            <a:cxnSpLocks/>
          </p:cNvCxnSpPr>
          <p:nvPr/>
        </p:nvCxnSpPr>
        <p:spPr>
          <a:xfrm flipV="1">
            <a:off x="4410075" y="2886372"/>
            <a:ext cx="1952625" cy="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9A4945-9846-4F0B-9201-7D7FDC85114D}"/>
                  </a:ext>
                </a:extLst>
              </p:cNvPr>
              <p:cNvSpPr txBox="1"/>
              <p:nvPr/>
            </p:nvSpPr>
            <p:spPr>
              <a:xfrm>
                <a:off x="1502664" y="4445499"/>
                <a:ext cx="4233672" cy="80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NCC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9A4945-9846-4F0B-9201-7D7FDC85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64" y="4445499"/>
                <a:ext cx="4233672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163" y="952738"/>
            <a:ext cx="9683626" cy="57123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407690"/>
            <a:ext cx="7326086" cy="294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Test DEM: Sample a grid from a known surface</a:t>
            </a:r>
          </a:p>
          <a:p>
            <a:r>
              <a:rPr lang="en-US" sz="2000" dirty="0"/>
              <a:t>Synthetic surface of overlapping Gaussians</a:t>
            </a:r>
          </a:p>
          <a:p>
            <a:r>
              <a:rPr lang="en-US" sz="2000" dirty="0"/>
              <a:t>Add random noise of known magnitude (</a:t>
            </a:r>
            <a:r>
              <a:rPr lang="el-GR" sz="2000" dirty="0"/>
              <a:t>σ</a:t>
            </a:r>
            <a:r>
              <a:rPr lang="en-US" sz="2000" dirty="0"/>
              <a:t> = 0.1 )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29" t="16971" r="6161" b="17161"/>
          <a:stretch/>
        </p:blipFill>
        <p:spPr>
          <a:xfrm>
            <a:off x="711740" y="2912793"/>
            <a:ext cx="6539206" cy="3752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11070" r="7511" b="5240"/>
          <a:stretch/>
        </p:blipFill>
        <p:spPr>
          <a:xfrm>
            <a:off x="8089640" y="1872785"/>
            <a:ext cx="3629609" cy="342433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0CA3E7-84C7-4BED-8171-50B9028B6D3B}"/>
              </a:ext>
            </a:extLst>
          </p:cNvPr>
          <p:cNvCxnSpPr>
            <a:cxnSpLocks/>
          </p:cNvCxnSpPr>
          <p:nvPr/>
        </p:nvCxnSpPr>
        <p:spPr>
          <a:xfrm flipV="1">
            <a:off x="6137015" y="3247053"/>
            <a:ext cx="1667556" cy="44534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6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041392" cy="4772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u="sng" dirty="0"/>
              <a:t>Test 1</a:t>
            </a:r>
            <a:r>
              <a:rPr lang="en-US" sz="2400" dirty="0"/>
              <a:t>: Use identical grids, but with unique random noise application</a:t>
            </a:r>
          </a:p>
          <a:p>
            <a:r>
              <a:rPr lang="en-US" sz="2000" dirty="0"/>
              <a:t>Compute displacements and propagate the known error (</a:t>
            </a:r>
            <a:r>
              <a:rPr lang="el-GR" sz="2000" dirty="0"/>
              <a:t>σ</a:t>
            </a:r>
            <a:r>
              <a:rPr lang="en-US" sz="2000" dirty="0"/>
              <a:t> = 0.1 for each pixel)</a:t>
            </a:r>
          </a:p>
          <a:p>
            <a:r>
              <a:rPr lang="en-US" sz="2000" dirty="0"/>
              <a:t>Propagated error should bound the computed displacements </a:t>
            </a:r>
            <a:r>
              <a:rPr lang="en-US" sz="2000" u="sng" dirty="0"/>
              <a:t>~68% of the time</a:t>
            </a:r>
          </a:p>
          <a:p>
            <a:r>
              <a:rPr lang="en-US" sz="2000" dirty="0"/>
              <a:t>20 pixel window, 10 pixel step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i="1" u="sng" dirty="0"/>
              <a:t>Result</a:t>
            </a:r>
            <a:r>
              <a:rPr lang="en-US" sz="2400" dirty="0"/>
              <a:t>: </a:t>
            </a:r>
            <a:endParaRPr lang="en-US" sz="2400" i="1" u="sng" dirty="0"/>
          </a:p>
          <a:p>
            <a:r>
              <a:rPr lang="en-US" sz="2000" dirty="0"/>
              <a:t>X bounded = 41%</a:t>
            </a:r>
          </a:p>
          <a:p>
            <a:r>
              <a:rPr lang="en-US" sz="2000" dirty="0"/>
              <a:t>Y bounded = 38%</a:t>
            </a:r>
          </a:p>
          <a:p>
            <a:r>
              <a:rPr lang="en-US" sz="2000" dirty="0"/>
              <a:t>Magnitude bounded = 27%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4861"/>
          <a:stretch/>
        </p:blipFill>
        <p:spPr>
          <a:xfrm>
            <a:off x="6242298" y="1545337"/>
            <a:ext cx="5486411" cy="4846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A3E78-4652-4DF0-BC90-3317E422803B}"/>
              </a:ext>
            </a:extLst>
          </p:cNvPr>
          <p:cNvSpPr txBox="1"/>
          <p:nvPr/>
        </p:nvSpPr>
        <p:spPr>
          <a:xfrm>
            <a:off x="3758408" y="4967046"/>
            <a:ext cx="15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Low!</a:t>
            </a:r>
          </a:p>
        </p:txBody>
      </p:sp>
    </p:spTree>
    <p:extLst>
      <p:ext uri="{BB962C8B-B14F-4D97-AF65-F5344CB8AC3E}">
        <p14:creationId xmlns:p14="http://schemas.microsoft.com/office/powerpoint/2010/main" val="124247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1" y="1407690"/>
            <a:ext cx="5303520" cy="486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u="sng" dirty="0"/>
              <a:t>Test 2</a:t>
            </a:r>
            <a:r>
              <a:rPr lang="en-US" sz="2400" dirty="0"/>
              <a:t>: Let’s back up and run just correlation (no error prop) on identical images with no noise</a:t>
            </a:r>
          </a:p>
          <a:p>
            <a:r>
              <a:rPr lang="en-US" sz="2000" dirty="0"/>
              <a:t>All displacements </a:t>
            </a:r>
            <a:r>
              <a:rPr lang="en-US" sz="2000" u="sng" dirty="0"/>
              <a:t>should</a:t>
            </a:r>
            <a:r>
              <a:rPr lang="en-US" sz="2000" dirty="0"/>
              <a:t> equal zero</a:t>
            </a:r>
          </a:p>
          <a:p>
            <a:pPr marL="0" indent="0">
              <a:buNone/>
            </a:pPr>
            <a:endParaRPr lang="en-US" sz="2400" i="1" u="sng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A8F4C3-4DF7-4B63-BE4C-A3E941786B98}"/>
              </a:ext>
            </a:extLst>
          </p:cNvPr>
          <p:cNvGrpSpPr/>
          <p:nvPr/>
        </p:nvGrpSpPr>
        <p:grpSpPr>
          <a:xfrm>
            <a:off x="942975" y="3086100"/>
            <a:ext cx="4731376" cy="3506501"/>
            <a:chOff x="475586" y="2645925"/>
            <a:chExt cx="5041509" cy="3733867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84E9A8B-9620-49EC-885B-D7B36E576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6" y="2645925"/>
              <a:ext cx="5041509" cy="37338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89138" y="5634646"/>
              <a:ext cx="1206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=0.034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4774" y="5634646"/>
              <a:ext cx="1206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=0.031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b="5518"/>
          <a:stretch/>
        </p:blipFill>
        <p:spPr>
          <a:xfrm>
            <a:off x="6242305" y="1587119"/>
            <a:ext cx="5486411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4241"/>
            <a:ext cx="5718049" cy="477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 is sub-pixel peak </a:t>
            </a:r>
            <a:r>
              <a:rPr lang="en-US" i="1" u="sng" dirty="0"/>
              <a:t>Bias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 peak is not really Gaussian in shape</a:t>
            </a:r>
          </a:p>
          <a:p>
            <a:r>
              <a:rPr lang="en-US" sz="2400" dirty="0">
                <a:sym typeface="Wingdings" panose="05000000000000000000" pitchFamily="2" charset="2"/>
              </a:rPr>
              <a:t>Bias characteristics: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Random in magnitude and direction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Magnitude primarily a function of template size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Estimate bias variance in X and Y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Add to propagated X and Y variances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65" y="1677671"/>
            <a:ext cx="5533501" cy="41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– Preston Hartzell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4241"/>
            <a:ext cx="8878794" cy="4772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Based in Houston, TX</a:t>
            </a:r>
          </a:p>
          <a:p>
            <a:r>
              <a:rPr lang="en-US" sz="2600" dirty="0"/>
              <a:t>Academic</a:t>
            </a:r>
          </a:p>
          <a:p>
            <a:pPr lvl="1"/>
            <a:r>
              <a:rPr lang="en-US" sz="2200" dirty="0"/>
              <a:t>BS Surveying, Penn State - Wilkes-Barre, 2004</a:t>
            </a:r>
          </a:p>
          <a:p>
            <a:pPr lvl="1"/>
            <a:r>
              <a:rPr lang="en-US" sz="2200" dirty="0"/>
              <a:t>PhD Geosensing Systems Eng. &amp; Sciences, University of Houston, 2016</a:t>
            </a:r>
          </a:p>
          <a:p>
            <a:r>
              <a:rPr lang="en-US" sz="2600" dirty="0"/>
              <a:t>Professional</a:t>
            </a:r>
          </a:p>
          <a:p>
            <a:pPr lvl="1"/>
            <a:r>
              <a:rPr lang="en-US" sz="2200" dirty="0"/>
              <a:t>6+ years with an Engineering, Land Planning &amp; Surveying firm</a:t>
            </a:r>
          </a:p>
          <a:p>
            <a:pPr lvl="1"/>
            <a:r>
              <a:rPr lang="en-US" sz="2200" dirty="0"/>
              <a:t>Licensed in a few states</a:t>
            </a:r>
          </a:p>
          <a:p>
            <a:pPr lvl="1"/>
            <a:r>
              <a:rPr lang="en-US" sz="2200" dirty="0"/>
              <a:t>Now with University of Houston as an Assistant Research Professor</a:t>
            </a:r>
          </a:p>
          <a:p>
            <a:r>
              <a:rPr lang="en-US" sz="2600" dirty="0"/>
              <a:t>Research</a:t>
            </a:r>
          </a:p>
          <a:p>
            <a:pPr lvl="1"/>
            <a:r>
              <a:rPr lang="en-US" sz="2200" dirty="0"/>
              <a:t>Single photon radiometry, surf zone wave characteristics, lidar sensor geometric calibration, spatial change detection, error propagation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8" name="Picture 10" descr="Image result for penn state nittany lion">
            <a:extLst>
              <a:ext uri="{FF2B5EF4-FFF2-40B4-BE49-F238E27FC236}">
                <a16:creationId xmlns:a16="http://schemas.microsoft.com/office/drawing/2014/main" id="{2983A783-15F5-4F90-921E-08279742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5" y="1420340"/>
            <a:ext cx="170138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954555" y="1419224"/>
            <a:ext cx="1757894" cy="1294703"/>
            <a:chOff x="9852508" y="1537999"/>
            <a:chExt cx="1757894" cy="129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96A1E6-1EBA-46F9-95B9-38166E614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852508" y="1537999"/>
              <a:ext cx="1757894" cy="1294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982200" y="2587752"/>
              <a:ext cx="167640" cy="1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793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114544" cy="47727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u="sng" dirty="0"/>
              <a:t>Test 1 (Re-Do)</a:t>
            </a:r>
            <a:r>
              <a:rPr lang="en-US" sz="2400" dirty="0"/>
              <a:t>: Use identical grids, but with unique random noise application</a:t>
            </a:r>
          </a:p>
          <a:p>
            <a:r>
              <a:rPr lang="en-US" sz="2000" dirty="0"/>
              <a:t>Compute displacements and propagate the known error (</a:t>
            </a:r>
            <a:r>
              <a:rPr lang="el-GR" sz="2000" dirty="0"/>
              <a:t>σ</a:t>
            </a:r>
            <a:r>
              <a:rPr lang="en-US" sz="2000" dirty="0"/>
              <a:t> = 0.1 for each pixel)</a:t>
            </a:r>
          </a:p>
          <a:p>
            <a:r>
              <a:rPr lang="en-US" sz="2000" dirty="0"/>
              <a:t>Propagated error should bound the computed displacements ~68% of the time</a:t>
            </a:r>
          </a:p>
          <a:p>
            <a:r>
              <a:rPr lang="en-US" sz="2000" u="sng" dirty="0"/>
              <a:t>This time we include the bias variance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i="1" u="sng" dirty="0"/>
              <a:t>Result</a:t>
            </a:r>
            <a:r>
              <a:rPr lang="en-US" sz="2400" dirty="0"/>
              <a:t>:</a:t>
            </a:r>
          </a:p>
          <a:p>
            <a:r>
              <a:rPr lang="en-US" sz="2200" dirty="0"/>
              <a:t>X bounded = 67%</a:t>
            </a:r>
          </a:p>
          <a:p>
            <a:r>
              <a:rPr lang="en-US" sz="2200" dirty="0"/>
              <a:t>Y bounded = 66%</a:t>
            </a:r>
          </a:p>
          <a:p>
            <a:r>
              <a:rPr lang="en-US" sz="2200" dirty="0"/>
              <a:t>Magnitude bounded = 69%</a:t>
            </a:r>
          </a:p>
          <a:p>
            <a:endParaRPr lang="en-US" sz="2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BDFA5-2073-4DD1-93D1-49CFABF8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5897"/>
          <a:stretch/>
        </p:blipFill>
        <p:spPr>
          <a:xfrm>
            <a:off x="6239258" y="1583629"/>
            <a:ext cx="5486411" cy="47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8C2A40-264E-45AC-ABCB-68CACC29D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7" t="7044" r="4167" b="5808"/>
          <a:stretch/>
        </p:blipFill>
        <p:spPr>
          <a:xfrm>
            <a:off x="6076944" y="1533525"/>
            <a:ext cx="5486411" cy="4813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571744" cy="477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/>
              <a:t>Test 3</a:t>
            </a:r>
            <a:r>
              <a:rPr lang="en-US" sz="2400" dirty="0"/>
              <a:t>: Constant Shift in X &amp; Y of 1.7 pixels</a:t>
            </a:r>
          </a:p>
          <a:p>
            <a:r>
              <a:rPr lang="en-US" sz="2000" dirty="0"/>
              <a:t>Check if errors in computed displacements are bounded by propagated error ~68% of the time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u="sng" dirty="0"/>
              <a:t>Result</a:t>
            </a:r>
            <a:r>
              <a:rPr lang="en-US" sz="2400" dirty="0"/>
              <a:t>:</a:t>
            </a:r>
          </a:p>
          <a:p>
            <a:r>
              <a:rPr lang="en-US" sz="2000" dirty="0"/>
              <a:t>X bounded = 74%</a:t>
            </a:r>
          </a:p>
          <a:p>
            <a:r>
              <a:rPr lang="en-US" sz="2000" dirty="0"/>
              <a:t>Y bounded = 74%</a:t>
            </a:r>
          </a:p>
          <a:p>
            <a:r>
              <a:rPr lang="en-US" sz="2000" dirty="0"/>
              <a:t>Magnitude bounded = 77%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4E82F-57BC-4B83-A8B0-3FCDD675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47" y="3429000"/>
            <a:ext cx="4110019" cy="3108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352288" cy="4772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u="sng" dirty="0"/>
              <a:t>Test 4</a:t>
            </a:r>
            <a:r>
              <a:rPr lang="en-US" sz="2400" dirty="0"/>
              <a:t>: Deformation in Y</a:t>
            </a:r>
          </a:p>
          <a:p>
            <a:r>
              <a:rPr lang="en-US" sz="2000" dirty="0"/>
              <a:t>Large, Gaussian deformed applied to the synthetic surface in the Y direction only</a:t>
            </a:r>
          </a:p>
          <a:p>
            <a:r>
              <a:rPr lang="en-US" sz="2000" dirty="0"/>
              <a:t>Check if errors in computed displacements are bounded by propagated error ~68% of the time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i="1" u="sng" dirty="0"/>
              <a:t>Result</a:t>
            </a:r>
            <a:r>
              <a:rPr lang="en-US" sz="2400" dirty="0"/>
              <a:t>:</a:t>
            </a:r>
          </a:p>
          <a:p>
            <a:r>
              <a:rPr lang="en-US" sz="2000" dirty="0"/>
              <a:t>X bounded = 54%</a:t>
            </a:r>
          </a:p>
          <a:p>
            <a:r>
              <a:rPr lang="en-US" sz="2000" dirty="0"/>
              <a:t>Y bounded = 49%</a:t>
            </a:r>
          </a:p>
          <a:p>
            <a:r>
              <a:rPr lang="en-US" sz="2000" dirty="0"/>
              <a:t>Magnitude bounded = 48%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Multiple pass with deforming search windows?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BF3681-64AC-4E26-87E6-4688E93B2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" b="6354"/>
          <a:stretch/>
        </p:blipFill>
        <p:spPr>
          <a:xfrm>
            <a:off x="6276969" y="1685925"/>
            <a:ext cx="5486411" cy="4772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B2F52-B754-46AA-8CEC-92303DA81321}"/>
              </a:ext>
            </a:extLst>
          </p:cNvPr>
          <p:cNvSpPr txBox="1"/>
          <p:nvPr/>
        </p:nvSpPr>
        <p:spPr>
          <a:xfrm>
            <a:off x="3514344" y="3790601"/>
            <a:ext cx="153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Low. Ugh.</a:t>
            </a:r>
          </a:p>
        </p:txBody>
      </p:sp>
    </p:spTree>
    <p:extLst>
      <p:ext uri="{BB962C8B-B14F-4D97-AF65-F5344CB8AC3E}">
        <p14:creationId xmlns:p14="http://schemas.microsoft.com/office/powerpoint/2010/main" val="296977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3219450" cy="4772721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/>
              <a:t>Real Data Example</a:t>
            </a:r>
            <a:r>
              <a:rPr lang="en-US" dirty="0"/>
              <a:t>:</a:t>
            </a:r>
          </a:p>
          <a:p>
            <a:r>
              <a:rPr lang="en-US" sz="2400" dirty="0"/>
              <a:t>Canada Glacier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C4729-369A-40F2-B652-43259CA08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8148"/>
          <a:stretch/>
        </p:blipFill>
        <p:spPr>
          <a:xfrm>
            <a:off x="5937867" y="1470916"/>
            <a:ext cx="5755925" cy="4772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847FD-2372-4007-9702-9A7E29585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1" y="2439627"/>
            <a:ext cx="4721004" cy="3570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32523-1452-4D36-83BA-C799735C76E6}"/>
              </a:ext>
            </a:extLst>
          </p:cNvPr>
          <p:cNvSpPr txBox="1"/>
          <p:nvPr/>
        </p:nvSpPr>
        <p:spPr>
          <a:xfrm>
            <a:off x="8362950" y="6215062"/>
            <a:ext cx="127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Easting 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8DBBC-DECE-433F-A243-148D39856055}"/>
              </a:ext>
            </a:extLst>
          </p:cNvPr>
          <p:cNvSpPr txBox="1"/>
          <p:nvPr/>
        </p:nvSpPr>
        <p:spPr>
          <a:xfrm rot="16200000">
            <a:off x="5318742" y="3804847"/>
            <a:ext cx="127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Northing 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ADFB7-0134-4D5F-B935-72D34207DBA8}"/>
              </a:ext>
            </a:extLst>
          </p:cNvPr>
          <p:cNvSpPr txBox="1"/>
          <p:nvPr/>
        </p:nvSpPr>
        <p:spPr>
          <a:xfrm>
            <a:off x="1490103" y="600074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Sub-Pixel Bias Histograms</a:t>
            </a:r>
          </a:p>
        </p:txBody>
      </p:sp>
    </p:spTree>
    <p:extLst>
      <p:ext uri="{BB962C8B-B14F-4D97-AF65-F5344CB8AC3E}">
        <p14:creationId xmlns:p14="http://schemas.microsoft.com/office/powerpoint/2010/main" val="3889887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GPIV: Geospatial PIV</a:t>
            </a:r>
          </a:p>
          <a:p>
            <a:r>
              <a:rPr lang="en-US" dirty="0"/>
              <a:t>bitbucket.org/pjh172/</a:t>
            </a:r>
            <a:r>
              <a:rPr lang="en-US" dirty="0" err="1"/>
              <a:t>gpiv</a:t>
            </a:r>
            <a:endParaRPr lang="en-US" dirty="0"/>
          </a:p>
          <a:p>
            <a:r>
              <a:rPr lang="en-US" dirty="0"/>
              <a:t>A Command Line Interface (CLI) tool</a:t>
            </a:r>
          </a:p>
          <a:p>
            <a:r>
              <a:rPr lang="en-US" dirty="0"/>
              <a:t>Absolute disaster right now</a:t>
            </a:r>
          </a:p>
          <a:p>
            <a:pPr lvl="1"/>
            <a:r>
              <a:rPr lang="en-US" dirty="0"/>
              <a:t>Things blew up during conference prep (but for the better)</a:t>
            </a:r>
          </a:p>
          <a:p>
            <a:pPr lvl="1"/>
            <a:r>
              <a:rPr lang="en-US" dirty="0"/>
              <a:t>Check back near the end of the year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Why share?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Transparency: Can your work be replicated? (wikipedia.org/wiki/</a:t>
            </a:r>
            <a:r>
              <a:rPr lang="en-US" dirty="0" err="1">
                <a:sym typeface="Wingdings" panose="05000000000000000000" pitchFamily="2" charset="2"/>
              </a:rPr>
              <a:t>Replication_crisis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Practicality: If your work is relevant, make it available for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4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10515600" cy="4952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Two components: Bias and DEM uncertainties</a:t>
            </a:r>
          </a:p>
          <a:p>
            <a:pPr lvl="1"/>
            <a:r>
              <a:rPr lang="en-US" dirty="0"/>
              <a:t>Global bias error estimation… </a:t>
            </a:r>
            <a:r>
              <a:rPr lang="en-US" strike="sngStrike" dirty="0"/>
              <a:t>Rigorous</a:t>
            </a:r>
            <a:r>
              <a:rPr lang="en-US" dirty="0"/>
              <a:t> Error Propagation?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Systematic uncertainty underestimation in deformation areas</a:t>
            </a:r>
          </a:p>
          <a:p>
            <a:pPr lvl="1"/>
            <a:r>
              <a:rPr lang="en-US" dirty="0"/>
              <a:t>Clue = Smaller search windows produce better results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More validation needed</a:t>
            </a:r>
          </a:p>
          <a:p>
            <a:pPr lvl="1"/>
            <a:r>
              <a:rPr lang="en-US" dirty="0"/>
              <a:t>Introduce areas with low feature density in synthetic data</a:t>
            </a:r>
          </a:p>
          <a:p>
            <a:pPr lvl="1"/>
            <a:r>
              <a:rPr lang="en-US" dirty="0"/>
              <a:t>Test on real data with valid DEM uncertainties (Kriging?)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Aiming for a functional Python tool by end of year</a:t>
            </a:r>
          </a:p>
          <a:p>
            <a:pPr lvl="1"/>
            <a:r>
              <a:rPr lang="en-US" dirty="0"/>
              <a:t>Not inclusive of an automated, valid DEM error estimator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6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 on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24" y="1404241"/>
            <a:ext cx="9345168" cy="4772721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>
                <a:cs typeface="Segoe UI Light" panose="020B0502040204020203" pitchFamily="34" charset="0"/>
              </a:rPr>
              <a:t>Only a few know, how much one must know to know how little one knows.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latin typeface="Freestyle Script" panose="030804020302050B04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latin typeface="Freestyle Script" panose="030804020302050B0404" pitchFamily="66" charset="0"/>
              </a:rPr>
              <a:t>- Werner Heisenberg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0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7865-410E-40E9-892F-069B4811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429D-4B63-49DA-9D58-8FC9978C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J. Telling, C. Glennie, A.G. Fountain, D.C. Finnegan, Analyzing Glacier Surface Motion Using LiDAR Data, </a:t>
            </a:r>
            <a:r>
              <a:rPr lang="en-US" sz="2000" i="1" dirty="0"/>
              <a:t>Remote Sensing</a:t>
            </a:r>
            <a:r>
              <a:rPr lang="en-US" sz="2000" dirty="0"/>
              <a:t>, 2017.</a:t>
            </a:r>
          </a:p>
          <a:p>
            <a:r>
              <a:rPr lang="en-US" sz="2000" dirty="0"/>
              <a:t>N. </a:t>
            </a:r>
            <a:r>
              <a:rPr lang="en-US" sz="2000" dirty="0" err="1"/>
              <a:t>Ekhtari</a:t>
            </a:r>
            <a:r>
              <a:rPr lang="en-US" sz="2000" dirty="0"/>
              <a:t>, C. Glennie, High-Resolution Mapping of Near-Field Deformation With Airborne Earth Observation Data, a Comparison Study, </a:t>
            </a:r>
            <a:r>
              <a:rPr lang="en-US" sz="2000" i="1" dirty="0"/>
              <a:t>IEEE Transactions on Geoscience and Remote Sensing</a:t>
            </a:r>
            <a:r>
              <a:rPr lang="en-US" sz="2000" dirty="0"/>
              <a:t>, 2018.</a:t>
            </a:r>
          </a:p>
          <a:p>
            <a:r>
              <a:rPr lang="en-US" sz="2000" dirty="0"/>
              <a:t>A. </a:t>
            </a:r>
            <a:r>
              <a:rPr lang="en-US" sz="2000" dirty="0" err="1"/>
              <a:t>Aryal</a:t>
            </a:r>
            <a:r>
              <a:rPr lang="en-US" sz="2000" dirty="0"/>
              <a:t>, B.A. Brooks, M.E. Reid, G.W. </a:t>
            </a:r>
            <a:r>
              <a:rPr lang="en-US" sz="2000" dirty="0" err="1"/>
              <a:t>Bawden</a:t>
            </a:r>
            <a:r>
              <a:rPr lang="en-US" sz="2000" dirty="0"/>
              <a:t>, G.R. Pawlak, Displacement fields from point cloud data: Application of particle imaging velocimetry to landslide geodesy, </a:t>
            </a:r>
            <a:r>
              <a:rPr lang="en-US" sz="2000" i="1" dirty="0"/>
              <a:t>Journal of Geophysical Research</a:t>
            </a:r>
            <a:r>
              <a:rPr lang="en-US" sz="2000" dirty="0"/>
              <a:t>, 2012.</a:t>
            </a:r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558B6-3071-4BDD-9C8B-238BEAF7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343144" cy="47727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Topic</a:t>
            </a:r>
          </a:p>
          <a:p>
            <a:pPr lvl="1"/>
            <a:r>
              <a:rPr lang="en-US" i="1" u="sng" dirty="0"/>
              <a:t>General</a:t>
            </a:r>
            <a:r>
              <a:rPr lang="en-US" dirty="0"/>
              <a:t>: Automated measurement of ground motion from images, often Digital Elevation Models (DEMs)</a:t>
            </a:r>
          </a:p>
          <a:p>
            <a:pPr lvl="1"/>
            <a:r>
              <a:rPr lang="en-US" i="1" u="sng" dirty="0"/>
              <a:t>Focus</a:t>
            </a:r>
            <a:r>
              <a:rPr lang="en-US" dirty="0"/>
              <a:t>: Estimating uncertainty in the measured ground motion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Outline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Review of Image Correlation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Error Propagation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Status &amp; Conclusions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8390" r="17518" b="5736"/>
          <a:stretch/>
        </p:blipFill>
        <p:spPr>
          <a:xfrm>
            <a:off x="6939284" y="1755245"/>
            <a:ext cx="4414516" cy="4278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A740-B9AB-4689-A8FC-554DC9C9D5C6}"/>
              </a:ext>
            </a:extLst>
          </p:cNvPr>
          <p:cNvSpPr txBox="1"/>
          <p:nvPr/>
        </p:nvSpPr>
        <p:spPr>
          <a:xfrm>
            <a:off x="7147560" y="6042244"/>
            <a:ext cx="4206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Glacier Motion and Estimated Uncertainties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(Canada Glacier, Taylor Valley, Antarctica)</a:t>
            </a:r>
          </a:p>
        </p:txBody>
      </p:sp>
    </p:spTree>
    <p:extLst>
      <p:ext uri="{BB962C8B-B14F-4D97-AF65-F5344CB8AC3E}">
        <p14:creationId xmlns:p14="http://schemas.microsoft.com/office/powerpoint/2010/main" val="26047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5526024" cy="5317234"/>
          </a:xfrm>
        </p:spPr>
        <p:txBody>
          <a:bodyPr>
            <a:normAutofit/>
          </a:bodyPr>
          <a:lstStyle/>
          <a:p>
            <a:r>
              <a:rPr lang="en-US" sz="2400" dirty="0"/>
              <a:t>Image correlation is commonly used in the Geosciences for measuring horizontal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428879"/>
            <a:ext cx="3419855" cy="35217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21" y="2824525"/>
            <a:ext cx="4175300" cy="3223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358" y="6141602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Glacier Motion (Telling et al., 2017)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5760" y="6141602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Earthquake Motion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Ekhtari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2C1D1-1817-4B94-A7D9-B4DA49ADE085}"/>
              </a:ext>
            </a:extLst>
          </p:cNvPr>
          <p:cNvSpPr txBox="1"/>
          <p:nvPr/>
        </p:nvSpPr>
        <p:spPr>
          <a:xfrm>
            <a:off x="7448550" y="1886074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East/West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29BFB-A7EF-4E89-99A5-A2644B5F1448}"/>
              </a:ext>
            </a:extLst>
          </p:cNvPr>
          <p:cNvSpPr txBox="1"/>
          <p:nvPr/>
        </p:nvSpPr>
        <p:spPr>
          <a:xfrm>
            <a:off x="9232963" y="1886074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North/South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10438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41"/>
            <a:ext cx="4136136" cy="5317234"/>
          </a:xfrm>
        </p:spPr>
        <p:txBody>
          <a:bodyPr>
            <a:normAutofit/>
          </a:bodyPr>
          <a:lstStyle/>
          <a:p>
            <a:r>
              <a:rPr lang="en-US" sz="2400" dirty="0"/>
              <a:t>Per vector uncertainty estimation = rare</a:t>
            </a:r>
          </a:p>
          <a:p>
            <a:r>
              <a:rPr lang="en-US" sz="2400" dirty="0"/>
              <a:t>Per vector uncertainty </a:t>
            </a:r>
            <a:r>
              <a:rPr lang="en-US" sz="2400" i="1" dirty="0"/>
              <a:t>propagation</a:t>
            </a:r>
            <a:r>
              <a:rPr lang="en-US" sz="2400" dirty="0"/>
              <a:t> = not practiced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What can we accomplish with GLOPOV</a:t>
            </a:r>
            <a:r>
              <a:rPr lang="en-US" dirty="0">
                <a:sym typeface="Wingdings" panose="05000000000000000000" pitchFamily="2" charset="2"/>
              </a:rPr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5" t="27188"/>
          <a:stretch/>
        </p:blipFill>
        <p:spPr>
          <a:xfrm>
            <a:off x="5679280" y="562633"/>
            <a:ext cx="5033640" cy="556448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6202461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Landslide Motion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Aryal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2011)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528441" y="2026539"/>
            <a:ext cx="1910334" cy="9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9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B3C-0491-482F-BA90-C44247E4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3D08-4E18-4641-8E03-48114177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0046D-EEAA-4E07-BE30-2398B1E2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41"/>
            <a:ext cx="7772400" cy="4772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Correlation</a:t>
            </a:r>
          </a:p>
          <a:p>
            <a:r>
              <a:rPr lang="en-US" sz="2400" dirty="0"/>
              <a:t>A measure of the degree of similarity</a:t>
            </a:r>
          </a:p>
          <a:p>
            <a:pPr lvl="1"/>
            <a:r>
              <a:rPr lang="en-US" sz="2000" dirty="0"/>
              <a:t>Size, shape, brightness</a:t>
            </a:r>
          </a:p>
          <a:p>
            <a:r>
              <a:rPr lang="en-US" sz="2400" dirty="0"/>
              <a:t>Useful for automatically finding similar data</a:t>
            </a:r>
          </a:p>
          <a:p>
            <a:pPr lvl="1"/>
            <a:r>
              <a:rPr lang="en-US" sz="2000" dirty="0"/>
              <a:t>When masked by noise</a:t>
            </a:r>
          </a:p>
          <a:p>
            <a:pPr lvl="1"/>
            <a:r>
              <a:rPr lang="en-US" sz="2000" dirty="0"/>
              <a:t>When cumbersome to identify manually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 We are interested in 2D correlation of digital imagery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Specifically, the cross-correlation between temporally spaced images, or </a:t>
            </a:r>
            <a:r>
              <a:rPr lang="en-US" sz="2000" dirty="0" err="1">
                <a:sym typeface="Wingdings" panose="05000000000000000000" pitchFamily="2" charset="2"/>
              </a:rPr>
              <a:t>DEMs.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59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954F-C3A2-49DC-B91B-684264A1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3884-7565-48F0-91EF-5AF96E64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41"/>
            <a:ext cx="10515600" cy="5255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2D Digital Image Correlation</a:t>
            </a:r>
          </a:p>
          <a:p>
            <a:pPr lvl="1"/>
            <a:r>
              <a:rPr lang="en-US" sz="2000" dirty="0"/>
              <a:t>Multiply two images, pixel by pixel</a:t>
            </a:r>
          </a:p>
          <a:p>
            <a:pPr lvl="1"/>
            <a:r>
              <a:rPr lang="en-US" sz="2000" dirty="0"/>
              <a:t>Sum the multiples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If the images are the same (shown above): </a:t>
            </a:r>
            <a:r>
              <a:rPr lang="en-US" sz="2000" i="1" dirty="0">
                <a:sym typeface="Wingdings" panose="05000000000000000000" pitchFamily="2" charset="2"/>
              </a:rPr>
              <a:t>Auto-Correlation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If using different images: </a:t>
            </a:r>
            <a:r>
              <a:rPr lang="en-US" sz="2000" i="1" dirty="0">
                <a:sym typeface="Wingdings" panose="05000000000000000000" pitchFamily="2" charset="2"/>
              </a:rPr>
              <a:t>Cross-Correlation</a:t>
            </a:r>
            <a:endParaRPr lang="en-US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B11C6-CCC4-47F8-B19E-2783D2FD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9407AF-A40A-4C40-94A8-2BC40E74521F}"/>
                  </a:ext>
                </a:extLst>
              </p:cNvPr>
              <p:cNvSpPr txBox="1"/>
              <p:nvPr/>
            </p:nvSpPr>
            <p:spPr>
              <a:xfrm>
                <a:off x="4359273" y="3693082"/>
                <a:ext cx="466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9407AF-A40A-4C40-94A8-2BC40E74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273" y="3693082"/>
                <a:ext cx="4667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EE9B5A-1EB4-4870-8CAF-A11A46B78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66721"/>
              </p:ext>
            </p:extLst>
          </p:nvPr>
        </p:nvGraphicFramePr>
        <p:xfrm>
          <a:off x="4892673" y="3251570"/>
          <a:ext cx="1320801" cy="1252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67">
                  <a:extLst>
                    <a:ext uri="{9D8B030D-6E8A-4147-A177-3AD203B41FA5}">
                      <a16:colId xmlns:a16="http://schemas.microsoft.com/office/drawing/2014/main" val="426001835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26821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147658023"/>
                    </a:ext>
                  </a:extLst>
                </a:gridCol>
              </a:tblGrid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20158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7991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8754"/>
                  </a:ext>
                </a:extLst>
              </a:tr>
            </a:tbl>
          </a:graphicData>
        </a:graphic>
      </p:graphicFrame>
      <p:sp>
        <p:nvSpPr>
          <p:cNvPr id="10" name="Double Bracket 9">
            <a:extLst>
              <a:ext uri="{FF2B5EF4-FFF2-40B4-BE49-F238E27FC236}">
                <a16:creationId xmlns:a16="http://schemas.microsoft.com/office/drawing/2014/main" id="{F3F7EE5B-6A37-412B-80FE-CC818613C0A6}"/>
              </a:ext>
            </a:extLst>
          </p:cNvPr>
          <p:cNvSpPr/>
          <p:nvPr/>
        </p:nvSpPr>
        <p:spPr>
          <a:xfrm>
            <a:off x="2663823" y="2996685"/>
            <a:ext cx="3898902" cy="1762125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7E6765-B4D0-4D24-ABCE-C6392A0B53C9}"/>
                  </a:ext>
                </a:extLst>
              </p:cNvPr>
              <p:cNvSpPr txBox="1"/>
              <p:nvPr/>
            </p:nvSpPr>
            <p:spPr>
              <a:xfrm>
                <a:off x="2028825" y="3416082"/>
                <a:ext cx="466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54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7E6765-B4D0-4D24-ABCE-C6392A0B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5" y="3416082"/>
                <a:ext cx="46672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0F479-2CBC-4F8A-BBF0-42E0902CFD20}"/>
                  </a:ext>
                </a:extLst>
              </p:cNvPr>
              <p:cNvSpPr txBox="1"/>
              <p:nvPr/>
            </p:nvSpPr>
            <p:spPr>
              <a:xfrm>
                <a:off x="6619875" y="3607357"/>
                <a:ext cx="492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0F479-2CBC-4F8A-BBF0-42E0902C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3607357"/>
                <a:ext cx="49212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360E4F7-7555-43B3-8BB2-82DBEDEDE679}"/>
              </a:ext>
            </a:extLst>
          </p:cNvPr>
          <p:cNvSpPr/>
          <p:nvPr/>
        </p:nvSpPr>
        <p:spPr>
          <a:xfrm>
            <a:off x="7051675" y="3638134"/>
            <a:ext cx="270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Correlation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D58FDE-CC5F-425C-AE7E-34240E9E321A}"/>
              </a:ext>
            </a:extLst>
          </p:cNvPr>
          <p:cNvSpPr/>
          <p:nvPr/>
        </p:nvSpPr>
        <p:spPr>
          <a:xfrm>
            <a:off x="2952751" y="2805571"/>
            <a:ext cx="140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Image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3B677-83BA-4E7F-A070-485722E91735}"/>
              </a:ext>
            </a:extLst>
          </p:cNvPr>
          <p:cNvSpPr/>
          <p:nvPr/>
        </p:nvSpPr>
        <p:spPr>
          <a:xfrm>
            <a:off x="4845052" y="2786521"/>
            <a:ext cx="140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Image 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433B01B-1BE0-43A5-8A75-D8CA6A181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39484"/>
              </p:ext>
            </p:extLst>
          </p:nvPr>
        </p:nvGraphicFramePr>
        <p:xfrm>
          <a:off x="2992433" y="3273566"/>
          <a:ext cx="1320801" cy="1252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67">
                  <a:extLst>
                    <a:ext uri="{9D8B030D-6E8A-4147-A177-3AD203B41FA5}">
                      <a16:colId xmlns:a16="http://schemas.microsoft.com/office/drawing/2014/main" val="426001835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26821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147658023"/>
                    </a:ext>
                  </a:extLst>
                </a:gridCol>
              </a:tblGrid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20158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7991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8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3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F207-7FD5-4927-B60A-26AC66B9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F5BC-F3E9-43DD-9122-403DA047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41"/>
            <a:ext cx="10515600" cy="531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find a smaller region (template) within a larger image (search area):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Slide the template over the search area, pixel by pixel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cross-correlation at each location and store in matrix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maximum correlation value indicates the location of the most likely match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sub-pixel estimation, fit a Gaussian or parabola to the pixels around each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B1B16-44C3-4BBB-9528-5189DE35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2629F4-36CD-4492-A721-FF60B411B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06444"/>
              </p:ext>
            </p:extLst>
          </p:nvPr>
        </p:nvGraphicFramePr>
        <p:xfrm>
          <a:off x="3658965" y="3776307"/>
          <a:ext cx="2222510" cy="2097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2">
                  <a:extLst>
                    <a:ext uri="{9D8B030D-6E8A-4147-A177-3AD203B41FA5}">
                      <a16:colId xmlns:a16="http://schemas.microsoft.com/office/drawing/2014/main" val="722614517"/>
                    </a:ext>
                  </a:extLst>
                </a:gridCol>
                <a:gridCol w="444502">
                  <a:extLst>
                    <a:ext uri="{9D8B030D-6E8A-4147-A177-3AD203B41FA5}">
                      <a16:colId xmlns:a16="http://schemas.microsoft.com/office/drawing/2014/main" val="741245220"/>
                    </a:ext>
                  </a:extLst>
                </a:gridCol>
                <a:gridCol w="444502">
                  <a:extLst>
                    <a:ext uri="{9D8B030D-6E8A-4147-A177-3AD203B41FA5}">
                      <a16:colId xmlns:a16="http://schemas.microsoft.com/office/drawing/2014/main" val="2566250143"/>
                    </a:ext>
                  </a:extLst>
                </a:gridCol>
                <a:gridCol w="444502">
                  <a:extLst>
                    <a:ext uri="{9D8B030D-6E8A-4147-A177-3AD203B41FA5}">
                      <a16:colId xmlns:a16="http://schemas.microsoft.com/office/drawing/2014/main" val="4254064384"/>
                    </a:ext>
                  </a:extLst>
                </a:gridCol>
                <a:gridCol w="444502">
                  <a:extLst>
                    <a:ext uri="{9D8B030D-6E8A-4147-A177-3AD203B41FA5}">
                      <a16:colId xmlns:a16="http://schemas.microsoft.com/office/drawing/2014/main" val="130723967"/>
                    </a:ext>
                  </a:extLst>
                </a:gridCol>
              </a:tblGrid>
              <a:tr h="419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69030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8481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07743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49272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320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10E2B8-9879-48E9-8973-BE65FEBC8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898"/>
              </p:ext>
            </p:extLst>
          </p:nvPr>
        </p:nvGraphicFramePr>
        <p:xfrm>
          <a:off x="957039" y="4205080"/>
          <a:ext cx="1320801" cy="1252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67">
                  <a:extLst>
                    <a:ext uri="{9D8B030D-6E8A-4147-A177-3AD203B41FA5}">
                      <a16:colId xmlns:a16="http://schemas.microsoft.com/office/drawing/2014/main" val="426001835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26821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147658023"/>
                    </a:ext>
                  </a:extLst>
                </a:gridCol>
              </a:tblGrid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20158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7991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875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059C35F-F3DB-41F5-B0F5-B85E3AAA2D52}"/>
              </a:ext>
            </a:extLst>
          </p:cNvPr>
          <p:cNvSpPr/>
          <p:nvPr/>
        </p:nvSpPr>
        <p:spPr>
          <a:xfrm>
            <a:off x="918939" y="3739010"/>
            <a:ext cx="140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44514-282E-4CDB-B4CA-EDD9722AF8B3}"/>
              </a:ext>
            </a:extLst>
          </p:cNvPr>
          <p:cNvSpPr/>
          <p:nvPr/>
        </p:nvSpPr>
        <p:spPr>
          <a:xfrm>
            <a:off x="3658965" y="3307223"/>
            <a:ext cx="2222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Search Area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B1AA15-D4D2-4254-8A72-CA732733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0276"/>
              </p:ext>
            </p:extLst>
          </p:nvPr>
        </p:nvGraphicFramePr>
        <p:xfrm>
          <a:off x="7386414" y="4199106"/>
          <a:ext cx="1320801" cy="1252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267">
                  <a:extLst>
                    <a:ext uri="{9D8B030D-6E8A-4147-A177-3AD203B41FA5}">
                      <a16:colId xmlns:a16="http://schemas.microsoft.com/office/drawing/2014/main" val="426001835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02682113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3147658023"/>
                    </a:ext>
                  </a:extLst>
                </a:gridCol>
              </a:tblGrid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20158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97991"/>
                  </a:ext>
                </a:extLst>
              </a:tr>
              <a:tr h="417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87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F457794-0A08-49A3-B6B7-987DB6B33B13}"/>
              </a:ext>
            </a:extLst>
          </p:cNvPr>
          <p:cNvSpPr/>
          <p:nvPr/>
        </p:nvSpPr>
        <p:spPr>
          <a:xfrm>
            <a:off x="6935559" y="3353389"/>
            <a:ext cx="222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Correlation Matrix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A4D26-573F-4116-8590-046A4C853998}"/>
              </a:ext>
            </a:extLst>
          </p:cNvPr>
          <p:cNvSpPr/>
          <p:nvPr/>
        </p:nvSpPr>
        <p:spPr>
          <a:xfrm>
            <a:off x="3658965" y="3768887"/>
            <a:ext cx="1344168" cy="1280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01D082-EE2F-423C-8B1F-440C6307E40E}"/>
              </a:ext>
            </a:extLst>
          </p:cNvPr>
          <p:cNvCxnSpPr>
            <a:cxnSpLocks/>
          </p:cNvCxnSpPr>
          <p:nvPr/>
        </p:nvCxnSpPr>
        <p:spPr>
          <a:xfrm flipV="1">
            <a:off x="2439443" y="4447923"/>
            <a:ext cx="1008389" cy="377361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530E67-CF6C-4F1C-9F8B-4EFC3B6A7A54}"/>
              </a:ext>
            </a:extLst>
          </p:cNvPr>
          <p:cNvCxnSpPr>
            <a:cxnSpLocks/>
          </p:cNvCxnSpPr>
          <p:nvPr/>
        </p:nvCxnSpPr>
        <p:spPr>
          <a:xfrm>
            <a:off x="6029107" y="4408967"/>
            <a:ext cx="1233493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D07B7-C356-46C6-9C21-88780F9F471D}"/>
              </a:ext>
            </a:extLst>
          </p:cNvPr>
          <p:cNvSpPr/>
          <p:nvPr/>
        </p:nvSpPr>
        <p:spPr>
          <a:xfrm>
            <a:off x="7395939" y="4195554"/>
            <a:ext cx="429768" cy="4297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BE4B1-8789-489A-89D0-22E4A58BEFE6}"/>
              </a:ext>
            </a:extLst>
          </p:cNvPr>
          <p:cNvSpPr/>
          <p:nvPr/>
        </p:nvSpPr>
        <p:spPr>
          <a:xfrm rot="20411521">
            <a:off x="2130998" y="4219294"/>
            <a:ext cx="140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F080D-1D8F-41DE-914F-F780961F1AB4}"/>
              </a:ext>
            </a:extLst>
          </p:cNvPr>
          <p:cNvSpPr/>
          <p:nvPr/>
        </p:nvSpPr>
        <p:spPr>
          <a:xfrm>
            <a:off x="5887821" y="3979367"/>
            <a:ext cx="140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store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349AC4-8A05-4896-8363-5131D283999E}"/>
              </a:ext>
            </a:extLst>
          </p:cNvPr>
          <p:cNvCxnSpPr>
            <a:cxnSpLocks/>
          </p:cNvCxnSpPr>
          <p:nvPr/>
        </p:nvCxnSpPr>
        <p:spPr>
          <a:xfrm flipH="1">
            <a:off x="8080036" y="4625322"/>
            <a:ext cx="1220794" cy="19996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7C9B4E4-F006-4B94-B339-B4A9303EAD71}"/>
              </a:ext>
            </a:extLst>
          </p:cNvPr>
          <p:cNvSpPr/>
          <p:nvPr/>
        </p:nvSpPr>
        <p:spPr>
          <a:xfrm>
            <a:off x="9443591" y="3655826"/>
            <a:ext cx="2437251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The center pixel is maximum, indicating the Template is located in the center of the Search area.</a:t>
            </a:r>
          </a:p>
        </p:txBody>
      </p:sp>
    </p:spTree>
    <p:extLst>
      <p:ext uri="{BB962C8B-B14F-4D97-AF65-F5344CB8AC3E}">
        <p14:creationId xmlns:p14="http://schemas.microsoft.com/office/powerpoint/2010/main" val="379371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6BCC-B5CC-41FD-8448-36C45514603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60" name="Picture 12" descr="Personalizing Nutritional Healing for YOUR Specific Needs | Phoenix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74009"/>
            <a:ext cx="6629399" cy="49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 result for find wal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" y="1574009"/>
            <a:ext cx="2199808" cy="14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9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67D746AA0364B8F81780CF8FEDF08" ma:contentTypeVersion="13" ma:contentTypeDescription="Create a new document." ma:contentTypeScope="" ma:versionID="871da10d9111eece408df867f7db699b">
  <xsd:schema xmlns:xsd="http://www.w3.org/2001/XMLSchema" xmlns:xs="http://www.w3.org/2001/XMLSchema" xmlns:p="http://schemas.microsoft.com/office/2006/metadata/properties" xmlns:ns3="6e0cbaf1-24ad-48ef-9b8d-534f85ccada0" xmlns:ns4="f333b157-9493-428a-9bed-e56d940e9f0b" targetNamespace="http://schemas.microsoft.com/office/2006/metadata/properties" ma:root="true" ma:fieldsID="0e0d8778b5c3052c1911812238263f3b" ns3:_="" ns4:_="">
    <xsd:import namespace="6e0cbaf1-24ad-48ef-9b8d-534f85ccada0"/>
    <xsd:import namespace="f333b157-9493-428a-9bed-e56d940e9f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cbaf1-24ad-48ef-9b8d-534f85ccad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3b157-9493-428a-9bed-e56d940e9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764937-7C11-4239-9C97-4250BFCB9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cbaf1-24ad-48ef-9b8d-534f85ccada0"/>
    <ds:schemaRef ds:uri="f333b157-9493-428a-9bed-e56d940e9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DFFBB-33C6-4E55-9201-BDDDD4C220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D9F02-BD0A-4E97-9FA4-2BD9E05749CD}">
  <ds:schemaRefs>
    <ds:schemaRef ds:uri="http://purl.org/dc/terms/"/>
    <ds:schemaRef ds:uri="f333b157-9493-428a-9bed-e56d940e9f0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e0cbaf1-24ad-48ef-9b8d-534f85ccada0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6822</TotalTime>
  <Words>1606</Words>
  <Application>Microsoft Office PowerPoint</Application>
  <PresentationFormat>Widescreen</PresentationFormat>
  <Paragraphs>281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Freestyle Script</vt:lpstr>
      <vt:lpstr>Wingdings</vt:lpstr>
      <vt:lpstr>Office Theme</vt:lpstr>
      <vt:lpstr> Rigorous Error Propagation for Topographic Displacements Derived from Image Correlation </vt:lpstr>
      <vt:lpstr>About me – Preston Hartzell</vt:lpstr>
      <vt:lpstr>Overview</vt:lpstr>
      <vt:lpstr>Motivation</vt:lpstr>
      <vt:lpstr>Motivation</vt:lpstr>
      <vt:lpstr>Image Correlation</vt:lpstr>
      <vt:lpstr>Image Correlation</vt:lpstr>
      <vt:lpstr>Image Correlation</vt:lpstr>
      <vt:lpstr>Image Correlation</vt:lpstr>
      <vt:lpstr>Image Correlation</vt:lpstr>
      <vt:lpstr>Image Correlation</vt:lpstr>
      <vt:lpstr>Image Correlation</vt:lpstr>
      <vt:lpstr>Image Correlation</vt:lpstr>
      <vt:lpstr>Image Correlation</vt:lpstr>
      <vt:lpstr>Propagating Uncertainty</vt:lpstr>
      <vt:lpstr>Propagating Uncertainty</vt:lpstr>
      <vt:lpstr>Propagating Uncertainty</vt:lpstr>
      <vt:lpstr>Propagating Uncertainty</vt:lpstr>
      <vt:lpstr>Propagating Uncertainty</vt:lpstr>
      <vt:lpstr>Propagating Uncertainty</vt:lpstr>
      <vt:lpstr>Propagating Uncertainty</vt:lpstr>
      <vt:lpstr>Propagating Uncertainty</vt:lpstr>
      <vt:lpstr>Propagating Uncertainty</vt:lpstr>
      <vt:lpstr>Python Project</vt:lpstr>
      <vt:lpstr>Conclusions</vt:lpstr>
      <vt:lpstr>Closing Thought on Uncertainty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Hartzell, Preston</dc:creator>
  <cp:lastModifiedBy>Hartzell, Preston</cp:lastModifiedBy>
  <cp:revision>79</cp:revision>
  <dcterms:created xsi:type="dcterms:W3CDTF">2018-11-21T19:12:49Z</dcterms:created>
  <dcterms:modified xsi:type="dcterms:W3CDTF">2019-08-04T02:33:49Z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0x0101001F267D746AA0364B8F81780CF8FEDF08</vt:lpwstr>
  </property>
</Properties>
</file>