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274" r:id="rId2"/>
    <p:sldId id="430" r:id="rId3"/>
    <p:sldId id="484" r:id="rId4"/>
    <p:sldId id="467" r:id="rId5"/>
    <p:sldId id="477" r:id="rId6"/>
    <p:sldId id="486" r:id="rId7"/>
    <p:sldId id="474" r:id="rId8"/>
    <p:sldId id="469" r:id="rId9"/>
    <p:sldId id="468" r:id="rId10"/>
    <p:sldId id="482" r:id="rId11"/>
    <p:sldId id="487" r:id="rId12"/>
    <p:sldId id="471" r:id="rId13"/>
    <p:sldId id="472" r:id="rId14"/>
    <p:sldId id="473" r:id="rId15"/>
    <p:sldId id="470" r:id="rId16"/>
    <p:sldId id="475" r:id="rId17"/>
    <p:sldId id="476" r:id="rId18"/>
    <p:sldId id="480" r:id="rId19"/>
    <p:sldId id="483" r:id="rId20"/>
    <p:sldId id="478" r:id="rId21"/>
    <p:sldId id="488" r:id="rId22"/>
    <p:sldId id="479" r:id="rId23"/>
    <p:sldId id="485" r:id="rId24"/>
    <p:sldId id="481" r:id="rId25"/>
    <p:sldId id="466" r:id="rId2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3" autoAdjust="0"/>
    <p:restoredTop sz="92442" autoAdjust="0"/>
  </p:normalViewPr>
  <p:slideViewPr>
    <p:cSldViewPr>
      <p:cViewPr varScale="1">
        <p:scale>
          <a:sx n="106" d="100"/>
          <a:sy n="106" d="100"/>
        </p:scale>
        <p:origin x="18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326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0DE0D4F0-6FDD-4A1E-B8A2-E34EA6AD5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56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957CB6BD-57F8-47A8-B5D2-B8F29911A4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5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6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246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247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247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248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24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624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4EB374-B904-4524-B544-483DFA93EA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24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F9597B-2EAA-4F30-BE04-798F4633B8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756D25-C905-4646-A7F0-9A7A5F330E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02C4D3-DD24-4720-B885-FC0CE586B5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AB951D-8834-4D7E-9612-C544554AE3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B8436-40C0-4C7B-9050-BAA7830708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58BE6F-190C-496E-BC40-668A856709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CCA9C6-AD25-4E89-887E-9D7DC5B85A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B33CBE-72BA-4EAE-8DD7-2249AC6AF1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9D7F0B-A752-4AE0-8F16-7D902E0F2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E24FF8-AE12-4B9E-AE67-014C3BA4AF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F155EB-56FA-4579-A5D1-8FB1BAECF6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week1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621464-C565-4824-97DA-383C8BEB09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/>
              <a:t>week1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88679800-5210-48FC-9EBD-CD910E3D888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14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614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about/app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7438292" cy="2209800"/>
          </a:xfrm>
        </p:spPr>
        <p:txBody>
          <a:bodyPr/>
          <a:lstStyle/>
          <a:p>
            <a:pPr algn="r"/>
            <a:r>
              <a:rPr lang="en-US" sz="4000" b="1" dirty="0"/>
              <a:t>Visual Traverse: an open Source Python Program to assess, post-process, and visualize Polygon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027003"/>
            <a:ext cx="8139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600" dirty="0">
                <a:latin typeface="Helvetica" charset="0"/>
              </a:rPr>
              <a:t>Yanli </a:t>
            </a:r>
            <a:r>
              <a:rPr lang="en-US" altLang="en-US" sz="1600" dirty="0" smtClean="0">
                <a:latin typeface="Helvetica" charset="0"/>
              </a:rPr>
              <a:t>Zhang, </a:t>
            </a:r>
            <a:r>
              <a:rPr lang="en-US" altLang="en-US" sz="1600" dirty="0">
                <a:latin typeface="Helvetica" charset="0"/>
              </a:rPr>
              <a:t>Matthew </a:t>
            </a:r>
            <a:r>
              <a:rPr lang="en-US" altLang="en-US" sz="1600" dirty="0" smtClean="0">
                <a:latin typeface="Helvetica" charset="0"/>
              </a:rPr>
              <a:t>McBroom, </a:t>
            </a:r>
            <a:r>
              <a:rPr lang="en-US" altLang="en-US" sz="1600" dirty="0">
                <a:latin typeface="Helvetica" charset="0"/>
              </a:rPr>
              <a:t>Brian P. </a:t>
            </a:r>
            <a:r>
              <a:rPr lang="en-US" altLang="en-US" sz="1600" dirty="0" smtClean="0">
                <a:latin typeface="Helvetica" charset="0"/>
              </a:rPr>
              <a:t>Oswald, </a:t>
            </a:r>
            <a:r>
              <a:rPr lang="en-US" altLang="en-US" sz="1600" dirty="0">
                <a:latin typeface="Helvetica" charset="0"/>
              </a:rPr>
              <a:t>Warren </a:t>
            </a:r>
            <a:r>
              <a:rPr lang="en-US" altLang="en-US" sz="1600" dirty="0" smtClean="0">
                <a:latin typeface="Helvetica" charset="0"/>
              </a:rPr>
              <a:t>Conway </a:t>
            </a:r>
            <a:r>
              <a:rPr lang="en-US" altLang="en-US" sz="1600" dirty="0">
                <a:latin typeface="Helvetica" charset="0"/>
              </a:rPr>
              <a:t>and Daniel R. </a:t>
            </a:r>
            <a:r>
              <a:rPr lang="en-US" altLang="en-US" sz="1600" dirty="0" smtClean="0">
                <a:latin typeface="Helvetica" charset="0"/>
              </a:rPr>
              <a:t>Unger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+mn-lt"/>
                <a:ea typeface="SimSun"/>
              </a:rPr>
              <a:t> Arthur Temple College of Forestry and Agriculture</a:t>
            </a:r>
          </a:p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+mn-lt"/>
                <a:ea typeface="SimSun"/>
              </a:rPr>
              <a:t>Stephen F. Austin State University</a:t>
            </a:r>
            <a:endParaRPr lang="en-US" sz="16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52400"/>
            <a:ext cx="834893" cy="1297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4028"/>
            <a:ext cx="1128860" cy="107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3.7 and 2.7 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940"/>
            <a:ext cx="9144000" cy="35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1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/>
              <a:t>and internet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Scientific computing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Desktop </a:t>
            </a:r>
            <a:r>
              <a:rPr lang="en-US" dirty="0"/>
              <a:t>GUI (graphical user interface)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Software development</a:t>
            </a:r>
          </a:p>
          <a:p>
            <a:r>
              <a:rPr lang="en-US" dirty="0" smtClean="0"/>
              <a:t>E-commerce </a:t>
            </a:r>
            <a:r>
              <a:rPr lang="en-US" dirty="0"/>
              <a:t>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6143127"/>
            <a:ext cx="3788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https://www.python.org/about/apps/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5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and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It is integrated into ArcGIS Desktop</a:t>
            </a:r>
          </a:p>
          <a:p>
            <a:pPr lvl="1"/>
            <a:r>
              <a:rPr lang="en-US" sz="2000" dirty="0"/>
              <a:t>All ArcGIS Desktop applications include an embedded scripting language called Python. Many areas of ArcGIS—particularly </a:t>
            </a:r>
            <a:r>
              <a:rPr lang="en-US" sz="2000" dirty="0" err="1"/>
              <a:t>geoprocessing</a:t>
            </a:r>
            <a:r>
              <a:rPr lang="en-US" sz="2000" dirty="0"/>
              <a:t>—are accessible through simplified Python application programming interfaces (APIs), making it </a:t>
            </a:r>
            <a:r>
              <a:rPr lang="en-US" sz="2000" dirty="0">
                <a:solidFill>
                  <a:srgbClr val="FF0000"/>
                </a:solidFill>
              </a:rPr>
              <a:t>easy to author and automate common tasks</a:t>
            </a:r>
            <a:r>
              <a:rPr lang="en-US" sz="2000" dirty="0"/>
              <a:t>. Python scripts are easily shared and can be produced </a:t>
            </a:r>
            <a:r>
              <a:rPr lang="en-US" sz="2000" dirty="0">
                <a:solidFill>
                  <a:srgbClr val="FF0000"/>
                </a:solidFill>
              </a:rPr>
              <a:t>without an external development environment</a:t>
            </a:r>
            <a:r>
              <a:rPr lang="en-US" sz="2000" dirty="0"/>
              <a:t>. There are a variety of public domain Python modules focused on areas such as science, engineering, and mathematics.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"/>
            <a:ext cx="1981200" cy="18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5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99537"/>
            <a:ext cx="5403093" cy="5333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and land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429000" cy="3886200"/>
          </a:xfrm>
        </p:spPr>
        <p:txBody>
          <a:bodyPr/>
          <a:lstStyle/>
          <a:p>
            <a:r>
              <a:rPr lang="en-US" dirty="0" smtClean="0"/>
              <a:t>Two complementary disciplines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2258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https://www.usgs.gov/media/images/gis-data-layers-visualization</a:t>
            </a:r>
          </a:p>
        </p:txBody>
      </p:sp>
    </p:spTree>
    <p:extLst>
      <p:ext uri="{BB962C8B-B14F-4D97-AF65-F5344CB8AC3E}">
        <p14:creationId xmlns:p14="http://schemas.microsoft.com/office/powerpoint/2010/main" val="216450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C92FA5-55B9-45D9-8F29-B713837857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0707" y="6484751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ftp://ftp.odot.state.or.us/ORGN/Documents/ocrs_handbook_user_guide.pdf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1156"/>
            <a:ext cx="7696690" cy="45385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dirty="0" smtClean="0"/>
              <a:t>GIS and land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6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6705600" cy="2362200"/>
          </a:xfrm>
        </p:spPr>
        <p:txBody>
          <a:bodyPr/>
          <a:lstStyle/>
          <a:p>
            <a:r>
              <a:rPr lang="en-US" dirty="0" smtClean="0"/>
              <a:t>Visual Traverse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Traverse</a:t>
            </a:r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Python</a:t>
            </a:r>
          </a:p>
          <a:p>
            <a:pPr lvl="1"/>
            <a:r>
              <a:rPr lang="en-US" dirty="0" smtClean="0"/>
              <a:t>Visual Traverse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Traverse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code</a:t>
            </a:r>
          </a:p>
          <a:p>
            <a:pPr lvl="1"/>
            <a:r>
              <a:rPr lang="en-US" dirty="0" smtClean="0"/>
              <a:t>For programmers</a:t>
            </a:r>
          </a:p>
          <a:p>
            <a:r>
              <a:rPr lang="en-US" dirty="0" smtClean="0"/>
              <a:t>Exe file available</a:t>
            </a:r>
          </a:p>
          <a:p>
            <a:pPr lvl="1"/>
            <a:r>
              <a:rPr lang="en-US" dirty="0" smtClean="0"/>
              <a:t>For non-programmers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59" y="4572000"/>
            <a:ext cx="45848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traverse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80153"/>
            <a:ext cx="6096000" cy="45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51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traverse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Thorough consideration for polygon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3153215" cy="346758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52" y="2701806"/>
            <a:ext cx="3105583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8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1" y="2939709"/>
            <a:ext cx="7401958" cy="28960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3598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6705600" cy="2362200"/>
          </a:xfrm>
        </p:spPr>
        <p:txBody>
          <a:bodyPr/>
          <a:lstStyle/>
          <a:p>
            <a:r>
              <a:rPr lang="en-US" dirty="0" smtClean="0"/>
              <a:t>Visual Traverse</a:t>
            </a:r>
            <a:endParaRPr lang="en-US" dirty="0"/>
          </a:p>
          <a:p>
            <a:pPr lvl="1"/>
            <a:r>
              <a:rPr lang="en-US" dirty="0" smtClean="0"/>
              <a:t>Traverse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Visual Traverse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19743"/>
            <a:ext cx="7592331" cy="33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Azimuth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75" y="1524000"/>
            <a:ext cx="5553850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3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/>
          <a:stretch/>
        </p:blipFill>
        <p:spPr>
          <a:xfrm>
            <a:off x="1219200" y="1524000"/>
            <a:ext cx="6553200" cy="49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UTM to KML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040"/>
            <a:ext cx="3352800" cy="459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43075"/>
            <a:ext cx="33528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7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524000"/>
          </a:xfrm>
        </p:spPr>
        <p:txBody>
          <a:bodyPr/>
          <a:lstStyle/>
          <a:p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Community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05200"/>
            <a:ext cx="4879588" cy="22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6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6272" y="6211669"/>
            <a:ext cx="613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dirty="0">
                <a:latin typeface="Helvetica" charset="0"/>
              </a:rPr>
              <a:t>Yanli Zhang, Matthew McBroom, Brian P. Oswald, Warren Conway and Daniel R. Unger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+mn-lt"/>
                <a:ea typeface="SimSun"/>
              </a:rPr>
              <a:t> Arthur Temple College of Forestry and Agriculture</a:t>
            </a:r>
          </a:p>
          <a:p>
            <a:pPr algn="ctr"/>
            <a:r>
              <a:rPr lang="en-US" sz="1200" i="1" dirty="0" smtClean="0">
                <a:solidFill>
                  <a:schemeClr val="tx1"/>
                </a:solidFill>
                <a:latin typeface="+mn-lt"/>
                <a:ea typeface="SimSun"/>
              </a:rPr>
              <a:t>Stephen F. Austin State University</a:t>
            </a:r>
            <a:endParaRPr lang="en-US" sz="12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183299"/>
            <a:ext cx="533400" cy="522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070544"/>
            <a:ext cx="408760" cy="63505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" b="5331"/>
          <a:stretch/>
        </p:blipFill>
        <p:spPr>
          <a:xfrm>
            <a:off x="0" y="739914"/>
            <a:ext cx="8829675" cy="392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988097"/>
            <a:ext cx="4870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zhangy2@sfasu.edu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05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HB 1523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762000"/>
          </a:xfrm>
        </p:spPr>
        <p:txBody>
          <a:bodyPr/>
          <a:lstStyle/>
          <a:p>
            <a:r>
              <a:rPr lang="en-US" dirty="0" smtClean="0"/>
              <a:t>Effective on 9.1.2019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16305"/>
            <a:ext cx="7170942" cy="39892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211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misclosure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61679"/>
            <a:ext cx="5582429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0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methods</a:t>
            </a:r>
          </a:p>
          <a:p>
            <a:pPr lvl="1"/>
            <a:r>
              <a:rPr lang="en-US" dirty="0" smtClean="0"/>
              <a:t>Compass rule</a:t>
            </a:r>
          </a:p>
          <a:p>
            <a:pPr lvl="1"/>
            <a:r>
              <a:rPr lang="en-US" dirty="0" smtClean="0"/>
              <a:t>Least square</a:t>
            </a:r>
          </a:p>
          <a:p>
            <a:r>
              <a:rPr lang="en-US" dirty="0" smtClean="0"/>
              <a:t>Different software</a:t>
            </a:r>
          </a:p>
          <a:p>
            <a:pPr lvl="1"/>
            <a:r>
              <a:rPr lang="en-US" dirty="0" err="1" smtClean="0"/>
              <a:t>Calson</a:t>
            </a:r>
            <a:r>
              <a:rPr lang="en-US" dirty="0" smtClean="0"/>
              <a:t> Survey</a:t>
            </a:r>
          </a:p>
          <a:p>
            <a:pPr lvl="1"/>
            <a:r>
              <a:rPr lang="en-US" dirty="0" smtClean="0"/>
              <a:t>AutoCAD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86" y="2514600"/>
            <a:ext cx="3962400" cy="25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5544"/>
            <a:ext cx="6801799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7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challenge</a:t>
            </a:r>
          </a:p>
          <a:p>
            <a:pPr lvl="1"/>
            <a:r>
              <a:rPr lang="en-US" dirty="0" smtClean="0"/>
              <a:t>First land survey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254482"/>
            <a:ext cx="5410200" cy="32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1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6705600" cy="2362200"/>
          </a:xfrm>
        </p:spPr>
        <p:txBody>
          <a:bodyPr/>
          <a:lstStyle/>
          <a:p>
            <a:r>
              <a:rPr lang="en-US" dirty="0" smtClean="0"/>
              <a:t>Visual Traverse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Traverse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Visual Traverse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8436-40C0-4C7B-9050-BAA7830708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Python is open source</a:t>
            </a:r>
          </a:p>
          <a:p>
            <a:pPr lvl="1"/>
            <a:r>
              <a:rPr lang="en-US" sz="2400" dirty="0"/>
              <a:t>Free to use, even for commercial products. </a:t>
            </a:r>
          </a:p>
          <a:p>
            <a:r>
              <a:rPr lang="en-US" sz="2400" dirty="0"/>
              <a:t>Python is cross platform</a:t>
            </a:r>
          </a:p>
          <a:p>
            <a:pPr lvl="1"/>
            <a:r>
              <a:rPr lang="en-US" sz="2400" dirty="0"/>
              <a:t>It runs on Windows, Linux/</a:t>
            </a:r>
            <a:r>
              <a:rPr lang="en-US" sz="2400" dirty="0" err="1"/>
              <a:t>unix</a:t>
            </a:r>
            <a:r>
              <a:rPr lang="en-US" sz="2400" dirty="0"/>
              <a:t>, Mac OS X and have been ported to the Java and .NET virtual machines.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58" y="4114800"/>
            <a:ext cx="5177284" cy="24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214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LiDAR_YanliZhang</Template>
  <TotalTime>61130</TotalTime>
  <Words>307</Words>
  <Application>Microsoft Office PowerPoint</Application>
  <PresentationFormat>On-screen Show (4:3)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SimSun</vt:lpstr>
      <vt:lpstr>Arial</vt:lpstr>
      <vt:lpstr>Arial Black</vt:lpstr>
      <vt:lpstr>Helvetica</vt:lpstr>
      <vt:lpstr>Times New Roman</vt:lpstr>
      <vt:lpstr>Wingdings</vt:lpstr>
      <vt:lpstr>Pixel</vt:lpstr>
      <vt:lpstr>Visual Traverse: an open Source Python Program to assess, post-process, and visualize Polygon Data </vt:lpstr>
      <vt:lpstr>Outline</vt:lpstr>
      <vt:lpstr>Texas HB 1523 Bill</vt:lpstr>
      <vt:lpstr>Traverse</vt:lpstr>
      <vt:lpstr>Traverse computation</vt:lpstr>
      <vt:lpstr>Compass rule</vt:lpstr>
      <vt:lpstr>Traverse computation</vt:lpstr>
      <vt:lpstr>Outline</vt:lpstr>
      <vt:lpstr>Python</vt:lpstr>
      <vt:lpstr>Python</vt:lpstr>
      <vt:lpstr>Python application</vt:lpstr>
      <vt:lpstr>Python and GIS</vt:lpstr>
      <vt:lpstr>GIS and land survey</vt:lpstr>
      <vt:lpstr>GIS and land survey</vt:lpstr>
      <vt:lpstr>Outline</vt:lpstr>
      <vt:lpstr>Virtual Traverse</vt:lpstr>
      <vt:lpstr>Virtual traverse</vt:lpstr>
      <vt:lpstr>Virtual traverse</vt:lpstr>
      <vt:lpstr>Python code</vt:lpstr>
      <vt:lpstr>Python code</vt:lpstr>
      <vt:lpstr>Azimuth </vt:lpstr>
      <vt:lpstr>Output</vt:lpstr>
      <vt:lpstr>UTM to KML</vt:lpstr>
      <vt:lpstr>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Yanli Zhang</dc:creator>
  <cp:lastModifiedBy>Yanli Zhang</cp:lastModifiedBy>
  <cp:revision>682</cp:revision>
  <cp:lastPrinted>2013-09-23T14:12:58Z</cp:lastPrinted>
  <dcterms:created xsi:type="dcterms:W3CDTF">1601-01-01T00:00:00Z</dcterms:created>
  <dcterms:modified xsi:type="dcterms:W3CDTF">2019-08-02T19:39:02Z</dcterms:modified>
</cp:coreProperties>
</file>