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1" r:id="rId2"/>
    <p:sldId id="262" r:id="rId3"/>
    <p:sldId id="265" r:id="rId4"/>
    <p:sldId id="266" r:id="rId5"/>
    <p:sldId id="267" r:id="rId6"/>
    <p:sldId id="268" r:id="rId7"/>
    <p:sldId id="269" r:id="rId8"/>
    <p:sldId id="270" r:id="rId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9"/>
    <p:restoredTop sz="94659"/>
  </p:normalViewPr>
  <p:slideViewPr>
    <p:cSldViewPr snapToGrid="0" snapToObjects="1">
      <p:cViewPr varScale="1">
        <p:scale>
          <a:sx n="110" d="100"/>
          <a:sy n="110" d="100"/>
        </p:scale>
        <p:origin x="65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628650" y="4874138"/>
            <a:ext cx="2057400" cy="273844"/>
          </a:xfrm>
        </p:spPr>
        <p:txBody>
          <a:bodyPr/>
          <a:lstStyle/>
          <a:p>
            <a:fld id="{02989721-2E5E-A74E-BDA4-3350CBAAF42E}" type="datetimeFigureOut">
              <a:rPr lang="en-US" smtClean="0"/>
              <a:t>7/18/2019</a:t>
            </a:fld>
            <a:endParaRPr lang="en-US"/>
          </a:p>
        </p:txBody>
      </p:sp>
      <p:sp>
        <p:nvSpPr>
          <p:cNvPr id="5" name="Footer Placeholder 4"/>
          <p:cNvSpPr>
            <a:spLocks noGrp="1"/>
          </p:cNvSpPr>
          <p:nvPr>
            <p:ph type="ftr" sz="quarter" idx="11"/>
          </p:nvPr>
        </p:nvSpPr>
        <p:spPr>
          <a:xfrm>
            <a:off x="3028950" y="4874138"/>
            <a:ext cx="3086100" cy="273844"/>
          </a:xfrm>
        </p:spPr>
        <p:txBody>
          <a:bodyPr/>
          <a:lstStyle/>
          <a:p>
            <a:endParaRPr lang="en-US"/>
          </a:p>
        </p:txBody>
      </p:sp>
      <p:sp>
        <p:nvSpPr>
          <p:cNvPr id="6" name="Slide Number Placeholder 5"/>
          <p:cNvSpPr>
            <a:spLocks noGrp="1"/>
          </p:cNvSpPr>
          <p:nvPr>
            <p:ph type="sldNum" sz="quarter" idx="12"/>
          </p:nvPr>
        </p:nvSpPr>
        <p:spPr>
          <a:xfrm>
            <a:off x="6457950" y="4874138"/>
            <a:ext cx="2057400" cy="273844"/>
          </a:xfrm>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156704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989721-2E5E-A74E-BDA4-3350CBAAF42E}" type="datetimeFigureOut">
              <a:rPr lang="en-US" smtClean="0"/>
              <a:t>7/18/2019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314641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989721-2E5E-A74E-BDA4-3350CBAAF42E}" type="datetimeFigureOut">
              <a:rPr lang="en-US" smtClean="0"/>
              <a:t>7/18/2019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934404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989721-2E5E-A74E-BDA4-3350CBAAF42E}" type="datetimeFigureOut">
              <a:rPr lang="en-US" smtClean="0"/>
              <a:t>7/18/2019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523822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989721-2E5E-A74E-BDA4-3350CBAAF42E}" type="datetimeFigureOut">
              <a:rPr lang="en-US" smtClean="0"/>
              <a:t>7/18/2019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898844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989721-2E5E-A74E-BDA4-3350CBAAF42E}" type="datetimeFigureOut">
              <a:rPr lang="en-US" smtClean="0"/>
              <a:t>7/18/2019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1864669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989721-2E5E-A74E-BDA4-3350CBAAF42E}" type="datetimeFigureOut">
              <a:rPr lang="en-US" smtClean="0"/>
              <a:t>7/18/2019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18132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989721-2E5E-A74E-BDA4-3350CBAAF42E}" type="datetimeFigureOut">
              <a:rPr lang="en-US" smtClean="0"/>
              <a:t>7/18/2019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653326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989721-2E5E-A74E-BDA4-3350CBAAF42E}" type="datetimeFigureOut">
              <a:rPr lang="en-US" smtClean="0"/>
              <a:t>7/18/2019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1983971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2989721-2E5E-A74E-BDA4-3350CBAAF42E}" type="datetimeFigureOut">
              <a:rPr lang="en-US" smtClean="0"/>
              <a:t>7/18/2019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065882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2989721-2E5E-A74E-BDA4-3350CBAAF42E}" type="datetimeFigureOut">
              <a:rPr lang="en-US" smtClean="0"/>
              <a:t>7/18/2019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491588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02989721-2E5E-A74E-BDA4-3350CBAAF42E}" type="datetimeFigureOut">
              <a:rPr lang="en-US" smtClean="0"/>
              <a:t>7/18/2019</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F40EFFAF-D776-0E4A-B23C-093906A319D0}" type="slidenum">
              <a:rPr lang="en-US" smtClean="0"/>
              <a:t>‹#›</a:t>
            </a:fld>
            <a:endParaRPr lang="en-US"/>
          </a:p>
        </p:txBody>
      </p:sp>
    </p:spTree>
    <p:extLst>
      <p:ext uri="{BB962C8B-B14F-4D97-AF65-F5344CB8AC3E}">
        <p14:creationId xmlns:p14="http://schemas.microsoft.com/office/powerpoint/2010/main" val="35434242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28650" y="1717963"/>
            <a:ext cx="7886700" cy="2693087"/>
          </a:xfrm>
        </p:spPr>
        <p:txBody>
          <a:bodyPr>
            <a:normAutofit/>
          </a:bodyPr>
          <a:lstStyle/>
          <a:p>
            <a:pPr marL="0" indent="0" algn="ctr">
              <a:buNone/>
            </a:pPr>
            <a:r>
              <a:rPr lang="en-US" sz="2400" dirty="0"/>
              <a:t>#35 </a:t>
            </a:r>
            <a:r>
              <a:rPr lang="en-US" sz="2400" i="1" dirty="0"/>
              <a:t>Curriculum Development for Student Recruitment</a:t>
            </a:r>
            <a:br>
              <a:rPr lang="en-US" sz="2400" i="1" dirty="0"/>
            </a:br>
            <a:r>
              <a:rPr lang="en-US" sz="2400" dirty="0"/>
              <a:t>  Matt Wilson, Kennesaw </a:t>
            </a:r>
            <a:r>
              <a:rPr lang="en-US" sz="2400" dirty="0" smtClean="0"/>
              <a:t>State University</a:t>
            </a:r>
            <a:r>
              <a:rPr lang="en-US" sz="2400" dirty="0"/>
              <a:t>, Kennesaw, </a:t>
            </a:r>
            <a:r>
              <a:rPr lang="en-US" sz="2400" dirty="0" smtClean="0"/>
              <a:t>GA</a:t>
            </a:r>
          </a:p>
          <a:p>
            <a:pPr marL="0" lvl="0" indent="0" algn="ctr">
              <a:buNone/>
            </a:pPr>
            <a:r>
              <a:rPr lang="en-US" sz="1700" dirty="0">
                <a:solidFill>
                  <a:prstClr val="black"/>
                </a:solidFill>
              </a:rPr>
              <a:t>Professor, Program Coordinator Surveying and Mapping</a:t>
            </a:r>
          </a:p>
          <a:p>
            <a:pPr marL="0" lvl="0" indent="0" algn="ctr">
              <a:buNone/>
            </a:pPr>
            <a:r>
              <a:rPr lang="en-US" sz="1700" dirty="0">
                <a:solidFill>
                  <a:prstClr val="black"/>
                </a:solidFill>
              </a:rPr>
              <a:t>Department of Civil and Construction Engineering</a:t>
            </a:r>
          </a:p>
          <a:p>
            <a:pPr marL="0" lvl="0" indent="0" algn="ctr">
              <a:buNone/>
            </a:pPr>
            <a:r>
              <a:rPr lang="en-US" sz="1700" dirty="0">
                <a:solidFill>
                  <a:prstClr val="black"/>
                </a:solidFill>
              </a:rPr>
              <a:t>mwils176@Kennesaw.edu</a:t>
            </a:r>
          </a:p>
          <a:p>
            <a:pPr marL="0" indent="0" algn="ctr">
              <a:buNone/>
            </a:pPr>
            <a:endParaRPr lang="en-US" sz="2400" dirty="0"/>
          </a:p>
        </p:txBody>
      </p:sp>
    </p:spTree>
    <p:extLst>
      <p:ext uri="{BB962C8B-B14F-4D97-AF65-F5344CB8AC3E}">
        <p14:creationId xmlns:p14="http://schemas.microsoft.com/office/powerpoint/2010/main" val="2656520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i="1" dirty="0">
                <a:solidFill>
                  <a:prstClr val="black"/>
                </a:solidFill>
                <a:latin typeface="Calibri" panose="020F0502020204030204"/>
                <a:ea typeface="+mn-ea"/>
                <a:cs typeface="+mn-cs"/>
              </a:rPr>
              <a:t>Curriculum Development for Student Recruitment</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The Surveying and Mapping program (BSSM) was approved in 1998, and achieved initial ABET accreditation in 2004 with reaccreditation in 2012 and 2018. </a:t>
            </a:r>
            <a:endParaRPr lang="en-US" dirty="0" smtClean="0"/>
          </a:p>
          <a:p>
            <a:pPr>
              <a:buFont typeface="Wingdings" panose="05000000000000000000" pitchFamily="2" charset="2"/>
              <a:buChar char="§"/>
            </a:pPr>
            <a:r>
              <a:rPr lang="en-US" dirty="0" smtClean="0"/>
              <a:t>It </a:t>
            </a:r>
            <a:r>
              <a:rPr lang="en-US" dirty="0"/>
              <a:t>is the only program in the state of Georgia </a:t>
            </a:r>
            <a:endParaRPr lang="en-US" dirty="0" smtClean="0"/>
          </a:p>
          <a:p>
            <a:pPr>
              <a:buFont typeface="Wingdings" panose="05000000000000000000" pitchFamily="2" charset="2"/>
              <a:buChar char="§"/>
            </a:pPr>
            <a:r>
              <a:rPr lang="en-US" dirty="0"/>
              <a:t>Enrollment has varied throughout its existence with a peak graduation rate in the early 2000’s of 10 graduates per </a:t>
            </a:r>
            <a:r>
              <a:rPr lang="en-US" dirty="0" smtClean="0"/>
              <a:t>year</a:t>
            </a:r>
          </a:p>
          <a:p>
            <a:pPr>
              <a:buFont typeface="Wingdings" panose="05000000000000000000" pitchFamily="2" charset="2"/>
              <a:buChar char="§"/>
            </a:pPr>
            <a:r>
              <a:rPr lang="en-US" dirty="0"/>
              <a:t>The program was targeted in 2017 for low enrollment and subsequently briefly eliminated</a:t>
            </a:r>
            <a:endParaRPr lang="en-US" dirty="0"/>
          </a:p>
          <a:p>
            <a:pPr marL="0" indent="0">
              <a:buNone/>
            </a:pPr>
            <a:endParaRPr lang="en-US" dirty="0"/>
          </a:p>
        </p:txBody>
      </p:sp>
    </p:spTree>
    <p:extLst>
      <p:ext uri="{BB962C8B-B14F-4D97-AF65-F5344CB8AC3E}">
        <p14:creationId xmlns:p14="http://schemas.microsoft.com/office/powerpoint/2010/main" val="3339981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i="1" dirty="0">
                <a:solidFill>
                  <a:prstClr val="black"/>
                </a:solidFill>
                <a:latin typeface="Calibri" panose="020F0502020204030204"/>
                <a:ea typeface="+mn-ea"/>
                <a:cs typeface="+mn-cs"/>
              </a:rPr>
              <a:t>Curriculum Development for Student Recruitment</a:t>
            </a:r>
            <a:endParaRPr lang="en-US" dirty="0"/>
          </a:p>
        </p:txBody>
      </p:sp>
      <p:sp>
        <p:nvSpPr>
          <p:cNvPr id="3" name="Content Placeholder 2"/>
          <p:cNvSpPr>
            <a:spLocks noGrp="1"/>
          </p:cNvSpPr>
          <p:nvPr>
            <p:ph idx="1"/>
          </p:nvPr>
        </p:nvSpPr>
        <p:spPr/>
        <p:txBody>
          <a:bodyPr/>
          <a:lstStyle/>
          <a:p>
            <a:pPr marL="0" indent="0">
              <a:buNone/>
            </a:pPr>
            <a:r>
              <a:rPr lang="en-US" dirty="0" smtClean="0"/>
              <a:t>Merging Southern Polytechnic with KSU presented additional problems</a:t>
            </a:r>
          </a:p>
          <a:p>
            <a:pPr lvl="1">
              <a:buFont typeface="Wingdings" panose="05000000000000000000" pitchFamily="2" charset="2"/>
              <a:buChar char="§"/>
            </a:pPr>
            <a:r>
              <a:rPr lang="en-US" dirty="0" smtClean="0"/>
              <a:t>KSU GIS Program</a:t>
            </a:r>
          </a:p>
          <a:p>
            <a:pPr lvl="1">
              <a:buFont typeface="Wingdings" panose="05000000000000000000" pitchFamily="2" charset="2"/>
              <a:buChar char="§"/>
            </a:pPr>
            <a:r>
              <a:rPr lang="en-US" dirty="0" smtClean="0"/>
              <a:t>Larger overhead</a:t>
            </a:r>
          </a:p>
          <a:p>
            <a:pPr lvl="1">
              <a:buFont typeface="Wingdings" panose="05000000000000000000" pitchFamily="2" charset="2"/>
              <a:buChar char="§"/>
            </a:pPr>
            <a:r>
              <a:rPr lang="en-US" dirty="0" smtClean="0"/>
              <a:t>Civil Engineering and Civil Engineering Technology merger</a:t>
            </a:r>
          </a:p>
          <a:p>
            <a:pPr lvl="1">
              <a:buFont typeface="Wingdings" panose="05000000000000000000" pitchFamily="2" charset="2"/>
              <a:buChar char="§"/>
            </a:pPr>
            <a:r>
              <a:rPr lang="en-US" dirty="0" smtClean="0"/>
              <a:t>New culture (R2)</a:t>
            </a:r>
            <a:endParaRPr lang="en-US" dirty="0"/>
          </a:p>
        </p:txBody>
      </p:sp>
    </p:spTree>
    <p:extLst>
      <p:ext uri="{BB962C8B-B14F-4D97-AF65-F5344CB8AC3E}">
        <p14:creationId xmlns:p14="http://schemas.microsoft.com/office/powerpoint/2010/main" val="1185226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i="1" dirty="0">
                <a:solidFill>
                  <a:prstClr val="black"/>
                </a:solidFill>
                <a:latin typeface="Calibri" panose="020F0502020204030204"/>
                <a:ea typeface="+mn-ea"/>
                <a:cs typeface="+mn-cs"/>
              </a:rPr>
              <a:t>Curriculum Development for Student Recruitment</a:t>
            </a:r>
            <a:endParaRPr lang="en-US" dirty="0"/>
          </a:p>
        </p:txBody>
      </p:sp>
      <p:sp>
        <p:nvSpPr>
          <p:cNvPr id="3" name="Content Placeholder 2"/>
          <p:cNvSpPr>
            <a:spLocks noGrp="1"/>
          </p:cNvSpPr>
          <p:nvPr>
            <p:ph idx="1"/>
          </p:nvPr>
        </p:nvSpPr>
        <p:spPr/>
        <p:txBody>
          <a:bodyPr/>
          <a:lstStyle/>
          <a:p>
            <a:pPr marL="0" indent="0">
              <a:buNone/>
            </a:pPr>
            <a:r>
              <a:rPr lang="en-US" dirty="0"/>
              <a:t>Low enrollment creates many problems for the student and faculty. Students have a difficult time graduating, or they require a large number of course substitutions. Faculty are reassigned, but often to course sections that are not necessarily in their expertise</a:t>
            </a:r>
            <a:endParaRPr lang="en-US" dirty="0"/>
          </a:p>
        </p:txBody>
      </p:sp>
    </p:spTree>
    <p:extLst>
      <p:ext uri="{BB962C8B-B14F-4D97-AF65-F5344CB8AC3E}">
        <p14:creationId xmlns:p14="http://schemas.microsoft.com/office/powerpoint/2010/main" val="1891364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i="1" dirty="0">
                <a:solidFill>
                  <a:prstClr val="black"/>
                </a:solidFill>
                <a:latin typeface="Calibri" panose="020F0502020204030204"/>
                <a:ea typeface="+mn-ea"/>
                <a:cs typeface="+mn-cs"/>
              </a:rPr>
              <a:t>Curriculum Development for Student Recruitment</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A recent change in the state law for land surveying registration has made the path to GA licensure more accessible. Specifically, the hydrology requirement under the law has been removed and this change eliminates a substantial number of prerequisites required to qualify for licensure.</a:t>
            </a:r>
          </a:p>
          <a:p>
            <a:pPr marL="0" indent="0">
              <a:buNone/>
            </a:pPr>
            <a:r>
              <a:rPr lang="en-US" i="1" dirty="0"/>
              <a:t>“SB 425 was signed into law on May 7, 2018 and becomes effective on July 1, 2018. The two primary changes are that hydrology requirements will become optional and the amount of course work in surveying subjects will increase. There is a 2-year transition or “grandfathering” period where the prior requirements will be acceptable as well as the new. The prior education requirements were 15 quarter hours in land surveying courses plus 5 quarter hours in applied hydrology which includes engineering prerequisites. The new requirements are </a:t>
            </a:r>
            <a:r>
              <a:rPr lang="en-US" i="1" cap="small" dirty="0">
                <a:solidFill>
                  <a:srgbClr val="C00000"/>
                </a:solidFill>
              </a:rPr>
              <a:t>18 semester hours in land surveying topics</a:t>
            </a:r>
            <a:r>
              <a:rPr lang="en-US" i="1" dirty="0"/>
              <a:t>. The hydrology exam may only be taken by applicants who pass additional course work in engineering and hydrology. Land surveyors who are licensed prior to July 1, 2018 and those who opt to and pass the hydrology exam will be designated as “Hydrology and Design Authorized” on their license registry. Other surveyors’ licenses will be noted as “active” licenses only. Other surveyors may continue to prepare site plans and NPDES plans similarly to other professionals, but may not design sanitary sewer, water line extensions, and storm drainage structures as outlined in OCGA 43-15-13.1”. </a:t>
            </a:r>
            <a:endParaRPr lang="en-US" dirty="0"/>
          </a:p>
        </p:txBody>
      </p:sp>
    </p:spTree>
    <p:extLst>
      <p:ext uri="{BB962C8B-B14F-4D97-AF65-F5344CB8AC3E}">
        <p14:creationId xmlns:p14="http://schemas.microsoft.com/office/powerpoint/2010/main" val="4142389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i="1" dirty="0">
                <a:solidFill>
                  <a:prstClr val="black"/>
                </a:solidFill>
                <a:latin typeface="Calibri" panose="020F0502020204030204"/>
                <a:ea typeface="+mn-ea"/>
                <a:cs typeface="+mn-cs"/>
              </a:rPr>
              <a:t>Curriculum Development for Student Recruitment</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In an effort to meet the needs of students, industry and the state, several curriculum changes are proposed - effective Fall 2020</a:t>
            </a:r>
            <a:r>
              <a:rPr lang="en-US" dirty="0" smtClean="0"/>
              <a:t>:</a:t>
            </a:r>
            <a:r>
              <a:rPr lang="en-US" dirty="0"/>
              <a:t> </a:t>
            </a:r>
          </a:p>
          <a:p>
            <a:pPr lvl="0">
              <a:buFont typeface="Wingdings" panose="05000000000000000000" pitchFamily="2" charset="2"/>
              <a:buChar char="§"/>
            </a:pPr>
            <a:r>
              <a:rPr lang="en-US" dirty="0"/>
              <a:t>Converting the surveying program to an option within the Bachelor of Science in Geographic Information Systems. Creates an option within a program with similar interest and bolsters enrollment for another small enrollment program.</a:t>
            </a:r>
          </a:p>
          <a:p>
            <a:pPr lvl="0">
              <a:buFont typeface="Wingdings" panose="05000000000000000000" pitchFamily="2" charset="2"/>
              <a:buChar char="§"/>
            </a:pPr>
            <a:r>
              <a:rPr lang="en-US" dirty="0"/>
              <a:t>Revise the Land Surveying Certificate to meet current legislative requirements. Primary focus is the elimination of hydrology.</a:t>
            </a:r>
          </a:p>
          <a:p>
            <a:pPr lvl="0">
              <a:buFont typeface="Wingdings" panose="05000000000000000000" pitchFamily="2" charset="2"/>
              <a:buChar char="§"/>
            </a:pPr>
            <a:r>
              <a:rPr lang="en-US" dirty="0"/>
              <a:t>Create a Land Surveying Minor which will be attractive to civil and construction engineering students or other science majors. </a:t>
            </a:r>
          </a:p>
          <a:p>
            <a:pPr lvl="0">
              <a:buFont typeface="Wingdings" panose="05000000000000000000" pitchFamily="2" charset="2"/>
              <a:buChar char="§"/>
            </a:pPr>
            <a:r>
              <a:rPr lang="en-US" dirty="0"/>
              <a:t>Make the certificate classes available online (lecture only). Labs would continue to be offered on campus. Students seeking only the certificate are typically in the industry and can seek advanced standing for lab requirements. </a:t>
            </a:r>
          </a:p>
          <a:p>
            <a:pPr lvl="0">
              <a:buFont typeface="Wingdings" panose="05000000000000000000" pitchFamily="2" charset="2"/>
              <a:buChar char="§"/>
            </a:pPr>
            <a:r>
              <a:rPr lang="en-US" dirty="0"/>
              <a:t>Elimination of the BSSM program. Phase out the program to coincide with the end of current ABET accreditation (September 2024). No new students accepted as soon as this proposal is accepted.</a:t>
            </a:r>
          </a:p>
          <a:p>
            <a:pPr marL="0" indent="0">
              <a:buNone/>
            </a:pPr>
            <a:endParaRPr lang="en-US" dirty="0"/>
          </a:p>
        </p:txBody>
      </p:sp>
    </p:spTree>
    <p:extLst>
      <p:ext uri="{BB962C8B-B14F-4D97-AF65-F5344CB8AC3E}">
        <p14:creationId xmlns:p14="http://schemas.microsoft.com/office/powerpoint/2010/main" val="2194654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i="1" dirty="0">
                <a:solidFill>
                  <a:prstClr val="black"/>
                </a:solidFill>
                <a:latin typeface="Calibri" panose="020F0502020204030204"/>
                <a:ea typeface="+mn-ea"/>
                <a:cs typeface="+mn-cs"/>
              </a:rPr>
              <a:t>Curriculum Development for Student Recruitment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73667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i="1" dirty="0">
                <a:solidFill>
                  <a:prstClr val="black"/>
                </a:solidFill>
                <a:latin typeface="Calibri" panose="020F0502020204030204"/>
                <a:ea typeface="+mn-ea"/>
                <a:cs typeface="+mn-cs"/>
              </a:rPr>
              <a:t>Curriculum Development for Student Recruitment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553838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29566</TotalTime>
  <Words>462</Words>
  <Application>Microsoft Office PowerPoint</Application>
  <PresentationFormat>On-screen Show (16:9)</PresentationFormat>
  <Paragraphs>29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PowerPoint Presentation</vt:lpstr>
      <vt:lpstr>Curriculum Development for Student Recruitment</vt:lpstr>
      <vt:lpstr>Curriculum Development for Student Recruitment</vt:lpstr>
      <vt:lpstr>Curriculum Development for Student Recruitment</vt:lpstr>
      <vt:lpstr>Curriculum Development for Student Recruitment</vt:lpstr>
      <vt:lpstr>Curriculum Development for Student Recruitment</vt:lpstr>
      <vt:lpstr>Curriculum Development for Student Recruitment</vt:lpstr>
      <vt:lpstr>Curriculum Development for Student Recruitment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Lucy Kimundi</dc:creator>
  <cp:lastModifiedBy>Matthew Wilson</cp:lastModifiedBy>
  <cp:revision>17</cp:revision>
  <dcterms:created xsi:type="dcterms:W3CDTF">2019-02-15T21:19:03Z</dcterms:created>
  <dcterms:modified xsi:type="dcterms:W3CDTF">2019-08-07T13:32:33Z</dcterms:modified>
</cp:coreProperties>
</file>