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4" r:id="rId2"/>
    <p:sldId id="262" r:id="rId3"/>
    <p:sldId id="286" r:id="rId4"/>
    <p:sldId id="291" r:id="rId5"/>
    <p:sldId id="288" r:id="rId6"/>
    <p:sldId id="292" r:id="rId7"/>
    <p:sldId id="290" r:id="rId8"/>
    <p:sldId id="293" r:id="rId9"/>
    <p:sldId id="296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3" r:id="rId19"/>
    <p:sldId id="305" r:id="rId20"/>
    <p:sldId id="308" r:id="rId21"/>
    <p:sldId id="306" r:id="rId22"/>
    <p:sldId id="307" r:id="rId23"/>
    <p:sldId id="309" r:id="rId24"/>
    <p:sldId id="310" r:id="rId25"/>
    <p:sldId id="311" r:id="rId26"/>
    <p:sldId id="312" r:id="rId27"/>
    <p:sldId id="315" r:id="rId28"/>
    <p:sldId id="313" r:id="rId29"/>
    <p:sldId id="31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31" autoAdjust="0"/>
  </p:normalViewPr>
  <p:slideViewPr>
    <p:cSldViewPr snapToGrid="0">
      <p:cViewPr varScale="1">
        <p:scale>
          <a:sx n="104" d="100"/>
          <a:sy n="104" d="100"/>
        </p:scale>
        <p:origin x="50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5F4F9-5A40-49DC-A815-CF8ABBBD6C35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292BD-F547-46C7-BAF3-C1BD4516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292BD-F547-46C7-BAF3-C1BD4516D0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5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F073-FB38-4B77-BBCA-523D5D65D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B1448-7216-4DBD-A51D-D1CD7B3C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8FAF1-7865-438C-A649-C342F5EF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44BC-D99A-4D1F-92CD-007930766F41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9AE32-A120-43FF-9130-98426AD2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EFF9-1DD5-46E6-923E-0D1E2B84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9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96E9-80B9-40F2-9BFA-A8F75D43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9DC29-F7EC-4E55-BDDE-C03CED783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3A604-9C57-46BA-AF1A-8F360183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6224-52AD-4CB9-8203-B7FAFBF09AB7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BBC27-78D4-4A09-B734-381BDB77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8371-F12E-49CC-952C-5068360F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9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D3909-6522-432A-A44D-F8E1B5E33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D770E-8B68-4CC2-A367-104477C74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FA4B9-5DFE-4AC9-96C4-A0DAEF55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3C8F-D386-495E-ADB8-626F4767072F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A80E7-1412-45D7-8F0B-77A54F84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859DB-E981-43F8-8ED5-CFBC6A88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29FD-D69E-4A7C-8AF1-008449B0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2B88-2F7C-4E74-870D-50F59BB30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8D10E-18D4-478A-A7FF-9B329172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5F1-B236-4FA8-8703-77B434F803F5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5E6AB-229D-4642-BB12-AEB38FDB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A043-B9CD-4834-9D93-49B5D260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3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DECD-4D66-4B73-B990-38C3D09A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A7978-EC10-4EC4-88D3-0F8BD3FEA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61602-198A-47DE-A093-36021C77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85C3-7E84-4B98-BD2A-E144E2A9BC07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7F7D-1328-4603-A90A-1E683694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A9F9-3A10-4819-9596-8B8E4FD0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7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A522-D6EC-4198-9E16-0E999964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256C-005C-4EBB-94F8-53198FD24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F2215-8DA2-4346-BF92-F5CEA7ADB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011AB-5589-46FA-B62C-A877B7FA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4DD2-0B95-4ED4-B3E1-9C9FD6EDB835}" type="datetime1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7A253-B0F9-4937-841E-0DD3C50B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7C400-D82D-443A-ACBB-BCD1C991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7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3C0B-68CB-4C10-9893-06BC612E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9664C-5381-4D5B-BF2F-EE7D4524F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D21EF-4304-4959-AE0B-DA0418593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0F0BB-36EF-47A1-A7E1-FB03450C4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B20C7-5865-4558-A5E6-B7CF35C96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5F8B9-AD09-4FB9-9C9C-1AA89B53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099D-782C-46E2-926B-A241127251DC}" type="datetime1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0D64E-583F-409B-92A1-D2CE8003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F6094-CD36-4DDA-AD09-3826C344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8496-073E-4C07-9B05-46008B70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BBE1D-EC07-4867-8C6C-F3620972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AB5D-5307-467C-A7BC-C97D3086F871}" type="datetime1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ABC7F-29ED-4AC9-9C95-230B9AB5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6F5D7-A5EA-481F-BC7A-21243175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A2E2F-B2BA-42C4-A23F-BF1A2A80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7291-6827-4F0D-A908-514881DBF2E9}" type="datetime1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2510A-21DC-4455-80B2-7F3BECFF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B7C86-555E-49AC-80D8-5CC5D26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5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5124-99D1-4376-8E01-BA1083FC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9E42B-7E68-46E5-988A-9EB08DDBA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AC441-7898-490A-A523-05D065C52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6DA64-0A39-4420-ABFF-309A868F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FC78-6753-4333-8227-A9164EE22B5C}" type="datetime1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48AAD-87B8-4301-98A3-8E3181D3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E7727-D708-4669-8B02-0F45D686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F191-1786-42A1-917E-F00DED87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DE928-C795-4C80-9518-EDB1038E0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FF22A-C4B7-4473-855A-8A7194945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0D0E8-8A46-49F2-985A-58D89396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569-9072-4F92-9B79-3241A1B581EB}" type="datetime1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D414-C77A-473C-A830-56A4F41D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FEC54-D092-4455-B05A-60D71642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B9F81-E5BE-497C-BB12-D5EEBD74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5471E-C867-4DF0-AEA1-8A2B3DF5A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1F9A1-D6FB-4CF5-8F32-E081D6366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EA70-3F99-4DD6-96C9-D4035FDFC9EE}" type="datetime1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8BE9-18D7-4BEA-8AD8-1C2DCC9A3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7B263-89E4-4956-B80F-DC91807CB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9A3D-6453-4853-9BC5-D6D51990B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A0A9-FCBB-4CE2-BF50-5245105CA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9789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 Student Centered, Active Learning Approach to the Delivery of a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Visiting Professional Lecture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FFBF8-778C-44B4-9D15-C62EEC8AA8C0}"/>
              </a:ext>
            </a:extLst>
          </p:cNvPr>
          <p:cNvSpPr txBox="1"/>
          <p:nvPr/>
        </p:nvSpPr>
        <p:spPr>
          <a:xfrm>
            <a:off x="819841" y="1678146"/>
            <a:ext cx="10552312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A. Richard Vannozzi, MS, PLS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of Engineering Technology, University of Maine, Orono, Maine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anthony.vannozzi@maine.edu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Leonard Anderson, Ph.D., C.P.C.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Department of Civil Engineering, Wentworth Institute of Technology, Boston, Massachusetts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andersonl@wit.edu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Surveying and Geomatics Educators Society Conference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Nicholls State University, Thibodaux, LA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August 8, 2019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2C80E2-47B9-4740-8A37-5280F005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4DF8A8-12E9-4F33-AECE-566F7CDF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6A9AE-6574-4164-9827-F7C9039219D2}"/>
              </a:ext>
            </a:extLst>
          </p:cNvPr>
          <p:cNvSpPr txBox="1"/>
          <p:nvPr/>
        </p:nvSpPr>
        <p:spPr>
          <a:xfrm>
            <a:off x="1911922" y="5710019"/>
            <a:ext cx="836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*Previously Presented at the ASEE Zone 1 Conference, Buffalo, NY, April 2019</a:t>
            </a:r>
          </a:p>
        </p:txBody>
      </p:sp>
    </p:spTree>
    <p:extLst>
      <p:ext uri="{BB962C8B-B14F-4D97-AF65-F5344CB8AC3E}">
        <p14:creationId xmlns:p14="http://schemas.microsoft.com/office/powerpoint/2010/main" val="422623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538C352-95CD-4BFA-AE32-D50AC0E2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360" y="566408"/>
            <a:ext cx="6090440" cy="53850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F7B00-681F-47AA-8CE9-D48BE5E3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5B63F-B2ED-45C7-BEEC-5136B1E5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10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F1F223-8CED-41A1-B281-97B80A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21" y="1423843"/>
            <a:ext cx="3657600" cy="22250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Conduct Instructional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298065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FACFDF-B47F-48B1-A79D-8F255334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87" y="773886"/>
            <a:ext cx="5542687" cy="48039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BD289-F965-4F82-B40E-CB8CDCF2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160A2-3CE7-41C7-95B8-E38AA35C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F9D2D9-D80B-420B-AF7E-8575C944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21" y="1423843"/>
            <a:ext cx="3657600" cy="22250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Conduct Instructional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183274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34B9B-5D83-43BB-A50D-4162E55F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Write Performance Objectives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159E29B-4B54-4B5B-AF53-76F4FB21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06" y="1708519"/>
            <a:ext cx="9379788" cy="43286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3650C-9133-4685-9AFE-A33F2BEB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7432F-FD33-4034-B289-0A4149AF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6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34B9B-5D83-43BB-A50D-4162E55F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Write Performance Objectives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B4BAB8-510B-4C80-B33E-5ECB7596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1640515"/>
            <a:ext cx="9768840" cy="35769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9C561-D482-4845-9A80-A1007B7B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4E799-0238-4413-A094-AE56337E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2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F3A61-F162-4EC7-94DB-E48BD870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Develop Assessment Instruments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150BB-59A7-4CE0-B6CC-3110A4A2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0" y="790144"/>
            <a:ext cx="5622573" cy="49153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777C6-35EB-4C73-B8A0-793B905A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37CCB-2049-4FE7-8D68-33241E70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F3A61-F162-4EC7-94DB-E48BD870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Develop Assessment Instruments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A461C-B3C0-4AE9-8DB0-1F367986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649" y="676575"/>
            <a:ext cx="6340255" cy="53940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725DF-E0E6-4786-B097-06B6AE53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D0EEE-5E40-47A2-BF82-7F62A1D9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8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0ACC-640B-4A05-8A69-27DAB083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Develop Instructional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184B-83E4-4800-A45D-4C075D0C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following four (4) guidelines were adhered to in preparing the student instructions: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Because the planning and orchestrating of this lecture series spanned two semesters it was determined that </a:t>
            </a:r>
            <a:r>
              <a:rPr lang="en-US" sz="3200" dirty="0">
                <a:solidFill>
                  <a:srgbClr val="FF0000"/>
                </a:solidFill>
              </a:rPr>
              <a:t>student expectations should be in writing;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Rather than give the students one handout for the entire lecture series, it was felt that it would be best to give them </a:t>
            </a:r>
            <a:r>
              <a:rPr lang="en-US" sz="3200" dirty="0">
                <a:solidFill>
                  <a:srgbClr val="FF0000"/>
                </a:solidFill>
              </a:rPr>
              <a:t>two handouts, one relative to the responsibilities for each semester;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E536D-5076-4AAD-B67A-F666121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F2F0F-E2D9-40C5-BC4E-396F17F3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0ACC-640B-4A05-8A69-27DAB083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Develop Instructional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184B-83E4-4800-A45D-4C075D0C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following four (4) guidelines were adhered to in preparing the student instructions (Continued)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Instructions would </a:t>
            </a:r>
            <a:r>
              <a:rPr lang="en-US" sz="3200" dirty="0">
                <a:solidFill>
                  <a:srgbClr val="FF0000"/>
                </a:solidFill>
              </a:rPr>
              <a:t>focus on outcomes </a:t>
            </a:r>
            <a:r>
              <a:rPr lang="en-US" sz="3200" dirty="0"/>
              <a:t>(Performance Objectives) and would </a:t>
            </a:r>
            <a:r>
              <a:rPr lang="en-US" sz="3200" dirty="0">
                <a:solidFill>
                  <a:srgbClr val="FF0000"/>
                </a:solidFill>
              </a:rPr>
              <a:t>include little procedural detail;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>
                <a:solidFill>
                  <a:srgbClr val="FF0000"/>
                </a:solidFill>
              </a:rPr>
              <a:t>Deadlines would be made very clear </a:t>
            </a:r>
            <a:r>
              <a:rPr lang="en-US" sz="3200" dirty="0"/>
              <a:t>since this would mimic conference planning environments.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A488-328C-4C37-A7D9-5E47A3B2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2C73C-A938-419D-A7C1-48E41DCF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0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EAC38-749F-491A-88F3-0D653ED8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 Instructional Materials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62BBCFF-68E0-44AC-82D3-C4CFEDFA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09" y="1784185"/>
            <a:ext cx="9571382" cy="43235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A56D9-A3B0-4909-8FB3-A82B15F6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F911A-D590-4637-8D2E-5899ADBA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8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15A46-C909-4097-8C80-7D3762ED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 Instructional Materials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01DE99B-2A6C-4AB1-AC27-E4197C494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9" y="1733605"/>
            <a:ext cx="10952922" cy="43334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E03F2-B7ED-4F57-B584-C6C0AA2B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48DBA-282B-441A-8123-5F27EE96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582D0-FF46-43A7-A8A6-091B37AC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The 2019 C.E.  Senior Year Curriculum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C14BD-ADD5-41D3-B642-F9C44718D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50"/>
          <a:stretch/>
        </p:blipFill>
        <p:spPr>
          <a:xfrm>
            <a:off x="4167809" y="1006765"/>
            <a:ext cx="7596244" cy="47873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DBAF9-44C1-4E65-BA98-16315F07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4AD-0B4C-4C61-B37B-BDF694A8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AAA1F-57A8-42BC-9EE3-E8672E490329}"/>
              </a:ext>
            </a:extLst>
          </p:cNvPr>
          <p:cNvSpPr/>
          <p:nvPr/>
        </p:nvSpPr>
        <p:spPr>
          <a:xfrm>
            <a:off x="4086225" y="2835564"/>
            <a:ext cx="7754793" cy="277091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E0691C-70A5-4009-9EE5-A39FC6748FC9}"/>
              </a:ext>
            </a:extLst>
          </p:cNvPr>
          <p:cNvSpPr/>
          <p:nvPr/>
        </p:nvSpPr>
        <p:spPr>
          <a:xfrm>
            <a:off x="4086225" y="4457411"/>
            <a:ext cx="7754793" cy="277091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0ACC-640B-4A05-8A69-27DAB083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Design and Conduct Formative Evaluation of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C184B-83E4-4800-A45D-4C075D0C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Drafts</a:t>
            </a:r>
            <a:r>
              <a:rPr lang="en-US" sz="3600" dirty="0"/>
              <a:t> of the Instructional Materials (Handouts) were </a:t>
            </a:r>
            <a:r>
              <a:rPr lang="en-US" sz="3600" dirty="0">
                <a:solidFill>
                  <a:srgbClr val="FF0000"/>
                </a:solidFill>
              </a:rPr>
              <a:t>circulated</a:t>
            </a:r>
            <a:r>
              <a:rPr lang="en-US" sz="3600" dirty="0"/>
              <a:t> to all capstone faculty with a solicitation for comments and suggestions</a:t>
            </a:r>
          </a:p>
          <a:p>
            <a:r>
              <a:rPr lang="en-US" sz="3600" dirty="0"/>
              <a:t>The comments and suggestions were then </a:t>
            </a:r>
            <a:r>
              <a:rPr lang="en-US" sz="3600" dirty="0">
                <a:solidFill>
                  <a:srgbClr val="FF0000"/>
                </a:solidFill>
              </a:rPr>
              <a:t>reviewed</a:t>
            </a:r>
            <a:r>
              <a:rPr lang="en-US" sz="3600" dirty="0"/>
              <a:t> by the authors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Revisions</a:t>
            </a:r>
            <a:r>
              <a:rPr lang="en-US" sz="3600" dirty="0"/>
              <a:t> were made based on the comments and suggestions </a:t>
            </a:r>
          </a:p>
          <a:p>
            <a:r>
              <a:rPr lang="en-US" sz="3600" dirty="0"/>
              <a:t>This </a:t>
            </a:r>
            <a:r>
              <a:rPr lang="en-US" sz="3600" dirty="0">
                <a:solidFill>
                  <a:srgbClr val="FF0000"/>
                </a:solidFill>
              </a:rPr>
              <a:t>process continued </a:t>
            </a:r>
            <a:r>
              <a:rPr lang="en-US" sz="3600" dirty="0"/>
              <a:t>iteratively until </a:t>
            </a:r>
            <a:r>
              <a:rPr lang="en-US" sz="3600" dirty="0">
                <a:solidFill>
                  <a:srgbClr val="FF0000"/>
                </a:solidFill>
              </a:rPr>
              <a:t>consensus</a:t>
            </a:r>
            <a:r>
              <a:rPr lang="en-US" sz="3600" dirty="0"/>
              <a:t> was reached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DB1FB-DCF8-480E-879E-96A22C30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0CD74-42AC-42B9-8A44-16CB1428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1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E23EE-4A4B-4919-A9D8-A10937EF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Design and Conduct Summative 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4CD5A-7F1B-4319-BB73-09FE894F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03" y="742951"/>
            <a:ext cx="5539641" cy="51559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26F69-F70C-464A-A998-0221787F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2BC0A-1F13-4039-91D7-DBDC8316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5FFAD-8A29-458E-9768-01D5E214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Summative Evaluation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0E6B0-D692-424F-9C67-BCC5C6F7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09" y="311449"/>
            <a:ext cx="6417766" cy="59296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D0898-47AC-4841-AC5B-2E221744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9ABD3-2EE8-4B4F-9FC3-EB0A4EFDD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2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B535D-A02C-4D3B-BB88-0FDFBC54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</a:rPr>
              <a:t>Summative Evaluation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B790A-3E50-483D-BB1C-EFDBF464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244" y="764205"/>
            <a:ext cx="5764556" cy="49412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28014-82A6-4911-BFF3-B7584C6B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53D16-F337-4A6B-9C14-67F6F1CE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45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3393C-1CFC-4032-A75A-2974845E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Analysis of Summative Evaluation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62C3E99-0850-4917-9965-EB356E96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95" y="1788551"/>
            <a:ext cx="10873409" cy="39976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2D459-E9F6-495D-983B-585A785C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79F95-12C6-4FAD-AC83-D0FC992B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77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3393C-1CFC-4032-A75A-2974845E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Analysis of Summative Evaluation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30C5E6B-AFD9-4257-9516-3AC827EDB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0" y="1768231"/>
            <a:ext cx="10296939" cy="41393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A3623-38E7-4F38-8A5F-826BC6DF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A36ED-CF33-4A6B-B192-0E17FD85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7DA9A3D-6453-4853-9BC5-D6D51990B908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89CBD-BB7F-4FCC-912F-506EEEB8B22E}"/>
              </a:ext>
            </a:extLst>
          </p:cNvPr>
          <p:cNvSpPr txBox="1"/>
          <p:nvPr/>
        </p:nvSpPr>
        <p:spPr>
          <a:xfrm>
            <a:off x="1151613" y="1835411"/>
            <a:ext cx="98247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23 Data with Slide 24 Ascribed Meanings Appended Hereto</a:t>
            </a:r>
          </a:p>
        </p:txBody>
      </p:sp>
    </p:spTree>
    <p:extLst>
      <p:ext uri="{BB962C8B-B14F-4D97-AF65-F5344CB8AC3E}">
        <p14:creationId xmlns:p14="http://schemas.microsoft.com/office/powerpoint/2010/main" val="598779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2FBE-4882-4E91-93DE-5925C72E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5B92C-2D73-4C7E-BFF8-61D6ED3B7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The </a:t>
            </a:r>
            <a:r>
              <a:rPr lang="en-US" sz="4400" u="sng" dirty="0"/>
              <a:t>Instructional Goals </a:t>
            </a:r>
            <a:r>
              <a:rPr lang="en-US" sz="4400" dirty="0"/>
              <a:t>of: 1) Utilizing an active-learning pedagogy in the lecture series experience; 2) Student development of competencies applicable to professional life; and 3) Crafting an assessment directly related to the student efforts in lecture series development, were </a:t>
            </a:r>
            <a:r>
              <a:rPr lang="en-US" sz="4800" dirty="0">
                <a:solidFill>
                  <a:srgbClr val="FF0000"/>
                </a:solidFill>
              </a:rPr>
              <a:t>REACHED.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A16E5-03A7-4845-9505-6D17DC9E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43718-829E-4A5F-93AD-33B08DF9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5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2FBE-4882-4E91-93DE-5925C72E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1486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August 2019 -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5B92C-2D73-4C7E-BFF8-61D6ED3B7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957738"/>
            <a:ext cx="10845800" cy="4351338"/>
          </a:xfrm>
        </p:spPr>
        <p:txBody>
          <a:bodyPr>
            <a:noAutofit/>
          </a:bodyPr>
          <a:lstStyle/>
          <a:p>
            <a:r>
              <a:rPr lang="en-US" sz="3600" dirty="0"/>
              <a:t>Lecture Series Ended Yesterday 8/6/19;</a:t>
            </a:r>
          </a:p>
          <a:p>
            <a:endParaRPr lang="en-US" sz="3600" dirty="0"/>
          </a:p>
          <a:p>
            <a:r>
              <a:rPr lang="en-US" sz="3600" dirty="0"/>
              <a:t>Student Questionnaire Data Preliminarily Reviewed   (n=48);</a:t>
            </a:r>
          </a:p>
          <a:p>
            <a:endParaRPr lang="en-US" sz="3600" dirty="0"/>
          </a:p>
          <a:p>
            <a:r>
              <a:rPr lang="en-US" sz="3600" dirty="0"/>
              <a:t>Instruction for 2019 included preference for design;</a:t>
            </a:r>
          </a:p>
          <a:p>
            <a:endParaRPr lang="en-US" sz="3600" dirty="0"/>
          </a:p>
          <a:p>
            <a:r>
              <a:rPr lang="en-US" sz="3600" dirty="0"/>
              <a:t>Students differentiated between design &amp; construction this year.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A16E5-03A7-4845-9505-6D17DC9E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43718-829E-4A5F-93AD-33B08DF9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1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A3C9-05C5-4483-8F7A-25128B43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DB3F-4ADB-4E8E-8AE3-48AAA2A9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Dick, W. and L. Carey and J.O. Carey. 2014. </a:t>
            </a:r>
            <a:r>
              <a:rPr lang="en-US" i="1" dirty="0"/>
              <a:t>The Systematic Design of Instruction (8</a:t>
            </a:r>
            <a:r>
              <a:rPr lang="en-US" i="1" baseline="30000" dirty="0"/>
              <a:t>th</a:t>
            </a:r>
            <a:r>
              <a:rPr lang="en-US" i="1" dirty="0"/>
              <a:t> ed.)</a:t>
            </a:r>
            <a:r>
              <a:rPr lang="en-US" dirty="0"/>
              <a:t>. Pearson.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Doolittle, P.E. </a:t>
            </a:r>
            <a:r>
              <a:rPr lang="en-US" i="1" dirty="0"/>
              <a:t>Constructivism and Online Education. </a:t>
            </a:r>
            <a:r>
              <a:rPr lang="en-US" dirty="0"/>
              <a:t>http://www.trainingshare.com/resources/doo2.htm, accessed on February 28, 2019.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Eckert, E. and Bell, A. 2005.  </a:t>
            </a:r>
            <a:r>
              <a:rPr lang="en-US" i="1" dirty="0"/>
              <a:t>Invisible Force: Farmers’ Mental Models and How They Influence Learning and Actions</a:t>
            </a:r>
            <a:r>
              <a:rPr lang="en-US" dirty="0"/>
              <a:t>. Journal of Extension, Vol. 43, No. 3.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Kolb, D. A. 1984. </a:t>
            </a:r>
            <a:r>
              <a:rPr lang="en-US" i="1" dirty="0"/>
              <a:t>Experiential Learning; Experience as the Source of Learning and Development</a:t>
            </a:r>
            <a:r>
              <a:rPr lang="en-US" dirty="0"/>
              <a:t>. Upper Saddle River, NJ, Prentice Hall, Inc.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Markman, A. B. and </a:t>
            </a:r>
            <a:r>
              <a:rPr lang="en-US" dirty="0" err="1"/>
              <a:t>Gentner</a:t>
            </a:r>
            <a:r>
              <a:rPr lang="en-US" dirty="0"/>
              <a:t>, D. 2001. </a:t>
            </a:r>
            <a:r>
              <a:rPr lang="en-US" i="1" dirty="0"/>
              <a:t>Thinking</a:t>
            </a:r>
            <a:r>
              <a:rPr lang="en-US" dirty="0"/>
              <a:t>. Annual Review of Psychology, Vol 52, pg. 223-247.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Prince, M. 2004. </a:t>
            </a:r>
            <a:r>
              <a:rPr lang="en-US" i="1" dirty="0"/>
              <a:t>Does Active Learning Work? A Review of the Research</a:t>
            </a:r>
            <a:r>
              <a:rPr lang="en-US" dirty="0"/>
              <a:t>. Journal of Engineering Education 93 (3), pg. 223.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2382F-B87D-495A-8E40-02D79D38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276CA-0B56-40BF-9D37-255EF745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35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A0A9-FCBB-4CE2-BF50-5245105CA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9789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cs typeface="Arial" panose="020B0604020202020204" pitchFamily="34" charset="0"/>
              </a:rPr>
              <a:t>A Student Centered, Active Learning Approach to the Delivery of a</a:t>
            </a:r>
            <a:br>
              <a:rPr lang="en-US" sz="3600" b="1" dirty="0">
                <a:latin typeface="+mn-lt"/>
                <a:cs typeface="Arial" panose="020B0604020202020204" pitchFamily="34" charset="0"/>
              </a:rPr>
            </a:br>
            <a:r>
              <a:rPr lang="en-US" sz="3600" b="1" dirty="0">
                <a:latin typeface="+mn-lt"/>
                <a:cs typeface="Arial" panose="020B0604020202020204" pitchFamily="34" charset="0"/>
              </a:rPr>
              <a:t>Visiting Professional Lecture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FFBF8-778C-44B4-9D15-C62EEC8AA8C0}"/>
              </a:ext>
            </a:extLst>
          </p:cNvPr>
          <p:cNvSpPr txBox="1"/>
          <p:nvPr/>
        </p:nvSpPr>
        <p:spPr>
          <a:xfrm>
            <a:off x="1218763" y="2897669"/>
            <a:ext cx="975446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cs typeface="Arial" panose="020B0604020202020204" pitchFamily="34" charset="0"/>
              </a:rPr>
              <a:t>A. Richard Vannozzi, MS, PLS</a:t>
            </a:r>
          </a:p>
          <a:p>
            <a:pPr algn="ctr"/>
            <a:r>
              <a:rPr lang="en-US" sz="2000" dirty="0">
                <a:cs typeface="Arial" panose="020B0604020202020204" pitchFamily="34" charset="0"/>
              </a:rPr>
              <a:t>School of Engineering Technology, University of Maine, Orono, Maine</a:t>
            </a:r>
          </a:p>
          <a:p>
            <a:pPr algn="ctr"/>
            <a:r>
              <a:rPr lang="en-US" i="1" dirty="0">
                <a:cs typeface="Arial" panose="020B0604020202020204" pitchFamily="34" charset="0"/>
              </a:rPr>
              <a:t>anthony.vannozzi@maine.edu</a:t>
            </a:r>
          </a:p>
          <a:p>
            <a:pPr algn="ctr"/>
            <a:endParaRPr lang="en-US" sz="2400" dirty="0"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cs typeface="Arial" panose="020B0604020202020204" pitchFamily="34" charset="0"/>
              </a:rPr>
              <a:t>Leonard Anderson, Ph.D., C.P.C.</a:t>
            </a:r>
            <a:endParaRPr lang="en-US" sz="2800" dirty="0"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cs typeface="Arial" panose="020B0604020202020204" pitchFamily="34" charset="0"/>
              </a:rPr>
              <a:t>Department of Civil Engineering, Wentworth Institute of Technology, Boston, Massachusetts</a:t>
            </a:r>
          </a:p>
          <a:p>
            <a:pPr algn="ctr"/>
            <a:r>
              <a:rPr lang="en-US" sz="2000" i="1" dirty="0">
                <a:cs typeface="Arial" panose="020B0604020202020204" pitchFamily="34" charset="0"/>
              </a:rPr>
              <a:t>andersonl@wit.edu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2C80E2-47B9-4740-8A37-5280F005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4DF8A8-12E9-4F33-AECE-566F7CDF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6A9AE-6574-4164-9827-F7C9039219D2}"/>
              </a:ext>
            </a:extLst>
          </p:cNvPr>
          <p:cNvSpPr txBox="1"/>
          <p:nvPr/>
        </p:nvSpPr>
        <p:spPr>
          <a:xfrm>
            <a:off x="1911922" y="5872579"/>
            <a:ext cx="836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*Previously Presented at the ASEE Zone 1 Conference, Buffalo, NY, April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6D331-68BB-472C-8072-AD1EDA263C7D}"/>
              </a:ext>
            </a:extLst>
          </p:cNvPr>
          <p:cNvSpPr txBox="1"/>
          <p:nvPr/>
        </p:nvSpPr>
        <p:spPr>
          <a:xfrm>
            <a:off x="4038600" y="1739948"/>
            <a:ext cx="3683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154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4F27-8345-4CEE-A475-39412D2E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WIT’s Capstone Design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CC7E7-55CA-4950-8AC5-C9D03D4FA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94" y="214153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/>
              <a:t>Two Course Sequence</a:t>
            </a:r>
          </a:p>
          <a:p>
            <a:pPr lvl="1"/>
            <a:r>
              <a:rPr lang="en-US" sz="3200" dirty="0"/>
              <a:t>CIVE4000 (Spring Semester) </a:t>
            </a:r>
          </a:p>
          <a:p>
            <a:pPr lvl="1"/>
            <a:r>
              <a:rPr lang="en-US" sz="3200" dirty="0"/>
              <a:t>CIVE5500 (Summer Semester)</a:t>
            </a:r>
          </a:p>
          <a:p>
            <a:r>
              <a:rPr lang="en-US" sz="3900" dirty="0"/>
              <a:t>1 Hour Lecture per Week and Two Three-Hour Labs (Studio) Sessions per Week</a:t>
            </a:r>
          </a:p>
          <a:p>
            <a:r>
              <a:rPr lang="en-US" sz="4000" dirty="0"/>
              <a:t>Incorporates all of the civil engineering curriculum in a comprehensive </a:t>
            </a:r>
            <a:r>
              <a:rPr lang="en-US" sz="3900" dirty="0"/>
              <a:t>intra-disciplinary</a:t>
            </a:r>
            <a:r>
              <a:rPr lang="en-US" dirty="0"/>
              <a:t> </a:t>
            </a:r>
            <a:r>
              <a:rPr lang="en-US" sz="4000" dirty="0"/>
              <a:t>civil project that includes communication, teamwork and engineering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C4E67-2B52-41BC-ABEE-122D5814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3EEB7-3E15-47F9-9A7B-CAF3BA4F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B3E489-B281-4363-B890-5E1DE7B6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23" y="584939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Generalized Components of the Wentworth Capstone Experience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newspaper&#10;&#10;Description generated with very high confidence">
            <a:extLst>
              <a:ext uri="{FF2B5EF4-FFF2-40B4-BE49-F238E27FC236}">
                <a16:creationId xmlns:a16="http://schemas.microsoft.com/office/drawing/2014/main" id="{832DA27F-72F2-4733-9503-FAFB42D6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81" y="1631543"/>
            <a:ext cx="9069238" cy="45144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E6836E-0835-41D1-AEDB-206A43D0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5AD8F-51C6-47E9-9A21-C56FFB47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1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252B-8E3C-4B93-9749-07EC5778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/>
              <a:t>Second Semester Lecture History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00DB6-9976-491E-A5CA-22376A7C0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96"/>
            <a:ext cx="10515600" cy="4757103"/>
          </a:xfrm>
        </p:spPr>
        <p:txBody>
          <a:bodyPr>
            <a:noAutofit/>
          </a:bodyPr>
          <a:lstStyle/>
          <a:p>
            <a:r>
              <a:rPr lang="en-US" dirty="0"/>
              <a:t>Initial used for course lecturing, project instruction, and guest speakers supplied by the Faculty;</a:t>
            </a:r>
          </a:p>
          <a:p>
            <a:endParaRPr lang="en-US" dirty="0"/>
          </a:p>
          <a:p>
            <a:r>
              <a:rPr lang="en-US" dirty="0"/>
              <a:t>Three years ago, the occasional faculty-generated guest lectures morphed into students inviting guests for some of the weeks;</a:t>
            </a:r>
          </a:p>
          <a:p>
            <a:endParaRPr lang="en-US" dirty="0"/>
          </a:p>
          <a:p>
            <a:r>
              <a:rPr lang="en-US" dirty="0"/>
              <a:t>In 2018 it was decided to formalize the second semester lecture into a singular focus on a student-centered lecture series modeled on the elements of professional conference/meeting planning.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D949-BB71-450A-AC35-4389E447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8A22F-4D79-4F1D-8DF2-37390F67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2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337994-DD65-43C8-9D38-DB1309AC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497840"/>
            <a:ext cx="3952240" cy="573024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Adaption of the Dick &amp; Carey Instructional Design Model Developed by the Authors and that Provides the Framework of the Student-Centered Lecture Series Curriculum</a:t>
            </a:r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D65269-E0F6-45A9-BE9D-4092F873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48" y="673628"/>
            <a:ext cx="6606492" cy="528098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77F7D0-D243-49C3-A049-EADC0E77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Student Centered, Active Learning Approach to the Delivery of a Visiting Professional Lecture Series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2BF17F-7A51-421E-869B-EAEACE1F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0DB89-D705-4AC2-A7D7-17B78ACA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Identification of the Instructional Goals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A5368F1-21E1-4FC0-A38D-783CF62D8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25" y="1849511"/>
            <a:ext cx="9810150" cy="39976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92FE5-A287-42F2-A565-80D4D67D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44BFA-AF72-4240-83FF-01CC9615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3159-BCD2-4D39-A07E-7C5F6F71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Analyze Learners and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27A92-DC34-4CE3-A43D-D40C2347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Homogeneous Cohort;</a:t>
            </a:r>
          </a:p>
          <a:p>
            <a:endParaRPr lang="en-US" sz="4000" dirty="0"/>
          </a:p>
          <a:p>
            <a:r>
              <a:rPr lang="en-US" sz="4000" dirty="0"/>
              <a:t>Majority are Seniors in their last semester of their BSCE degree;</a:t>
            </a:r>
          </a:p>
          <a:p>
            <a:endParaRPr lang="en-US" sz="4000" dirty="0"/>
          </a:p>
          <a:p>
            <a:r>
              <a:rPr lang="en-US" sz="4000" dirty="0"/>
              <a:t>Two Co-op experiences;</a:t>
            </a:r>
          </a:p>
          <a:p>
            <a:endParaRPr lang="en-US" sz="4000" dirty="0"/>
          </a:p>
          <a:p>
            <a:r>
              <a:rPr lang="en-US" sz="4000" dirty="0"/>
              <a:t>Will be employed in the field of Civil Engineering.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D7D16-71CE-4CF5-9CAD-EBB849AB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C69B6-D2FB-4F8C-B364-56A54B79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8DDC6-428E-4829-98E6-A492BA2A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21" y="1423843"/>
            <a:ext cx="3657600" cy="22250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Conduct Instructional Analysis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FE2B012-C537-4B4E-B11D-A8CB428D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0" y="519880"/>
            <a:ext cx="6378946" cy="56377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E240E-D879-4478-92C1-414D3EA9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Student Centered, Active Learning Approach to the Delivery of a Visiting Professional Lecture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CD183-F63E-4A6D-BCC6-3720A675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A9A3D-6453-4853-9BC5-D6D51990B9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1275</Words>
  <Application>Microsoft Office PowerPoint</Application>
  <PresentationFormat>Widescreen</PresentationFormat>
  <Paragraphs>156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A Student Centered, Active Learning Approach to the Delivery of a Visiting Professional Lecture Series</vt:lpstr>
      <vt:lpstr>The 2019 C.E.  Senior Year Curriculum </vt:lpstr>
      <vt:lpstr>WIT’s Capstone Design Experience</vt:lpstr>
      <vt:lpstr>Generalized Components of the Wentworth Capstone Experience</vt:lpstr>
      <vt:lpstr>Second Semester Lecture History</vt:lpstr>
      <vt:lpstr>Adaption of the Dick &amp; Carey Instructional Design Model Developed by the Authors and that Provides the Framework of the Student-Centered Lecture Series Curriculum </vt:lpstr>
      <vt:lpstr>Identification of the Instructional Goals</vt:lpstr>
      <vt:lpstr>Analyze Learners and Contexts</vt:lpstr>
      <vt:lpstr>Conduct Instructional Analysis</vt:lpstr>
      <vt:lpstr>Conduct Instructional Analysis</vt:lpstr>
      <vt:lpstr>Conduct Instructional Analysis</vt:lpstr>
      <vt:lpstr>Write Performance Objectives</vt:lpstr>
      <vt:lpstr>Write Performance Objectives</vt:lpstr>
      <vt:lpstr>Develop Assessment Instruments</vt:lpstr>
      <vt:lpstr>Develop Assessment Instruments</vt:lpstr>
      <vt:lpstr>Develop Instructional Strategy</vt:lpstr>
      <vt:lpstr>Develop Instructional Strategy</vt:lpstr>
      <vt:lpstr>Develop Instructional Materials</vt:lpstr>
      <vt:lpstr>Develop Instructional Materials</vt:lpstr>
      <vt:lpstr>Design and Conduct Formative Evaluation of Instruction</vt:lpstr>
      <vt:lpstr>Design and Conduct Summative Evaluation</vt:lpstr>
      <vt:lpstr>Summative Evaluation Results</vt:lpstr>
      <vt:lpstr>Summative Evaluation Results</vt:lpstr>
      <vt:lpstr>Analysis of Summative Evaluation</vt:lpstr>
      <vt:lpstr>Analysis of Summative Evaluation</vt:lpstr>
      <vt:lpstr>Conclusions</vt:lpstr>
      <vt:lpstr>August 2019 - Update</vt:lpstr>
      <vt:lpstr>References</vt:lpstr>
      <vt:lpstr>A Student Centered, Active Learning Approach to the Delivery of a Visiting Professional Lecture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Student Centered, Active Learning Approach to the Delivery of a Visiting Professional Lecture Series  A. Richard Vannozzi, MS, PLS Leonard Anderson, Ph.D., C.P.C.  </dc:title>
  <dc:creator>Anderson, Leonard</dc:creator>
  <cp:lastModifiedBy>Vannozzi, Rich</cp:lastModifiedBy>
  <cp:revision>15</cp:revision>
  <dcterms:created xsi:type="dcterms:W3CDTF">2019-04-11T00:52:13Z</dcterms:created>
  <dcterms:modified xsi:type="dcterms:W3CDTF">2019-08-08T11:37:21Z</dcterms:modified>
</cp:coreProperties>
</file>