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38"/>
  </p:notesMasterIdLst>
  <p:sldIdLst>
    <p:sldId id="259" r:id="rId4"/>
    <p:sldId id="501" r:id="rId5"/>
    <p:sldId id="504" r:id="rId6"/>
    <p:sldId id="260" r:id="rId7"/>
    <p:sldId id="268" r:id="rId8"/>
    <p:sldId id="309" r:id="rId9"/>
    <p:sldId id="314" r:id="rId10"/>
    <p:sldId id="270" r:id="rId11"/>
    <p:sldId id="274" r:id="rId12"/>
    <p:sldId id="306" r:id="rId13"/>
    <p:sldId id="307" r:id="rId14"/>
    <p:sldId id="308" r:id="rId15"/>
    <p:sldId id="267" r:id="rId16"/>
    <p:sldId id="313" r:id="rId17"/>
    <p:sldId id="502" r:id="rId18"/>
    <p:sldId id="505" r:id="rId19"/>
    <p:sldId id="506" r:id="rId20"/>
    <p:sldId id="507" r:id="rId21"/>
    <p:sldId id="312" r:id="rId22"/>
    <p:sldId id="317" r:id="rId23"/>
    <p:sldId id="318" r:id="rId24"/>
    <p:sldId id="319" r:id="rId25"/>
    <p:sldId id="315" r:id="rId26"/>
    <p:sldId id="316" r:id="rId27"/>
    <p:sldId id="275" r:id="rId28"/>
    <p:sldId id="263" r:id="rId29"/>
    <p:sldId id="503" r:id="rId30"/>
    <p:sldId id="310" r:id="rId31"/>
    <p:sldId id="269" r:id="rId32"/>
    <p:sldId id="281" r:id="rId33"/>
    <p:sldId id="285" r:id="rId34"/>
    <p:sldId id="272" r:id="rId35"/>
    <p:sldId id="311" r:id="rId36"/>
    <p:sldId id="2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2274" y="10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AAC569-70E6-46EF-BEA1-59601EE0D65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D129AB-C9C4-4388-A88D-E1C344875839}">
      <dgm:prSet/>
      <dgm:spPr/>
      <dgm:t>
        <a:bodyPr/>
        <a:lstStyle/>
        <a:p>
          <a:r>
            <a:rPr lang="en-US" b="0" i="0" baseline="0"/>
            <a:t>Create immersive virtual reality (VR) laboratories </a:t>
          </a:r>
          <a:endParaRPr lang="en-US"/>
        </a:p>
      </dgm:t>
    </dgm:pt>
    <dgm:pt modelId="{D43C5986-3064-4E5A-A4B0-BFAB19E531DD}" type="parTrans" cxnId="{C04C9BC6-42FB-44ED-A5FE-983666600389}">
      <dgm:prSet/>
      <dgm:spPr/>
      <dgm:t>
        <a:bodyPr/>
        <a:lstStyle/>
        <a:p>
          <a:endParaRPr lang="en-US"/>
        </a:p>
      </dgm:t>
    </dgm:pt>
    <dgm:pt modelId="{2850C1D9-26EC-4126-9D76-7B0B7B412403}" type="sibTrans" cxnId="{C04C9BC6-42FB-44ED-A5FE-983666600389}">
      <dgm:prSet/>
      <dgm:spPr/>
      <dgm:t>
        <a:bodyPr/>
        <a:lstStyle/>
        <a:p>
          <a:endParaRPr lang="en-US"/>
        </a:p>
      </dgm:t>
    </dgm:pt>
    <dgm:pt modelId="{67B3E3DB-68D0-49B2-9528-A3B06EEE308F}">
      <dgm:prSet/>
      <dgm:spPr/>
      <dgm:t>
        <a:bodyPr/>
        <a:lstStyle/>
        <a:p>
          <a:r>
            <a:rPr lang="en-US"/>
            <a:t>Assess the effectiveness of VR laboratories</a:t>
          </a:r>
        </a:p>
      </dgm:t>
    </dgm:pt>
    <dgm:pt modelId="{683B30C4-DA38-4658-BA77-E1E5267A972B}" type="parTrans" cxnId="{42D93396-C7A6-4558-AB15-7EB17E8B9F92}">
      <dgm:prSet/>
      <dgm:spPr/>
      <dgm:t>
        <a:bodyPr/>
        <a:lstStyle/>
        <a:p>
          <a:endParaRPr lang="en-US"/>
        </a:p>
      </dgm:t>
    </dgm:pt>
    <dgm:pt modelId="{4C5418A6-E7E8-443B-97E4-CA460FF027D4}" type="sibTrans" cxnId="{42D93396-C7A6-4558-AB15-7EB17E8B9F92}">
      <dgm:prSet/>
      <dgm:spPr/>
      <dgm:t>
        <a:bodyPr/>
        <a:lstStyle/>
        <a:p>
          <a:endParaRPr lang="en-US"/>
        </a:p>
      </dgm:t>
    </dgm:pt>
    <dgm:pt modelId="{D4F1A8D3-BD61-4C01-BBB5-D0314CD220FA}">
      <dgm:prSet/>
      <dgm:spPr/>
      <dgm:t>
        <a:bodyPr/>
        <a:lstStyle/>
        <a:p>
          <a:r>
            <a:rPr lang="en-US"/>
            <a:t>Explore the synergies between physical and virtual laboratories </a:t>
          </a:r>
        </a:p>
      </dgm:t>
    </dgm:pt>
    <dgm:pt modelId="{D6AB0CE3-E7C0-41E4-A180-3254318D53D6}" type="parTrans" cxnId="{A5AA7634-DF56-4771-917A-CD12EB3BED35}">
      <dgm:prSet/>
      <dgm:spPr/>
      <dgm:t>
        <a:bodyPr/>
        <a:lstStyle/>
        <a:p>
          <a:endParaRPr lang="en-US"/>
        </a:p>
      </dgm:t>
    </dgm:pt>
    <dgm:pt modelId="{5E29A48C-4242-48D7-A5B8-1DE1216A7118}" type="sibTrans" cxnId="{A5AA7634-DF56-4771-917A-CD12EB3BED35}">
      <dgm:prSet/>
      <dgm:spPr/>
      <dgm:t>
        <a:bodyPr/>
        <a:lstStyle/>
        <a:p>
          <a:endParaRPr lang="en-US"/>
        </a:p>
      </dgm:t>
    </dgm:pt>
    <dgm:pt modelId="{F0A8E832-7524-456A-975B-DBC08777B306}" type="pres">
      <dgm:prSet presAssocID="{E2AAC569-70E6-46EF-BEA1-59601EE0D65C}" presName="root" presStyleCnt="0">
        <dgm:presLayoutVars>
          <dgm:dir/>
          <dgm:resizeHandles val="exact"/>
        </dgm:presLayoutVars>
      </dgm:prSet>
      <dgm:spPr/>
    </dgm:pt>
    <dgm:pt modelId="{437A3CEE-BC30-43B0-9B8E-380A87B28DCA}" type="pres">
      <dgm:prSet presAssocID="{03D129AB-C9C4-4388-A88D-E1C344875839}" presName="compNode" presStyleCnt="0"/>
      <dgm:spPr/>
    </dgm:pt>
    <dgm:pt modelId="{5D8514B2-9EC3-45D3-96F4-3DB80119343F}" type="pres">
      <dgm:prSet presAssocID="{03D129AB-C9C4-4388-A88D-E1C344875839}" presName="bgRect" presStyleLbl="bgShp" presStyleIdx="0" presStyleCnt="3"/>
      <dgm:spPr/>
    </dgm:pt>
    <dgm:pt modelId="{1175F9C1-3AFF-4919-A71F-477855A1F6C2}" type="pres">
      <dgm:prSet presAssocID="{03D129AB-C9C4-4388-A88D-E1C344875839}"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rtual RealityHeadset"/>
        </a:ext>
      </dgm:extLst>
    </dgm:pt>
    <dgm:pt modelId="{5E663BA3-89B3-4319-9EDC-5238000E530F}" type="pres">
      <dgm:prSet presAssocID="{03D129AB-C9C4-4388-A88D-E1C344875839}" presName="spaceRect" presStyleCnt="0"/>
      <dgm:spPr/>
    </dgm:pt>
    <dgm:pt modelId="{682549BF-A875-4FBF-A8E1-035753EAA18C}" type="pres">
      <dgm:prSet presAssocID="{03D129AB-C9C4-4388-A88D-E1C344875839}" presName="parTx" presStyleLbl="revTx" presStyleIdx="0" presStyleCnt="3">
        <dgm:presLayoutVars>
          <dgm:chMax val="0"/>
          <dgm:chPref val="0"/>
        </dgm:presLayoutVars>
      </dgm:prSet>
      <dgm:spPr/>
    </dgm:pt>
    <dgm:pt modelId="{0578CEBB-CA20-435E-97A0-2365C7274299}" type="pres">
      <dgm:prSet presAssocID="{2850C1D9-26EC-4126-9D76-7B0B7B412403}" presName="sibTrans" presStyleCnt="0"/>
      <dgm:spPr/>
    </dgm:pt>
    <dgm:pt modelId="{816700D4-0BBE-422D-8BEA-BF0FF5E62AE0}" type="pres">
      <dgm:prSet presAssocID="{67B3E3DB-68D0-49B2-9528-A3B06EEE308F}" presName="compNode" presStyleCnt="0"/>
      <dgm:spPr/>
    </dgm:pt>
    <dgm:pt modelId="{BBA6A002-E6D4-4BB0-8413-CCC3E511B88C}" type="pres">
      <dgm:prSet presAssocID="{67B3E3DB-68D0-49B2-9528-A3B06EEE308F}" presName="bgRect" presStyleLbl="bgShp" presStyleIdx="1" presStyleCnt="3"/>
      <dgm:spPr/>
    </dgm:pt>
    <dgm:pt modelId="{6F9C9AAD-AFD8-4DC6-84FE-E59D82869EBD}" type="pres">
      <dgm:prSet presAssocID="{67B3E3DB-68D0-49B2-9528-A3B06EEE308F}"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atistics"/>
        </a:ext>
      </dgm:extLst>
    </dgm:pt>
    <dgm:pt modelId="{D3F22143-8055-4394-9980-A954D543ED90}" type="pres">
      <dgm:prSet presAssocID="{67B3E3DB-68D0-49B2-9528-A3B06EEE308F}" presName="spaceRect" presStyleCnt="0"/>
      <dgm:spPr/>
    </dgm:pt>
    <dgm:pt modelId="{6EEC1B75-E42C-46FB-9BBB-5630F302C9B0}" type="pres">
      <dgm:prSet presAssocID="{67B3E3DB-68D0-49B2-9528-A3B06EEE308F}" presName="parTx" presStyleLbl="revTx" presStyleIdx="1" presStyleCnt="3">
        <dgm:presLayoutVars>
          <dgm:chMax val="0"/>
          <dgm:chPref val="0"/>
        </dgm:presLayoutVars>
      </dgm:prSet>
      <dgm:spPr/>
    </dgm:pt>
    <dgm:pt modelId="{7187FD7A-DDDE-4AC4-BC8C-7F6C865C7AD5}" type="pres">
      <dgm:prSet presAssocID="{4C5418A6-E7E8-443B-97E4-CA460FF027D4}" presName="sibTrans" presStyleCnt="0"/>
      <dgm:spPr/>
    </dgm:pt>
    <dgm:pt modelId="{090AC641-A54D-424D-9E28-A89C55DA0024}" type="pres">
      <dgm:prSet presAssocID="{D4F1A8D3-BD61-4C01-BBB5-D0314CD220FA}" presName="compNode" presStyleCnt="0"/>
      <dgm:spPr/>
    </dgm:pt>
    <dgm:pt modelId="{9F32DAB5-1CF1-4A2C-A642-770AA5BDCF59}" type="pres">
      <dgm:prSet presAssocID="{D4F1A8D3-BD61-4C01-BBB5-D0314CD220FA}" presName="bgRect" presStyleLbl="bgShp" presStyleIdx="2" presStyleCnt="3"/>
      <dgm:spPr/>
    </dgm:pt>
    <dgm:pt modelId="{6C196D9E-401D-402F-B777-CF7B2F448B0B}" type="pres">
      <dgm:prSet presAssocID="{D4F1A8D3-BD61-4C01-BBB5-D0314CD220FA}"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2FE9EF27-B7FA-46A3-88E2-E8AD5A332E2A}" type="pres">
      <dgm:prSet presAssocID="{D4F1A8D3-BD61-4C01-BBB5-D0314CD220FA}" presName="spaceRect" presStyleCnt="0"/>
      <dgm:spPr/>
    </dgm:pt>
    <dgm:pt modelId="{3C592CA9-1948-4E69-9C6D-53B7568FCC37}" type="pres">
      <dgm:prSet presAssocID="{D4F1A8D3-BD61-4C01-BBB5-D0314CD220FA}" presName="parTx" presStyleLbl="revTx" presStyleIdx="2" presStyleCnt="3">
        <dgm:presLayoutVars>
          <dgm:chMax val="0"/>
          <dgm:chPref val="0"/>
        </dgm:presLayoutVars>
      </dgm:prSet>
      <dgm:spPr/>
    </dgm:pt>
  </dgm:ptLst>
  <dgm:cxnLst>
    <dgm:cxn modelId="{E7638302-2343-4642-84E8-CB9BDA332C99}" type="presOf" srcId="{D4F1A8D3-BD61-4C01-BBB5-D0314CD220FA}" destId="{3C592CA9-1948-4E69-9C6D-53B7568FCC37}" srcOrd="0" destOrd="0" presId="urn:microsoft.com/office/officeart/2018/2/layout/IconVerticalSolidList"/>
    <dgm:cxn modelId="{0EACDD2D-8D4C-44E1-ABF3-52704C027A96}" type="presOf" srcId="{67B3E3DB-68D0-49B2-9528-A3B06EEE308F}" destId="{6EEC1B75-E42C-46FB-9BBB-5630F302C9B0}" srcOrd="0" destOrd="0" presId="urn:microsoft.com/office/officeart/2018/2/layout/IconVerticalSolidList"/>
    <dgm:cxn modelId="{A5AA7634-DF56-4771-917A-CD12EB3BED35}" srcId="{E2AAC569-70E6-46EF-BEA1-59601EE0D65C}" destId="{D4F1A8D3-BD61-4C01-BBB5-D0314CD220FA}" srcOrd="2" destOrd="0" parTransId="{D6AB0CE3-E7C0-41E4-A180-3254318D53D6}" sibTransId="{5E29A48C-4242-48D7-A5B8-1DE1216A7118}"/>
    <dgm:cxn modelId="{42D93396-C7A6-4558-AB15-7EB17E8B9F92}" srcId="{E2AAC569-70E6-46EF-BEA1-59601EE0D65C}" destId="{67B3E3DB-68D0-49B2-9528-A3B06EEE308F}" srcOrd="1" destOrd="0" parTransId="{683B30C4-DA38-4658-BA77-E1E5267A972B}" sibTransId="{4C5418A6-E7E8-443B-97E4-CA460FF027D4}"/>
    <dgm:cxn modelId="{E73222A8-A5B0-4100-B1E3-0D8CD980F969}" type="presOf" srcId="{03D129AB-C9C4-4388-A88D-E1C344875839}" destId="{682549BF-A875-4FBF-A8E1-035753EAA18C}" srcOrd="0" destOrd="0" presId="urn:microsoft.com/office/officeart/2018/2/layout/IconVerticalSolidList"/>
    <dgm:cxn modelId="{C04C9BC6-42FB-44ED-A5FE-983666600389}" srcId="{E2AAC569-70E6-46EF-BEA1-59601EE0D65C}" destId="{03D129AB-C9C4-4388-A88D-E1C344875839}" srcOrd="0" destOrd="0" parTransId="{D43C5986-3064-4E5A-A4B0-BFAB19E531DD}" sibTransId="{2850C1D9-26EC-4126-9D76-7B0B7B412403}"/>
    <dgm:cxn modelId="{E9DF70DA-E59D-4122-B190-0305F48BAEDE}" type="presOf" srcId="{E2AAC569-70E6-46EF-BEA1-59601EE0D65C}" destId="{F0A8E832-7524-456A-975B-DBC08777B306}" srcOrd="0" destOrd="0" presId="urn:microsoft.com/office/officeart/2018/2/layout/IconVerticalSolidList"/>
    <dgm:cxn modelId="{D1CD520C-14D7-4DB9-8B52-F23F335A2CF6}" type="presParOf" srcId="{F0A8E832-7524-456A-975B-DBC08777B306}" destId="{437A3CEE-BC30-43B0-9B8E-380A87B28DCA}" srcOrd="0" destOrd="0" presId="urn:microsoft.com/office/officeart/2018/2/layout/IconVerticalSolidList"/>
    <dgm:cxn modelId="{8ED76987-DBAC-43DD-9BC4-0BBA196F8427}" type="presParOf" srcId="{437A3CEE-BC30-43B0-9B8E-380A87B28DCA}" destId="{5D8514B2-9EC3-45D3-96F4-3DB80119343F}" srcOrd="0" destOrd="0" presId="urn:microsoft.com/office/officeart/2018/2/layout/IconVerticalSolidList"/>
    <dgm:cxn modelId="{B96BA82B-A2F7-4ED5-B085-D1D12F69E84E}" type="presParOf" srcId="{437A3CEE-BC30-43B0-9B8E-380A87B28DCA}" destId="{1175F9C1-3AFF-4919-A71F-477855A1F6C2}" srcOrd="1" destOrd="0" presId="urn:microsoft.com/office/officeart/2018/2/layout/IconVerticalSolidList"/>
    <dgm:cxn modelId="{FA02728A-2793-4C3F-90CE-01684D93A201}" type="presParOf" srcId="{437A3CEE-BC30-43B0-9B8E-380A87B28DCA}" destId="{5E663BA3-89B3-4319-9EDC-5238000E530F}" srcOrd="2" destOrd="0" presId="urn:microsoft.com/office/officeart/2018/2/layout/IconVerticalSolidList"/>
    <dgm:cxn modelId="{D0C56027-E4E0-44EC-AA5B-5639F323D85C}" type="presParOf" srcId="{437A3CEE-BC30-43B0-9B8E-380A87B28DCA}" destId="{682549BF-A875-4FBF-A8E1-035753EAA18C}" srcOrd="3" destOrd="0" presId="urn:microsoft.com/office/officeart/2018/2/layout/IconVerticalSolidList"/>
    <dgm:cxn modelId="{64802926-0E17-411F-831D-EA46E79F55A3}" type="presParOf" srcId="{F0A8E832-7524-456A-975B-DBC08777B306}" destId="{0578CEBB-CA20-435E-97A0-2365C7274299}" srcOrd="1" destOrd="0" presId="urn:microsoft.com/office/officeart/2018/2/layout/IconVerticalSolidList"/>
    <dgm:cxn modelId="{D888CFAA-A02E-4B39-8F34-673E94590CB0}" type="presParOf" srcId="{F0A8E832-7524-456A-975B-DBC08777B306}" destId="{816700D4-0BBE-422D-8BEA-BF0FF5E62AE0}" srcOrd="2" destOrd="0" presId="urn:microsoft.com/office/officeart/2018/2/layout/IconVerticalSolidList"/>
    <dgm:cxn modelId="{7464A744-FFD7-49F8-87A8-7B6001F9EA09}" type="presParOf" srcId="{816700D4-0BBE-422D-8BEA-BF0FF5E62AE0}" destId="{BBA6A002-E6D4-4BB0-8413-CCC3E511B88C}" srcOrd="0" destOrd="0" presId="urn:microsoft.com/office/officeart/2018/2/layout/IconVerticalSolidList"/>
    <dgm:cxn modelId="{71D4DA1B-92EA-47FA-890C-BEE3253D075A}" type="presParOf" srcId="{816700D4-0BBE-422D-8BEA-BF0FF5E62AE0}" destId="{6F9C9AAD-AFD8-4DC6-84FE-E59D82869EBD}" srcOrd="1" destOrd="0" presId="urn:microsoft.com/office/officeart/2018/2/layout/IconVerticalSolidList"/>
    <dgm:cxn modelId="{A81C0753-0D67-41C4-97E7-748765E81072}" type="presParOf" srcId="{816700D4-0BBE-422D-8BEA-BF0FF5E62AE0}" destId="{D3F22143-8055-4394-9980-A954D543ED90}" srcOrd="2" destOrd="0" presId="urn:microsoft.com/office/officeart/2018/2/layout/IconVerticalSolidList"/>
    <dgm:cxn modelId="{8BC52B8B-3E3C-43B7-956C-D6CE86D79736}" type="presParOf" srcId="{816700D4-0BBE-422D-8BEA-BF0FF5E62AE0}" destId="{6EEC1B75-E42C-46FB-9BBB-5630F302C9B0}" srcOrd="3" destOrd="0" presId="urn:microsoft.com/office/officeart/2018/2/layout/IconVerticalSolidList"/>
    <dgm:cxn modelId="{05E31530-55D4-4C34-A187-0319551F609F}" type="presParOf" srcId="{F0A8E832-7524-456A-975B-DBC08777B306}" destId="{7187FD7A-DDDE-4AC4-BC8C-7F6C865C7AD5}" srcOrd="3" destOrd="0" presId="urn:microsoft.com/office/officeart/2018/2/layout/IconVerticalSolidList"/>
    <dgm:cxn modelId="{C1CDBD26-7B9B-4AC0-ABF6-1E4ACA55B431}" type="presParOf" srcId="{F0A8E832-7524-456A-975B-DBC08777B306}" destId="{090AC641-A54D-424D-9E28-A89C55DA0024}" srcOrd="4" destOrd="0" presId="urn:microsoft.com/office/officeart/2018/2/layout/IconVerticalSolidList"/>
    <dgm:cxn modelId="{E415A1E7-9509-479E-AB66-17D0BE2272E1}" type="presParOf" srcId="{090AC641-A54D-424D-9E28-A89C55DA0024}" destId="{9F32DAB5-1CF1-4A2C-A642-770AA5BDCF59}" srcOrd="0" destOrd="0" presId="urn:microsoft.com/office/officeart/2018/2/layout/IconVerticalSolidList"/>
    <dgm:cxn modelId="{AD72AB28-989E-4AAB-9CE4-5662E8E1488E}" type="presParOf" srcId="{090AC641-A54D-424D-9E28-A89C55DA0024}" destId="{6C196D9E-401D-402F-B777-CF7B2F448B0B}" srcOrd="1" destOrd="0" presId="urn:microsoft.com/office/officeart/2018/2/layout/IconVerticalSolidList"/>
    <dgm:cxn modelId="{74BE780A-AD43-466C-AB0E-3FD7F08B75EC}" type="presParOf" srcId="{090AC641-A54D-424D-9E28-A89C55DA0024}" destId="{2FE9EF27-B7FA-46A3-88E2-E8AD5A332E2A}" srcOrd="2" destOrd="0" presId="urn:microsoft.com/office/officeart/2018/2/layout/IconVerticalSolidList"/>
    <dgm:cxn modelId="{F904EFF4-B983-46CA-A728-13B0ABCA4417}" type="presParOf" srcId="{090AC641-A54D-424D-9E28-A89C55DA0024}" destId="{3C592CA9-1948-4E69-9C6D-53B7568FCC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514B2-9EC3-45D3-96F4-3DB80119343F}">
      <dsp:nvSpPr>
        <dsp:cNvPr id="0" name=""/>
        <dsp:cNvSpPr/>
      </dsp:nvSpPr>
      <dsp:spPr>
        <a:xfrm>
          <a:off x="0" y="689"/>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75F9C1-3AFF-4919-A71F-477855A1F6C2}">
      <dsp:nvSpPr>
        <dsp:cNvPr id="0" name=""/>
        <dsp:cNvSpPr/>
      </dsp:nvSpPr>
      <dsp:spPr>
        <a:xfrm>
          <a:off x="488194" y="363809"/>
          <a:ext cx="887626" cy="887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2549BF-A875-4FBF-A8E1-035753EAA18C}">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b="0" i="0" kern="1200" baseline="0"/>
            <a:t>Create immersive virtual reality (VR) laboratories </a:t>
          </a:r>
          <a:endParaRPr lang="en-US" sz="2500" kern="1200"/>
        </a:p>
      </dsp:txBody>
      <dsp:txXfrm>
        <a:off x="1864015" y="689"/>
        <a:ext cx="4933659" cy="1613866"/>
      </dsp:txXfrm>
    </dsp:sp>
    <dsp:sp modelId="{BBA6A002-E6D4-4BB0-8413-CCC3E511B88C}">
      <dsp:nvSpPr>
        <dsp:cNvPr id="0" name=""/>
        <dsp:cNvSpPr/>
      </dsp:nvSpPr>
      <dsp:spPr>
        <a:xfrm>
          <a:off x="0" y="2018022"/>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9C9AAD-AFD8-4DC6-84FE-E59D82869EBD}">
      <dsp:nvSpPr>
        <dsp:cNvPr id="0" name=""/>
        <dsp:cNvSpPr/>
      </dsp:nvSpPr>
      <dsp:spPr>
        <a:xfrm>
          <a:off x="488194" y="2381142"/>
          <a:ext cx="887626" cy="8876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EC1B75-E42C-46FB-9BBB-5630F302C9B0}">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a:t>Assess the effectiveness of VR laboratories</a:t>
          </a:r>
        </a:p>
      </dsp:txBody>
      <dsp:txXfrm>
        <a:off x="1864015" y="2018022"/>
        <a:ext cx="4933659" cy="1613866"/>
      </dsp:txXfrm>
    </dsp:sp>
    <dsp:sp modelId="{9F32DAB5-1CF1-4A2C-A642-770AA5BDCF59}">
      <dsp:nvSpPr>
        <dsp:cNvPr id="0" name=""/>
        <dsp:cNvSpPr/>
      </dsp:nvSpPr>
      <dsp:spPr>
        <a:xfrm>
          <a:off x="0" y="403535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196D9E-401D-402F-B777-CF7B2F448B0B}">
      <dsp:nvSpPr>
        <dsp:cNvPr id="0" name=""/>
        <dsp:cNvSpPr/>
      </dsp:nvSpPr>
      <dsp:spPr>
        <a:xfrm>
          <a:off x="488194" y="4398475"/>
          <a:ext cx="887626" cy="887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592CA9-1948-4E69-9C6D-53B7568FCC37}">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a:t>Explore the synergies between physical and virtual laboratories </a:t>
          </a:r>
        </a:p>
      </dsp:txBody>
      <dsp:txXfrm>
        <a:off x="1864015" y="4035355"/>
        <a:ext cx="4933659" cy="16138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E6DF5-F9AD-4DD3-B931-6B6FB101668F}" type="datetimeFigureOut">
              <a:rPr lang="en-US" smtClean="0"/>
              <a:t>8/4/2019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5D4BB-AC35-4334-A3C8-001A2173A3D4}" type="slidenum">
              <a:rPr lang="en-US" smtClean="0"/>
              <a:t>‹#›</a:t>
            </a:fld>
            <a:endParaRPr lang="en-US"/>
          </a:p>
        </p:txBody>
      </p:sp>
    </p:spTree>
    <p:extLst>
      <p:ext uri="{BB962C8B-B14F-4D97-AF65-F5344CB8AC3E}">
        <p14:creationId xmlns:p14="http://schemas.microsoft.com/office/powerpoint/2010/main" val="218540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Leveling to establish elevations on control points, contour mapping</a:t>
            </a:r>
          </a:p>
          <a:p>
            <a:r>
              <a:rPr lang="en-US"/>
              <a:t>Traversing </a:t>
            </a:r>
          </a:p>
          <a:p>
            <a:endParaRPr lang="en-US"/>
          </a:p>
          <a:p>
            <a:r>
              <a:rPr lang="en-US"/>
              <a:t>In the future move to construction related projects </a:t>
            </a:r>
          </a:p>
        </p:txBody>
      </p:sp>
      <p:sp>
        <p:nvSpPr>
          <p:cNvPr id="4" name="Slide Number Placeholder 3"/>
          <p:cNvSpPr>
            <a:spLocks noGrp="1"/>
          </p:cNvSpPr>
          <p:nvPr>
            <p:ph type="sldNum" sz="quarter" idx="5"/>
          </p:nvPr>
        </p:nvSpPr>
        <p:spPr/>
        <p:txBody>
          <a:bodyPr/>
          <a:lstStyle/>
          <a:p>
            <a:fld id="{9DC5D4BB-AC35-4334-A3C8-001A2173A3D4}" type="slidenum">
              <a:rPr lang="en-US" smtClean="0"/>
              <a:t>10</a:t>
            </a:fld>
            <a:endParaRPr lang="en-US"/>
          </a:p>
        </p:txBody>
      </p:sp>
    </p:spTree>
    <p:extLst>
      <p:ext uri="{BB962C8B-B14F-4D97-AF65-F5344CB8AC3E}">
        <p14:creationId xmlns:p14="http://schemas.microsoft.com/office/powerpoint/2010/main" val="241908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explain here</a:t>
            </a:r>
            <a:r>
              <a:rPr lang="en-US" baseline="0"/>
              <a:t> that no matter how good I prepare them, they will still have questions, so it is better to have a </a:t>
            </a:r>
            <a:r>
              <a:rPr lang="en-US" baseline="0" err="1"/>
              <a:t>vr</a:t>
            </a:r>
            <a:r>
              <a:rPr lang="en-US" baseline="0"/>
              <a:t> lab to prepare them </a:t>
            </a:r>
            <a:endParaRPr lang="en-US"/>
          </a:p>
        </p:txBody>
      </p:sp>
      <p:sp>
        <p:nvSpPr>
          <p:cNvPr id="4" name="Slide Number Placeholder 3"/>
          <p:cNvSpPr>
            <a:spLocks noGrp="1"/>
          </p:cNvSpPr>
          <p:nvPr>
            <p:ph type="sldNum" sz="quarter" idx="10"/>
          </p:nvPr>
        </p:nvSpPr>
        <p:spPr/>
        <p:txBody>
          <a:bodyPr/>
          <a:lstStyle/>
          <a:p>
            <a:fld id="{D7DD15C7-94F5-44C3-ADB6-C8BFEBE78CA2}" type="slidenum">
              <a:rPr lang="en-US" smtClean="0"/>
              <a:t>11</a:t>
            </a:fld>
            <a:endParaRPr lang="en-US"/>
          </a:p>
        </p:txBody>
      </p:sp>
    </p:spTree>
    <p:extLst>
      <p:ext uri="{BB962C8B-B14F-4D97-AF65-F5344CB8AC3E}">
        <p14:creationId xmlns:p14="http://schemas.microsoft.com/office/powerpoint/2010/main" val="3532526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Surveys will contain questions segmented in four categories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background, (ii) general pedagogy, (iii) surveying related pedagogy, (iv) technical feedback on virtual reality. Item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will focus on understanding the background of students, as students might have different levels of competency and experience with virtual reality technology and/or gaming. Furthermore, we will ask questions on their surveying background to determine how experienced they are with surveying practices and instruments. This is important as several students learn about the profession through working as field crew in surveying companies before they decide to earn in degree in surveying. In addition, students re-take courses due to failure in previous years, making them familiar with course content. Therefore, some students will be more experienced than others and we want to distinguish between novice and experienced students in terms of virtual technology and surveying. Item (ii) focuses on the pedagogy and learning experience of students, while item (iii) contains more specific questions in order to understand how virtual reality aids to enhance their surveying knowledge and skills. Finally, questions on item (iv) will focus on feedback on how we can improve the virtual reality software, user interaction, control handling, etc. </a:t>
            </a:r>
            <a:endParaRPr lang="en-US"/>
          </a:p>
        </p:txBody>
      </p:sp>
      <p:sp>
        <p:nvSpPr>
          <p:cNvPr id="4" name="Slide Number Placeholder 3"/>
          <p:cNvSpPr>
            <a:spLocks noGrp="1"/>
          </p:cNvSpPr>
          <p:nvPr>
            <p:ph type="sldNum" sz="quarter" idx="5"/>
          </p:nvPr>
        </p:nvSpPr>
        <p:spPr/>
        <p:txBody>
          <a:bodyPr/>
          <a:lstStyle/>
          <a:p>
            <a:fld id="{9DC5D4BB-AC35-4334-A3C8-001A2173A3D4}" type="slidenum">
              <a:rPr lang="en-US" smtClean="0"/>
              <a:t>24</a:t>
            </a:fld>
            <a:endParaRPr lang="en-US"/>
          </a:p>
        </p:txBody>
      </p:sp>
    </p:spTree>
    <p:extLst>
      <p:ext uri="{BB962C8B-B14F-4D97-AF65-F5344CB8AC3E}">
        <p14:creationId xmlns:p14="http://schemas.microsoft.com/office/powerpoint/2010/main" val="382246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can limit experience and immersion </a:t>
            </a:r>
          </a:p>
        </p:txBody>
      </p:sp>
      <p:sp>
        <p:nvSpPr>
          <p:cNvPr id="4" name="Slide Number Placeholder 3"/>
          <p:cNvSpPr>
            <a:spLocks noGrp="1"/>
          </p:cNvSpPr>
          <p:nvPr>
            <p:ph type="sldNum" sz="quarter" idx="5"/>
          </p:nvPr>
        </p:nvSpPr>
        <p:spPr/>
        <p:txBody>
          <a:bodyPr/>
          <a:lstStyle/>
          <a:p>
            <a:fld id="{9DC5D4BB-AC35-4334-A3C8-001A2173A3D4}" type="slidenum">
              <a:rPr lang="en-US" smtClean="0"/>
              <a:t>33</a:t>
            </a:fld>
            <a:endParaRPr lang="en-US"/>
          </a:p>
        </p:txBody>
      </p:sp>
    </p:spTree>
    <p:extLst>
      <p:ext uri="{BB962C8B-B14F-4D97-AF65-F5344CB8AC3E}">
        <p14:creationId xmlns:p14="http://schemas.microsoft.com/office/powerpoint/2010/main" val="289977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807279"/>
            <a:ext cx="10058400" cy="1130080"/>
          </a:xfrm>
        </p:spPr>
        <p:txBody>
          <a:bodyPr anchor="b">
            <a:normAutofit/>
          </a:bodyPr>
          <a:lstStyle>
            <a:lvl1pPr algn="l">
              <a:lnSpc>
                <a:spcPct val="85000"/>
              </a:lnSpc>
              <a:defRPr sz="66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3067869"/>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2955648"/>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639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20241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60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807279"/>
            <a:ext cx="10058400" cy="1130080"/>
          </a:xfrm>
        </p:spPr>
        <p:txBody>
          <a:bodyPr anchor="b">
            <a:normAutofit/>
          </a:bodyPr>
          <a:lstStyle>
            <a:lvl1pPr algn="l">
              <a:lnSpc>
                <a:spcPct val="85000"/>
              </a:lnSpc>
              <a:defRPr sz="66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3067869"/>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2955648"/>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786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04589"/>
            <a:ext cx="11776364" cy="790679"/>
          </a:xfrm>
        </p:spPr>
        <p:txBody>
          <a:bodyPr>
            <a:normAutofit/>
          </a:bodyPr>
          <a:lstStyle>
            <a:lvl1pPr>
              <a:defRPr sz="4000"/>
            </a:lvl1pPr>
          </a:lstStyle>
          <a:p>
            <a:r>
              <a:rPr lang="en-US"/>
              <a:t>Click to edit Master title style</a:t>
            </a:r>
          </a:p>
        </p:txBody>
      </p:sp>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lvl1pPr>
            <a:lvl2pPr marL="692150" indent="-342900">
              <a:buFont typeface="Arial" panose="020B0604020202020204" pitchFamily="34" charset="0"/>
              <a:buChar char="•"/>
              <a:defRPr/>
            </a:lvl2pPr>
            <a:lvl3pPr marL="969963" indent="-342900">
              <a:buFont typeface="Arial" panose="020B0604020202020204" pitchFamily="34" charset="0"/>
              <a:buChar char="•"/>
              <a:defRPr/>
            </a:lvl3pPr>
            <a:lvl4pPr marL="1260475" indent="-342900" defTabSz="2341563">
              <a:buFont typeface="Arial" panose="020B0604020202020204" pitchFamily="34" charset="0"/>
              <a:buChar char="•"/>
              <a:defRPr/>
            </a:lvl4pPr>
            <a:lvl5pPr marL="1482725" indent="-342900" defTabSz="457200">
              <a:buFont typeface="Arial" panose="020B0604020202020204" pitchFamily="34" charset="0"/>
              <a:buChar char="•"/>
              <a:defRPr/>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2CEF3B-A037-46D0-B02C-1428F07E938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a:p>
        </p:txBody>
      </p:sp>
    </p:spTree>
    <p:extLst>
      <p:ext uri="{BB962C8B-B14F-4D97-AF65-F5344CB8AC3E}">
        <p14:creationId xmlns:p14="http://schemas.microsoft.com/office/powerpoint/2010/main" val="422725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75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91271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5738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00540"/>
            <a:ext cx="10058400" cy="76469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t>8/4/2019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49684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smtClean="0"/>
              <a:pPr/>
              <a:t>8/4/2019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3680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smtClean="0"/>
              <a:pPr/>
              <a:t>8/4/2019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59872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64537"/>
            <a:ext cx="10058400" cy="790679"/>
          </a:xfrm>
        </p:spPr>
        <p:txBody>
          <a:bodyPr>
            <a:normAutofit/>
          </a:bodyPr>
          <a:lstStyle>
            <a:lvl1pPr>
              <a:defRPr sz="4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2CEF3B-A037-46D0-B02C-1428F07E938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a:p>
        </p:txBody>
      </p:sp>
    </p:spTree>
    <p:extLst>
      <p:ext uri="{BB962C8B-B14F-4D97-AF65-F5344CB8AC3E}">
        <p14:creationId xmlns:p14="http://schemas.microsoft.com/office/powerpoint/2010/main" val="1386894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26172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81508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42354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807279"/>
            <a:ext cx="10058400" cy="1130080"/>
          </a:xfrm>
        </p:spPr>
        <p:txBody>
          <a:bodyPr anchor="b">
            <a:normAutofit/>
          </a:bodyPr>
          <a:lstStyle>
            <a:lvl1pPr algn="l">
              <a:lnSpc>
                <a:spcPct val="85000"/>
              </a:lnSpc>
              <a:defRPr sz="66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3067869"/>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2955648"/>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118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60866"/>
            <a:ext cx="10058400" cy="790679"/>
          </a:xfrm>
        </p:spPr>
        <p:txBody>
          <a:bodyPr>
            <a:normAutofit/>
          </a:bodyPr>
          <a:lstStyle>
            <a:lvl1pPr>
              <a:defRPr sz="4000"/>
            </a:lvl1pPr>
          </a:lstStyle>
          <a:p>
            <a:r>
              <a:rPr lang="en-US"/>
              <a:t>Click to edit Master title style</a:t>
            </a:r>
          </a:p>
        </p:txBody>
      </p:sp>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lvl1pPr>
            <a:lvl2pPr marL="692150" indent="-342900">
              <a:buFont typeface="Arial" panose="020B0604020202020204" pitchFamily="34" charset="0"/>
              <a:buChar char="•"/>
              <a:defRPr/>
            </a:lvl2pPr>
            <a:lvl3pPr marL="969963" indent="-342900">
              <a:buFont typeface="Arial" panose="020B0604020202020204" pitchFamily="34" charset="0"/>
              <a:buChar char="•"/>
              <a:defRPr/>
            </a:lvl3pPr>
            <a:lvl4pPr marL="1260475" indent="-342900" defTabSz="2341563">
              <a:buFont typeface="Arial" panose="020B0604020202020204" pitchFamily="34" charset="0"/>
              <a:buChar char="•"/>
              <a:defRPr/>
            </a:lvl4pPr>
            <a:lvl5pPr marL="1482725" indent="-342900" defTabSz="457200">
              <a:buFont typeface="Arial" panose="020B0604020202020204" pitchFamily="34" charset="0"/>
              <a:buChar char="•"/>
              <a:defRPr/>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2CEF3B-A037-46D0-B02C-1428F07E9383}"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a:p>
        </p:txBody>
      </p:sp>
    </p:spTree>
    <p:extLst>
      <p:ext uri="{BB962C8B-B14F-4D97-AF65-F5344CB8AC3E}">
        <p14:creationId xmlns:p14="http://schemas.microsoft.com/office/powerpoint/2010/main" val="1281295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7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45335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24717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00540"/>
            <a:ext cx="10058400" cy="76469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t>8/4/2019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47474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smtClean="0"/>
              <a:pPr/>
              <a:t>8/4/2019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8969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674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smtClean="0"/>
              <a:pPr/>
              <a:t>8/4/2019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992775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96854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216953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8/4/2019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7224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9406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8/4/2019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4591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t>8/4/2019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2856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smtClean="0"/>
              <a:pPr/>
              <a:t>8/4/2019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64243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smtClean="0"/>
              <a:pPr/>
              <a:t>8/4/2019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78703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8/4/2019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9910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60686"/>
            <a:ext cx="10058400" cy="76469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065008"/>
            <a:ext cx="10058400" cy="50776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smtClean="0"/>
              <a:pPr/>
              <a:t>8/4/2019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flipV="1">
            <a:off x="1094874" y="830268"/>
            <a:ext cx="10063212" cy="489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4109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3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3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3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03200" y="156539"/>
            <a:ext cx="11776364" cy="764692"/>
          </a:xfrm>
          <a:prstGeom prst="rect">
            <a:avLst/>
          </a:prstGeom>
        </p:spPr>
        <p:txBody>
          <a:bodyPr vert="horz" lIns="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03200" y="1114945"/>
            <a:ext cx="11776364" cy="4905486"/>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smtClean="0"/>
              <a:pPr/>
              <a:t>8/4/2019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203200" y="1017081"/>
            <a:ext cx="11776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13" cstate="print">
            <a:extLst>
              <a:ext uri="{28A0092B-C50C-407E-A947-70E740481C1C}">
                <a14:useLocalDpi xmlns:a14="http://schemas.microsoft.com/office/drawing/2010/main" val="0"/>
              </a:ext>
            </a:extLst>
          </a:blip>
          <a:srcRect t="17719" b="18305"/>
          <a:stretch/>
        </p:blipFill>
        <p:spPr>
          <a:xfrm>
            <a:off x="9540157" y="180829"/>
            <a:ext cx="2648683" cy="777174"/>
          </a:xfrm>
          <a:prstGeom prst="rect">
            <a:avLst/>
          </a:prstGeom>
        </p:spPr>
      </p:pic>
    </p:spTree>
    <p:extLst>
      <p:ext uri="{BB962C8B-B14F-4D97-AF65-F5344CB8AC3E}">
        <p14:creationId xmlns:p14="http://schemas.microsoft.com/office/powerpoint/2010/main" val="24606299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346075" indent="-346075" algn="l" defTabSz="914400" rtl="0" eaLnBrk="1" latinLnBrk="0" hangingPunct="1">
        <a:lnSpc>
          <a:spcPct val="90000"/>
        </a:lnSpc>
        <a:spcBef>
          <a:spcPts val="1200"/>
        </a:spcBef>
        <a:spcAft>
          <a:spcPts val="200"/>
        </a:spcAft>
        <a:buClr>
          <a:schemeClr val="accent1"/>
        </a:buClr>
        <a:buSzPct val="100000"/>
        <a:buFont typeface="Courier New" panose="02070309020205020404" pitchFamily="49" charset="0"/>
        <a:buChar char="o"/>
        <a:defRPr sz="2400" kern="1200">
          <a:solidFill>
            <a:schemeClr val="tx1">
              <a:lumMod val="75000"/>
              <a:lumOff val="25000"/>
            </a:schemeClr>
          </a:solidFill>
          <a:latin typeface="+mn-lt"/>
          <a:ea typeface="+mn-ea"/>
          <a:cs typeface="+mn-cs"/>
        </a:defRPr>
      </a:lvl1pPr>
      <a:lvl2pPr marL="54406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400" kern="1200">
          <a:solidFill>
            <a:schemeClr val="tx1">
              <a:lumMod val="75000"/>
              <a:lumOff val="25000"/>
            </a:schemeClr>
          </a:solidFill>
          <a:latin typeface="+mn-lt"/>
          <a:ea typeface="+mn-ea"/>
          <a:cs typeface="+mn-cs"/>
        </a:defRPr>
      </a:lvl3pPr>
      <a:lvl4pPr marL="90982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4pPr>
      <a:lvl5pPr marL="109270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54326"/>
            <a:ext cx="10058400" cy="764692"/>
          </a:xfrm>
          <a:prstGeom prst="rect">
            <a:avLst/>
          </a:prstGeom>
        </p:spPr>
        <p:txBody>
          <a:bodyPr vert="horz" lIns="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237129"/>
            <a:ext cx="10058400" cy="4905486"/>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smtClean="0"/>
              <a:pPr/>
              <a:t>8/4/2019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flipV="1">
            <a:off x="1097280" y="1017081"/>
            <a:ext cx="10063212" cy="489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13" cstate="print">
            <a:extLst>
              <a:ext uri="{28A0092B-C50C-407E-A947-70E740481C1C}">
                <a14:useLocalDpi xmlns:a14="http://schemas.microsoft.com/office/drawing/2010/main" val="0"/>
              </a:ext>
            </a:extLst>
          </a:blip>
          <a:srcRect t="17719" b="18305"/>
          <a:stretch/>
        </p:blipFill>
        <p:spPr>
          <a:xfrm>
            <a:off x="8368947" y="199400"/>
            <a:ext cx="2786733" cy="817681"/>
          </a:xfrm>
          <a:prstGeom prst="rect">
            <a:avLst/>
          </a:prstGeom>
        </p:spPr>
      </p:pic>
    </p:spTree>
    <p:extLst>
      <p:ext uri="{BB962C8B-B14F-4D97-AF65-F5344CB8AC3E}">
        <p14:creationId xmlns:p14="http://schemas.microsoft.com/office/powerpoint/2010/main" val="32807544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346075" indent="-346075" algn="l" defTabSz="914400" rtl="0" eaLnBrk="1" latinLnBrk="0" hangingPunct="1">
        <a:lnSpc>
          <a:spcPct val="90000"/>
        </a:lnSpc>
        <a:spcBef>
          <a:spcPts val="1200"/>
        </a:spcBef>
        <a:spcAft>
          <a:spcPts val="200"/>
        </a:spcAft>
        <a:buClr>
          <a:schemeClr val="accent1"/>
        </a:buClr>
        <a:buSzPct val="100000"/>
        <a:buFont typeface="Courier New" panose="02070309020205020404" pitchFamily="49" charset="0"/>
        <a:buChar char="o"/>
        <a:defRPr sz="2400" kern="1200">
          <a:solidFill>
            <a:schemeClr val="tx1">
              <a:lumMod val="75000"/>
              <a:lumOff val="25000"/>
            </a:schemeClr>
          </a:solidFill>
          <a:latin typeface="+mn-lt"/>
          <a:ea typeface="+mn-ea"/>
          <a:cs typeface="+mn-cs"/>
        </a:defRPr>
      </a:lvl1pPr>
      <a:lvl2pPr marL="54406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400" kern="1200">
          <a:solidFill>
            <a:schemeClr val="tx1">
              <a:lumMod val="75000"/>
              <a:lumOff val="25000"/>
            </a:schemeClr>
          </a:solidFill>
          <a:latin typeface="+mn-lt"/>
          <a:ea typeface="+mn-ea"/>
          <a:cs typeface="+mn-cs"/>
        </a:defRPr>
      </a:lvl3pPr>
      <a:lvl4pPr marL="90982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4pPr>
      <a:lvl5pPr marL="109270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17.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xyht.com/lidarimaging/three-trends-at-spar-international-2017/" TargetMode="External"/><Relationship Id="rId2" Type="http://schemas.openxmlformats.org/officeDocument/2006/relationships/hyperlink" Target="https://www.spar3d.com/blogs/confessions-of-a-hired-gun/trimble-dimensions-mix-reality-point-cloud-to-cad-processing-and-some-unexpected-enthusiasm/"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1H9BEyHmq_I" TargetMode="External"/><Relationship Id="rId2" Type="http://schemas.openxmlformats.org/officeDocument/2006/relationships/image" Target="../media/image52.jpeg"/><Relationship Id="rId1" Type="http://schemas.openxmlformats.org/officeDocument/2006/relationships/slideLayout" Target="../slideLayouts/slideLayout24.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0" y="1807279"/>
            <a:ext cx="10055629" cy="1130080"/>
          </a:xfrm>
        </p:spPr>
        <p:txBody>
          <a:bodyPr>
            <a:noAutofit/>
          </a:bodyPr>
          <a:lstStyle/>
          <a:p>
            <a:r>
              <a:rPr lang="en-US" sz="3000" b="1">
                <a:ea typeface="+mj-lt"/>
                <a:cs typeface="+mj-lt"/>
              </a:rPr>
              <a:t>Enhancing Surveying Engineering Education </a:t>
            </a:r>
            <a:br>
              <a:rPr lang="en-US" sz="3000" b="1">
                <a:ea typeface="+mj-lt"/>
                <a:cs typeface="+mj-lt"/>
              </a:rPr>
            </a:br>
            <a:r>
              <a:rPr lang="en-US" sz="3000" b="1">
                <a:ea typeface="+mj-lt"/>
                <a:cs typeface="+mj-lt"/>
              </a:rPr>
              <a:t>with Immersive Virtual Reality</a:t>
            </a:r>
            <a:endParaRPr lang="en-US" sz="3000" b="1"/>
          </a:p>
        </p:txBody>
      </p:sp>
      <p:sp>
        <p:nvSpPr>
          <p:cNvPr id="3" name="Subtitle 2"/>
          <p:cNvSpPr>
            <a:spLocks noGrp="1"/>
          </p:cNvSpPr>
          <p:nvPr>
            <p:ph type="subTitle" idx="1"/>
          </p:nvPr>
        </p:nvSpPr>
        <p:spPr>
          <a:xfrm>
            <a:off x="1100051" y="3067868"/>
            <a:ext cx="10058400" cy="2708677"/>
          </a:xfrm>
        </p:spPr>
        <p:txBody>
          <a:bodyPr vert="horz" lIns="91440" tIns="45720" rIns="91440" bIns="45720" rtlCol="0" anchor="t">
            <a:noAutofit/>
          </a:bodyPr>
          <a:lstStyle/>
          <a:p>
            <a:r>
              <a:rPr lang="en-US" sz="1800" cap="none" err="1">
                <a:ea typeface="+mj-lt"/>
                <a:cs typeface="+mj-lt"/>
              </a:rPr>
              <a:t>Dimitrios</a:t>
            </a:r>
            <a:r>
              <a:rPr lang="en-US" sz="1800" cap="none">
                <a:ea typeface="+mj-lt"/>
                <a:cs typeface="+mj-lt"/>
              </a:rPr>
              <a:t> </a:t>
            </a:r>
            <a:r>
              <a:rPr lang="en-US" sz="1800" cap="none" err="1">
                <a:ea typeface="+mj-lt"/>
                <a:cs typeface="+mj-lt"/>
              </a:rPr>
              <a:t>Bolkas</a:t>
            </a:r>
            <a:r>
              <a:rPr lang="en-US" sz="1800" cap="none">
                <a:ea typeface="+mj-lt"/>
                <a:cs typeface="+mj-lt"/>
              </a:rPr>
              <a:t>, dxb80@psu.edu</a:t>
            </a:r>
            <a:br>
              <a:rPr lang="en-US" sz="1800" cap="none">
                <a:ea typeface="+mj-lt"/>
                <a:cs typeface="+mj-lt"/>
              </a:rPr>
            </a:br>
            <a:r>
              <a:rPr lang="en-US" sz="1800" cap="none">
                <a:ea typeface="+mj-lt"/>
                <a:cs typeface="+mj-lt"/>
              </a:rPr>
              <a:t>Assistant Professor, Surveying Engineering</a:t>
            </a:r>
          </a:p>
          <a:p>
            <a:r>
              <a:rPr lang="en-US" sz="1800" cap="none">
                <a:ea typeface="+mj-lt"/>
                <a:cs typeface="+mj-lt"/>
              </a:rPr>
              <a:t>Jeffrey </a:t>
            </a:r>
            <a:r>
              <a:rPr lang="en-US" sz="1800" cap="none" err="1">
                <a:ea typeface="+mj-lt"/>
                <a:cs typeface="+mj-lt"/>
              </a:rPr>
              <a:t>Chiampi</a:t>
            </a:r>
            <a:r>
              <a:rPr lang="en-US" sz="1800" cap="none">
                <a:ea typeface="+mj-lt"/>
                <a:cs typeface="+mj-lt"/>
              </a:rPr>
              <a:t>, jdc308@psu.edu</a:t>
            </a:r>
            <a:br>
              <a:rPr lang="en-US" sz="1800" cap="none">
                <a:ea typeface="+mj-lt"/>
                <a:cs typeface="+mj-lt"/>
              </a:rPr>
            </a:br>
            <a:r>
              <a:rPr lang="en-US" sz="1800" cap="none">
                <a:ea typeface="+mj-lt"/>
                <a:cs typeface="+mj-lt"/>
              </a:rPr>
              <a:t>Lecturer, Computer Science and Mathematics</a:t>
            </a:r>
            <a:br>
              <a:rPr lang="en-US" sz="1800" cap="none">
                <a:ea typeface="+mj-lt"/>
                <a:cs typeface="+mj-lt"/>
              </a:rPr>
            </a:br>
            <a:endParaRPr lang="en-US" sz="1800" cap="none">
              <a:ea typeface="+mj-lt"/>
              <a:cs typeface="+mj-lt"/>
            </a:endParaRPr>
          </a:p>
          <a:p>
            <a:r>
              <a:rPr lang="en-US" sz="1800" b="1" cap="none">
                <a:ea typeface="+mj-lt"/>
                <a:cs typeface="+mj-lt"/>
              </a:rPr>
              <a:t>Undergraduate Research Assistants</a:t>
            </a:r>
            <a:br>
              <a:rPr lang="en-US" sz="1800" cap="none">
                <a:cs typeface="Calibri Light"/>
              </a:rPr>
            </a:br>
            <a:r>
              <a:rPr lang="en-US" sz="1800" cap="none">
                <a:cs typeface="Calibri Light"/>
              </a:rPr>
              <a:t>John Chapman</a:t>
            </a:r>
            <a:br>
              <a:rPr lang="en-US" sz="1800" cap="none">
                <a:cs typeface="Calibri Light"/>
              </a:rPr>
            </a:br>
            <a:r>
              <a:rPr lang="en-US" sz="1800" cap="none">
                <a:cs typeface="Calibri Light"/>
              </a:rPr>
              <a:t>Joe Fioti</a:t>
            </a:r>
            <a:br>
              <a:rPr lang="en-US" sz="1800" cap="none">
                <a:cs typeface="Calibri Light"/>
              </a:rPr>
            </a:br>
            <a:r>
              <a:rPr lang="en-US" sz="1800" cap="none">
                <a:cs typeface="Calibri Light"/>
              </a:rPr>
              <a:t>Vincent Pavill</a:t>
            </a:r>
            <a:br>
              <a:rPr lang="en-US" sz="1800" cap="none">
                <a:cs typeface="Calibri Light"/>
              </a:rPr>
            </a:br>
            <a:r>
              <a:rPr lang="en-US" sz="1800" cap="none">
                <a:cs typeface="Calibri Light"/>
              </a:rPr>
              <a:t>Eric Williams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7719" b="18305"/>
          <a:stretch/>
        </p:blipFill>
        <p:spPr>
          <a:xfrm>
            <a:off x="7949418" y="493916"/>
            <a:ext cx="3206261" cy="940778"/>
          </a:xfrm>
          <a:prstGeom prst="rect">
            <a:avLst/>
          </a:prstGeom>
        </p:spPr>
      </p:pic>
      <p:pic>
        <p:nvPicPr>
          <p:cNvPr id="6" name="Picture 5" descr="A drawing of a face&#10;&#10;Description generated with high confidence">
            <a:extLst>
              <a:ext uri="{FF2B5EF4-FFF2-40B4-BE49-F238E27FC236}">
                <a16:creationId xmlns:a16="http://schemas.microsoft.com/office/drawing/2014/main" id="{CBB2AE5D-3636-405B-8069-5822F0E3AE5B}"/>
              </a:ext>
            </a:extLst>
          </p:cNvPr>
          <p:cNvPicPr>
            <a:picLocks noChangeAspect="1"/>
          </p:cNvPicPr>
          <p:nvPr/>
        </p:nvPicPr>
        <p:blipFill rotWithShape="1">
          <a:blip r:embed="rId3"/>
          <a:srcRect l="15346" t="14391" r="16064" b="21728"/>
          <a:stretch/>
        </p:blipFill>
        <p:spPr>
          <a:xfrm>
            <a:off x="1100050" y="381285"/>
            <a:ext cx="2227972" cy="1166041"/>
          </a:xfrm>
          <a:prstGeom prst="rect">
            <a:avLst/>
          </a:prstGeom>
        </p:spPr>
      </p:pic>
    </p:spTree>
    <p:extLst>
      <p:ext uri="{BB962C8B-B14F-4D97-AF65-F5344CB8AC3E}">
        <p14:creationId xmlns:p14="http://schemas.microsoft.com/office/powerpoint/2010/main" val="121193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00" y="1142755"/>
            <a:ext cx="7837714" cy="2677656"/>
          </a:xfrm>
          <a:prstGeom prst="rect">
            <a:avLst/>
          </a:prstGeom>
        </p:spPr>
        <p:txBody>
          <a:bodyPr wrap="square">
            <a:spAutoFit/>
          </a:bodyPr>
          <a:lstStyle/>
          <a:p>
            <a:pPr marL="457200" indent="-457200">
              <a:buFont typeface="+mj-lt"/>
              <a:buAutoNum type="arabicPeriod"/>
            </a:pPr>
            <a:r>
              <a:rPr lang="en-US" sz="2400" dirty="0">
                <a:solidFill>
                  <a:schemeClr val="tx1">
                    <a:lumMod val="75000"/>
                    <a:lumOff val="25000"/>
                  </a:schemeClr>
                </a:solidFill>
                <a:latin typeface="Calibri (Body)"/>
                <a:cs typeface="Arial" panose="020B0604020202020204" pitchFamily="34" charset="0"/>
              </a:rPr>
              <a:t>Establish vertical and horizontal control (leveling and traverse) </a:t>
            </a:r>
          </a:p>
          <a:p>
            <a:pPr marL="457200" indent="-457200">
              <a:buFont typeface="+mj-lt"/>
              <a:buAutoNum type="arabicPeriod"/>
            </a:pPr>
            <a:endParaRPr lang="en-US" sz="2400" dirty="0">
              <a:solidFill>
                <a:schemeClr val="tx1">
                  <a:lumMod val="75000"/>
                  <a:lumOff val="25000"/>
                </a:schemeClr>
              </a:solidFill>
              <a:latin typeface="Calibri (Body)"/>
              <a:cs typeface="Arial" panose="020B0604020202020204" pitchFamily="34" charset="0"/>
            </a:endParaRPr>
          </a:p>
          <a:p>
            <a:pPr marL="457200" indent="-457200">
              <a:buFont typeface="+mj-lt"/>
              <a:buAutoNum type="arabicPeriod"/>
            </a:pPr>
            <a:r>
              <a:rPr lang="en-US" sz="2400" dirty="0">
                <a:solidFill>
                  <a:schemeClr val="tx1">
                    <a:lumMod val="75000"/>
                    <a:lumOff val="25000"/>
                  </a:schemeClr>
                </a:solidFill>
                <a:latin typeface="Calibri (Body)"/>
                <a:cs typeface="Arial" panose="020B0604020202020204" pitchFamily="34" charset="0"/>
              </a:rPr>
              <a:t>Total station data collection for topographic mapping</a:t>
            </a:r>
          </a:p>
          <a:p>
            <a:pPr marL="342900" indent="-342900">
              <a:buFont typeface="Arial" panose="020B0604020202020204" pitchFamily="34" charset="0"/>
              <a:buChar char="•"/>
            </a:pPr>
            <a:endParaRPr lang="en-US" sz="2400" dirty="0">
              <a:solidFill>
                <a:schemeClr val="tx1">
                  <a:lumMod val="75000"/>
                  <a:lumOff val="25000"/>
                </a:schemeClr>
              </a:solidFill>
              <a:latin typeface="Calibri (Body)"/>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Calibri (Body)"/>
                <a:cs typeface="Arial" panose="020B0604020202020204" pitchFamily="34" charset="0"/>
              </a:rPr>
              <a:t>These exercises are major components of courses in first academic year of surveying students </a:t>
            </a:r>
          </a:p>
        </p:txBody>
      </p:sp>
      <p:pic>
        <p:nvPicPr>
          <p:cNvPr id="6" name="Picture 2" descr="https://scontent.fagc2-1.fna.fbcdn.net/v/t1.0-9/14390985_10210899707266191_6182933827413941213_n.jpg?_nc_cat=109&amp;_nc_ht=scontent.fagc2-1.fna&amp;oh=91a07aa3e9b8aa35e9d77ce33f5c93dc&amp;oe=5CCBCF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8296" y="3451079"/>
            <a:ext cx="2551268" cy="255126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F6C0759-B795-4194-BD8D-DE9706850F00}"/>
              </a:ext>
            </a:extLst>
          </p:cNvPr>
          <p:cNvSpPr>
            <a:spLocks noGrp="1"/>
          </p:cNvSpPr>
          <p:nvPr>
            <p:ph type="title"/>
          </p:nvPr>
        </p:nvSpPr>
        <p:spPr>
          <a:xfrm>
            <a:off x="203200" y="104589"/>
            <a:ext cx="11776364" cy="790679"/>
          </a:xfrm>
        </p:spPr>
        <p:txBody>
          <a:bodyPr/>
          <a:lstStyle/>
          <a:p>
            <a:r>
              <a:rPr lang="en-US"/>
              <a:t>Implementation Exercises </a:t>
            </a:r>
          </a:p>
        </p:txBody>
      </p:sp>
      <p:pic>
        <p:nvPicPr>
          <p:cNvPr id="7" name="Picture 5" descr="A screenshot of a computer&#10;&#10;Description generated with very high confidence">
            <a:extLst>
              <a:ext uri="{FF2B5EF4-FFF2-40B4-BE49-F238E27FC236}">
                <a16:creationId xmlns:a16="http://schemas.microsoft.com/office/drawing/2014/main" id="{2D0F173D-4794-4FAC-9763-0E87BC0F1CA8}"/>
              </a:ext>
            </a:extLst>
          </p:cNvPr>
          <p:cNvPicPr>
            <a:picLocks noChangeAspect="1"/>
          </p:cNvPicPr>
          <p:nvPr/>
        </p:nvPicPr>
        <p:blipFill rotWithShape="1">
          <a:blip r:embed="rId4"/>
          <a:srcRect l="16415" t="22129" r="59794" b="8403"/>
          <a:stretch/>
        </p:blipFill>
        <p:spPr>
          <a:xfrm>
            <a:off x="665526" y="3904409"/>
            <a:ext cx="2597081" cy="2147985"/>
          </a:xfrm>
          <a:prstGeom prst="rect">
            <a:avLst/>
          </a:prstGeom>
        </p:spPr>
      </p:pic>
    </p:spTree>
    <p:extLst>
      <p:ext uri="{BB962C8B-B14F-4D97-AF65-F5344CB8AC3E}">
        <p14:creationId xmlns:p14="http://schemas.microsoft.com/office/powerpoint/2010/main" val="346312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00" y="1105440"/>
            <a:ext cx="7155543" cy="2677656"/>
          </a:xfrm>
          <a:prstGeom prst="rect">
            <a:avLst/>
          </a:prstGeom>
        </p:spPr>
        <p:txBody>
          <a:bodyPr wrap="square">
            <a:spAutoFit/>
          </a:bodyPr>
          <a:lstStyle/>
          <a:p>
            <a:pPr marL="342900" indent="-342900">
              <a:buFont typeface="Arial" panose="020B0604020202020204" pitchFamily="34" charset="0"/>
              <a:buChar char="•"/>
            </a:pPr>
            <a:r>
              <a:rPr lang="en-US" sz="2400">
                <a:solidFill>
                  <a:schemeClr val="tx1">
                    <a:lumMod val="75000"/>
                    <a:lumOff val="25000"/>
                  </a:schemeClr>
                </a:solidFill>
                <a:latin typeface="Calibri (Body)"/>
                <a:cs typeface="Arial" panose="020B0604020202020204" pitchFamily="34" charset="0"/>
              </a:rPr>
              <a:t>Two methods of integration</a:t>
            </a:r>
          </a:p>
          <a:p>
            <a:pPr marL="914400" lvl="1" indent="-457200">
              <a:buFont typeface="+mj-lt"/>
              <a:buAutoNum type="arabicPeriod"/>
            </a:pPr>
            <a:r>
              <a:rPr lang="en-US" sz="2400">
                <a:solidFill>
                  <a:schemeClr val="tx1">
                    <a:lumMod val="75000"/>
                    <a:lumOff val="25000"/>
                  </a:schemeClr>
                </a:solidFill>
                <a:latin typeface="Calibri (Body)"/>
                <a:cs typeface="Arial" panose="020B0604020202020204" pitchFamily="34" charset="0"/>
              </a:rPr>
              <a:t>Training students and prepare them for physical laboratory </a:t>
            </a:r>
          </a:p>
          <a:p>
            <a:pPr marL="914400" lvl="1" indent="-457200">
              <a:buFont typeface="+mj-lt"/>
              <a:buAutoNum type="arabicPeriod"/>
            </a:pPr>
            <a:endParaRPr lang="en-US" sz="2400">
              <a:solidFill>
                <a:schemeClr val="tx1">
                  <a:lumMod val="75000"/>
                  <a:lumOff val="25000"/>
                </a:schemeClr>
              </a:solidFill>
              <a:latin typeface="Calibri (Body)"/>
              <a:cs typeface="Arial" panose="020B0604020202020204" pitchFamily="34" charset="0"/>
            </a:endParaRPr>
          </a:p>
          <a:p>
            <a:pPr marL="914400" lvl="1" indent="-457200">
              <a:buFont typeface="+mj-lt"/>
              <a:buAutoNum type="arabicPeriod"/>
            </a:pPr>
            <a:r>
              <a:rPr lang="en-US" sz="2400">
                <a:solidFill>
                  <a:schemeClr val="tx1">
                    <a:lumMod val="75000"/>
                    <a:lumOff val="25000"/>
                  </a:schemeClr>
                </a:solidFill>
                <a:latin typeface="Calibri (Body)"/>
                <a:cs typeface="Arial" panose="020B0604020202020204" pitchFamily="34" charset="0"/>
              </a:rPr>
              <a:t>Conduct VR laboratory in different surveying conditions (e.g., different location and terrain characteristics) </a:t>
            </a:r>
          </a:p>
        </p:txBody>
      </p:sp>
      <p:pic>
        <p:nvPicPr>
          <p:cNvPr id="6146" name="Picture 2" descr="Image may contain: tree, sky,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7565" y="1729694"/>
            <a:ext cx="2316301" cy="41719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FBEE2D5-8835-4323-82EB-050355D0511F}"/>
              </a:ext>
            </a:extLst>
          </p:cNvPr>
          <p:cNvSpPr>
            <a:spLocks noGrp="1"/>
          </p:cNvSpPr>
          <p:nvPr>
            <p:ph type="title"/>
          </p:nvPr>
        </p:nvSpPr>
        <p:spPr>
          <a:xfrm>
            <a:off x="203200" y="104589"/>
            <a:ext cx="11776364" cy="790679"/>
          </a:xfrm>
        </p:spPr>
        <p:txBody>
          <a:bodyPr/>
          <a:lstStyle/>
          <a:p>
            <a:r>
              <a:rPr lang="en-US"/>
              <a:t>Integration with Physical Laboratories  </a:t>
            </a:r>
          </a:p>
        </p:txBody>
      </p:sp>
    </p:spTree>
    <p:extLst>
      <p:ext uri="{BB962C8B-B14F-4D97-AF65-F5344CB8AC3E}">
        <p14:creationId xmlns:p14="http://schemas.microsoft.com/office/powerpoint/2010/main" val="2891549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01023706"/>
              </p:ext>
            </p:extLst>
          </p:nvPr>
        </p:nvGraphicFramePr>
        <p:xfrm>
          <a:off x="108338" y="1120951"/>
          <a:ext cx="11966087" cy="3874676"/>
        </p:xfrm>
        <a:graphic>
          <a:graphicData uri="http://schemas.openxmlformats.org/drawingml/2006/table">
            <a:tbl>
              <a:tblPr firstRow="1" firstCol="1" bandRow="1">
                <a:tableStyleId>{5C22544A-7EE6-4342-B048-85BDC9FD1C3A}</a:tableStyleId>
              </a:tblPr>
              <a:tblGrid>
                <a:gridCol w="1578854">
                  <a:extLst>
                    <a:ext uri="{9D8B030D-6E8A-4147-A177-3AD203B41FA5}">
                      <a16:colId xmlns:a16="http://schemas.microsoft.com/office/drawing/2014/main" val="28965418"/>
                    </a:ext>
                  </a:extLst>
                </a:gridCol>
                <a:gridCol w="1096269">
                  <a:extLst>
                    <a:ext uri="{9D8B030D-6E8A-4147-A177-3AD203B41FA5}">
                      <a16:colId xmlns:a16="http://schemas.microsoft.com/office/drawing/2014/main" val="2495627057"/>
                    </a:ext>
                  </a:extLst>
                </a:gridCol>
                <a:gridCol w="1340043">
                  <a:extLst>
                    <a:ext uri="{9D8B030D-6E8A-4147-A177-3AD203B41FA5}">
                      <a16:colId xmlns:a16="http://schemas.microsoft.com/office/drawing/2014/main" val="3951545934"/>
                    </a:ext>
                  </a:extLst>
                </a:gridCol>
                <a:gridCol w="1315187">
                  <a:extLst>
                    <a:ext uri="{9D8B030D-6E8A-4147-A177-3AD203B41FA5}">
                      <a16:colId xmlns:a16="http://schemas.microsoft.com/office/drawing/2014/main" val="2139073958"/>
                    </a:ext>
                  </a:extLst>
                </a:gridCol>
                <a:gridCol w="1364898">
                  <a:extLst>
                    <a:ext uri="{9D8B030D-6E8A-4147-A177-3AD203B41FA5}">
                      <a16:colId xmlns:a16="http://schemas.microsoft.com/office/drawing/2014/main" val="2352924538"/>
                    </a:ext>
                  </a:extLst>
                </a:gridCol>
                <a:gridCol w="1340043">
                  <a:extLst>
                    <a:ext uri="{9D8B030D-6E8A-4147-A177-3AD203B41FA5}">
                      <a16:colId xmlns:a16="http://schemas.microsoft.com/office/drawing/2014/main" val="1133301080"/>
                    </a:ext>
                  </a:extLst>
                </a:gridCol>
                <a:gridCol w="1340043">
                  <a:extLst>
                    <a:ext uri="{9D8B030D-6E8A-4147-A177-3AD203B41FA5}">
                      <a16:colId xmlns:a16="http://schemas.microsoft.com/office/drawing/2014/main" val="887447632"/>
                    </a:ext>
                  </a:extLst>
                </a:gridCol>
                <a:gridCol w="1328520">
                  <a:extLst>
                    <a:ext uri="{9D8B030D-6E8A-4147-A177-3AD203B41FA5}">
                      <a16:colId xmlns:a16="http://schemas.microsoft.com/office/drawing/2014/main" val="1910304450"/>
                    </a:ext>
                  </a:extLst>
                </a:gridCol>
                <a:gridCol w="1262230">
                  <a:extLst>
                    <a:ext uri="{9D8B030D-6E8A-4147-A177-3AD203B41FA5}">
                      <a16:colId xmlns:a16="http://schemas.microsoft.com/office/drawing/2014/main" val="1919633907"/>
                    </a:ext>
                  </a:extLst>
                </a:gridCol>
              </a:tblGrid>
              <a:tr h="221809">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 </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gridSpan="2">
                  <a:txBody>
                    <a:bodyPr/>
                    <a:lstStyle/>
                    <a:p>
                      <a:pPr marL="0" marR="0" algn="ctr">
                        <a:lnSpc>
                          <a:spcPct val="107000"/>
                        </a:lnSpc>
                        <a:spcBef>
                          <a:spcPts val="0"/>
                        </a:spcBef>
                        <a:spcAft>
                          <a:spcPts val="0"/>
                        </a:spcAft>
                      </a:pPr>
                      <a:r>
                        <a:rPr lang="en-US" sz="1500">
                          <a:effectLst/>
                          <a:latin typeface="Arial" panose="020B0604020202020204" pitchFamily="34" charset="0"/>
                          <a:ea typeface="Calibri" panose="020F0502020204030204" pitchFamily="34" charset="0"/>
                          <a:cs typeface="Arial" panose="020B0604020202020204" pitchFamily="34" charset="0"/>
                        </a:rPr>
                        <a:t>Year 1 </a:t>
                      </a:r>
                    </a:p>
                  </a:txBody>
                  <a:tcPr marL="77375" marR="77375" marT="0" marB="0"/>
                </a:tc>
                <a:tc hMerge="1">
                  <a:txBody>
                    <a:bodyPr/>
                    <a:lstStyle/>
                    <a:p>
                      <a:pPr marL="0" marR="0" algn="ctr">
                        <a:lnSpc>
                          <a:spcPct val="107000"/>
                        </a:lnSpc>
                        <a:spcBef>
                          <a:spcPts val="0"/>
                        </a:spcBef>
                        <a:spcAft>
                          <a:spcPts val="0"/>
                        </a:spcAft>
                      </a:pP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Year 2</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103167" marR="103167" marT="51584" marB="51584"/>
                </a:tc>
                <a:tc hMerge="1">
                  <a:txBody>
                    <a:bodyPr/>
                    <a:lstStyle/>
                    <a:p>
                      <a:endParaRPr lang="en-US"/>
                    </a:p>
                  </a:txBody>
                  <a:tcPr/>
                </a:tc>
                <a:tc gridSpan="2">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Year 3</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103167" marR="103167" marT="51584" marB="51584"/>
                </a:tc>
                <a:tc hMerge="1">
                  <a:txBody>
                    <a:bodyPr/>
                    <a:lstStyle/>
                    <a:p>
                      <a:endParaRPr lang="en-US"/>
                    </a:p>
                  </a:txBody>
                  <a:tcPr/>
                </a:tc>
                <a:tc gridSpan="2">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Year 4</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103167" marR="103167" marT="51584" marB="51584"/>
                </a:tc>
                <a:tc hMerge="1">
                  <a:txBody>
                    <a:bodyPr/>
                    <a:lstStyle/>
                    <a:p>
                      <a:endParaRPr lang="en-US"/>
                    </a:p>
                  </a:txBody>
                  <a:tcPr/>
                </a:tc>
                <a:extLst>
                  <a:ext uri="{0D108BD9-81ED-4DB2-BD59-A6C34878D82A}">
                    <a16:rowId xmlns:a16="http://schemas.microsoft.com/office/drawing/2014/main" val="1090245118"/>
                  </a:ext>
                </a:extLst>
              </a:tr>
              <a:tr h="460956">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 </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Fall 2018</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Spring 2019</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Fall 2019</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Spring 2020</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Fall 2020</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Spring 2021</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Fall 2021</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Spring 2022</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extLst>
                  <a:ext uri="{0D108BD9-81ED-4DB2-BD59-A6C34878D82A}">
                    <a16:rowId xmlns:a16="http://schemas.microsoft.com/office/drawing/2014/main" val="3425962364"/>
                  </a:ext>
                </a:extLst>
              </a:tr>
              <a:tr h="939250">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3D Data collection and processing</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ea typeface="Calibri" panose="020F0502020204030204" pitchFamily="34" charset="0"/>
                          <a:cs typeface="Arial" panose="020B0604020202020204" pitchFamily="34" charset="0"/>
                        </a:rPr>
                        <a:t>On campus data</a:t>
                      </a: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ea typeface="Calibri" panose="020F0502020204030204" pitchFamily="34" charset="0"/>
                          <a:cs typeface="Arial" panose="020B0604020202020204" pitchFamily="34" charset="0"/>
                        </a:rPr>
                        <a:t>On</a:t>
                      </a:r>
                      <a:r>
                        <a:rPr lang="en-US" sz="1500" baseline="0">
                          <a:effectLst/>
                          <a:latin typeface="Arial" panose="020B0604020202020204" pitchFamily="34" charset="0"/>
                          <a:ea typeface="Calibri" panose="020F0502020204030204" pitchFamily="34" charset="0"/>
                          <a:cs typeface="Arial" panose="020B0604020202020204" pitchFamily="34" charset="0"/>
                        </a:rPr>
                        <a:t> campus – processing </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Off</a:t>
                      </a:r>
                      <a:r>
                        <a:rPr lang="en-US" sz="1500" baseline="0">
                          <a:effectLst/>
                          <a:latin typeface="Arial" panose="020B0604020202020204" pitchFamily="34" charset="0"/>
                          <a:cs typeface="Arial" panose="020B0604020202020204" pitchFamily="34" charset="0"/>
                        </a:rPr>
                        <a:t> Campus data</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Off campus – processing</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Off campus – processing</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 </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 </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 </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extLst>
                  <a:ext uri="{0D108BD9-81ED-4DB2-BD59-A6C34878D82A}">
                    <a16:rowId xmlns:a16="http://schemas.microsoft.com/office/drawing/2014/main" val="794728587"/>
                  </a:ext>
                </a:extLst>
              </a:tr>
              <a:tr h="1178397">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Software </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ea typeface="Calibri" panose="020F0502020204030204" pitchFamily="34" charset="0"/>
                          <a:cs typeface="Arial" panose="020B0604020202020204" pitchFamily="34" charset="0"/>
                        </a:rPr>
                        <a:t>Development of version</a:t>
                      </a:r>
                      <a:r>
                        <a:rPr lang="en-US" sz="1500" baseline="0">
                          <a:effectLst/>
                          <a:latin typeface="Arial" panose="020B0604020202020204" pitchFamily="34" charset="0"/>
                          <a:ea typeface="Calibri" panose="020F0502020204030204" pitchFamily="34" charset="0"/>
                          <a:cs typeface="Arial" panose="020B0604020202020204" pitchFamily="34" charset="0"/>
                        </a:rPr>
                        <a:t> 1</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a:effectLst/>
                          <a:latin typeface="Arial" panose="020B0604020202020204" pitchFamily="34" charset="0"/>
                          <a:ea typeface="Calibri" panose="020F0502020204030204" pitchFamily="34" charset="0"/>
                          <a:cs typeface="Arial" panose="020B0604020202020204" pitchFamily="34" charset="0"/>
                        </a:rPr>
                        <a:t>Development of version</a:t>
                      </a:r>
                      <a:r>
                        <a:rPr lang="en-US" sz="1500" baseline="0">
                          <a:effectLst/>
                          <a:latin typeface="Arial" panose="020B0604020202020204" pitchFamily="34" charset="0"/>
                          <a:ea typeface="Calibri" panose="020F0502020204030204" pitchFamily="34" charset="0"/>
                          <a:cs typeface="Arial" panose="020B0604020202020204" pitchFamily="34" charset="0"/>
                        </a:rPr>
                        <a:t> 1</a:t>
                      </a:r>
                      <a:endParaRPr lang="en-US" sz="15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Version 1; development of version 2</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Version 2;</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Revision on version 2</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Revision on version 2; inclusion of off campus exercises</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Version 3</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 </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extLst>
                  <a:ext uri="{0D108BD9-81ED-4DB2-BD59-A6C34878D82A}">
                    <a16:rowId xmlns:a16="http://schemas.microsoft.com/office/drawing/2014/main" val="460895875"/>
                  </a:ext>
                </a:extLst>
              </a:tr>
              <a:tr h="939250">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Implementation</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Students use version 1</a:t>
                      </a:r>
                    </a:p>
                    <a:p>
                      <a:pPr marL="0" marR="0" algn="ctr">
                        <a:lnSpc>
                          <a:spcPct val="107000"/>
                        </a:lnSpc>
                        <a:spcBef>
                          <a:spcPts val="0"/>
                        </a:spcBef>
                        <a:spcAft>
                          <a:spcPts val="0"/>
                        </a:spcAft>
                      </a:pP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Students use version 2</a:t>
                      </a: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Students use version 2</a:t>
                      </a:r>
                    </a:p>
                  </a:txBody>
                  <a:tcPr marL="77375" marR="77375" marT="0" marB="0"/>
                </a:tc>
                <a:tc>
                  <a:txBody>
                    <a:bodyPr/>
                    <a:lstStyle/>
                    <a:p>
                      <a:pPr marL="0" marR="0" algn="ctr">
                        <a:lnSpc>
                          <a:spcPct val="107000"/>
                        </a:lnSpc>
                        <a:spcBef>
                          <a:spcPts val="0"/>
                        </a:spcBef>
                        <a:spcAft>
                          <a:spcPts val="0"/>
                        </a:spcAft>
                      </a:pPr>
                      <a:r>
                        <a:rPr lang="en-US" sz="1500">
                          <a:effectLst/>
                          <a:latin typeface="Arial" panose="020B0604020202020204" pitchFamily="34" charset="0"/>
                          <a:cs typeface="Arial" panose="020B0604020202020204" pitchFamily="34" charset="0"/>
                        </a:rPr>
                        <a:t>Students use version 2</a:t>
                      </a:r>
                    </a:p>
                  </a:txBody>
                  <a:tcPr marL="77375" marR="77375"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use version 3</a:t>
                      </a:r>
                    </a:p>
                  </a:txBody>
                  <a:tcPr marL="77375" marR="77375"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use version 3</a:t>
                      </a:r>
                    </a:p>
                  </a:txBody>
                  <a:tcPr marL="77375" marR="77375" marT="0" marB="0"/>
                </a:tc>
                <a:extLst>
                  <a:ext uri="{0D108BD9-81ED-4DB2-BD59-A6C34878D82A}">
                    <a16:rowId xmlns:a16="http://schemas.microsoft.com/office/drawing/2014/main" val="3314005591"/>
                  </a:ext>
                </a:extLst>
              </a:tr>
            </a:tbl>
          </a:graphicData>
        </a:graphic>
      </p:graphicFrame>
      <p:sp>
        <p:nvSpPr>
          <p:cNvPr id="6" name="Rectangle 5"/>
          <p:cNvSpPr/>
          <p:nvPr/>
        </p:nvSpPr>
        <p:spPr>
          <a:xfrm>
            <a:off x="225912" y="5085945"/>
            <a:ext cx="8013711" cy="1569660"/>
          </a:xfrm>
          <a:prstGeom prst="rect">
            <a:avLst/>
          </a:prstGeom>
        </p:spPr>
        <p:txBody>
          <a:bodyPr wrap="square">
            <a:spAutoFit/>
          </a:bodyPr>
          <a:lstStyle/>
          <a:p>
            <a:pPr marL="342900" indent="-342900">
              <a:buFont typeface="Arial" panose="020B0604020202020204" pitchFamily="34" charset="0"/>
              <a:buChar char="•"/>
            </a:pPr>
            <a:r>
              <a:rPr lang="en-US" sz="2400">
                <a:solidFill>
                  <a:schemeClr val="tx1">
                    <a:lumMod val="75000"/>
                    <a:lumOff val="25000"/>
                  </a:schemeClr>
                </a:solidFill>
                <a:latin typeface="Calibri (Body)"/>
                <a:cs typeface="Arial" panose="020B0604020202020204" pitchFamily="34" charset="0"/>
              </a:rPr>
              <a:t>Version 1: includes leveling (on campus)</a:t>
            </a:r>
          </a:p>
          <a:p>
            <a:pPr marL="342900" indent="-342900">
              <a:buFont typeface="Arial" panose="020B0604020202020204" pitchFamily="34" charset="0"/>
              <a:buChar char="•"/>
            </a:pPr>
            <a:r>
              <a:rPr lang="en-US" sz="2400">
                <a:solidFill>
                  <a:schemeClr val="tx1">
                    <a:lumMod val="75000"/>
                    <a:lumOff val="25000"/>
                  </a:schemeClr>
                </a:solidFill>
                <a:latin typeface="Calibri (Body)"/>
                <a:cs typeface="Arial" panose="020B0604020202020204" pitchFamily="34" charset="0"/>
              </a:rPr>
              <a:t>Version 2: includes traverse and leveling (on campus)</a:t>
            </a:r>
          </a:p>
          <a:p>
            <a:pPr marL="342900" indent="-342900">
              <a:buFont typeface="Arial" panose="020B0604020202020204" pitchFamily="34" charset="0"/>
              <a:buChar char="•"/>
            </a:pPr>
            <a:r>
              <a:rPr lang="en-US" sz="2400">
                <a:solidFill>
                  <a:schemeClr val="tx1">
                    <a:lumMod val="75000"/>
                    <a:lumOff val="25000"/>
                  </a:schemeClr>
                </a:solidFill>
                <a:latin typeface="Calibri (Body)"/>
                <a:cs typeface="Arial" panose="020B0604020202020204" pitchFamily="34" charset="0"/>
              </a:rPr>
              <a:t>Version 3: includes traverse and leveling (off campus)</a:t>
            </a:r>
          </a:p>
          <a:p>
            <a:pPr marL="342900" indent="-342900">
              <a:buFont typeface="Arial" panose="020B0604020202020204" pitchFamily="34" charset="0"/>
              <a:buChar char="•"/>
            </a:pPr>
            <a:endParaRPr lang="en-US" sz="2400">
              <a:latin typeface="Calibri (Body)"/>
              <a:cs typeface="Arial" panose="020B0604020202020204" pitchFamily="34" charset="0"/>
            </a:endParaRPr>
          </a:p>
        </p:txBody>
      </p:sp>
      <p:sp>
        <p:nvSpPr>
          <p:cNvPr id="5" name="Title 1">
            <a:extLst>
              <a:ext uri="{FF2B5EF4-FFF2-40B4-BE49-F238E27FC236}">
                <a16:creationId xmlns:a16="http://schemas.microsoft.com/office/drawing/2014/main" id="{06B24147-ED50-43A4-9161-34A9E2A78AC4}"/>
              </a:ext>
            </a:extLst>
          </p:cNvPr>
          <p:cNvSpPr>
            <a:spLocks noGrp="1"/>
          </p:cNvSpPr>
          <p:nvPr>
            <p:ph type="title"/>
          </p:nvPr>
        </p:nvSpPr>
        <p:spPr>
          <a:xfrm>
            <a:off x="203200" y="104589"/>
            <a:ext cx="11776364" cy="790679"/>
          </a:xfrm>
        </p:spPr>
        <p:txBody>
          <a:bodyPr/>
          <a:lstStyle/>
          <a:p>
            <a:r>
              <a:rPr lang="en-US"/>
              <a:t>Timeline</a:t>
            </a:r>
          </a:p>
        </p:txBody>
      </p:sp>
    </p:spTree>
    <p:extLst>
      <p:ext uri="{BB962C8B-B14F-4D97-AF65-F5344CB8AC3E}">
        <p14:creationId xmlns:p14="http://schemas.microsoft.com/office/powerpoint/2010/main" val="1810570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3D modeling </a:t>
            </a:r>
          </a:p>
        </p:txBody>
      </p:sp>
      <p:sp>
        <p:nvSpPr>
          <p:cNvPr id="3" name="Content Placeholder 2"/>
          <p:cNvSpPr>
            <a:spLocks noGrp="1"/>
          </p:cNvSpPr>
          <p:nvPr>
            <p:ph idx="1"/>
          </p:nvPr>
        </p:nvSpPr>
        <p:spPr>
          <a:xfrm>
            <a:off x="203200" y="1114945"/>
            <a:ext cx="9535886" cy="4905486"/>
          </a:xfrm>
        </p:spPr>
        <p:txBody>
          <a:bodyPr/>
          <a:lstStyle/>
          <a:p>
            <a:pPr>
              <a:buClrTx/>
            </a:pPr>
            <a:r>
              <a:rPr lang="en-US"/>
              <a:t>An integral part of immersive virtual reality is the environment </a:t>
            </a:r>
          </a:p>
          <a:p>
            <a:pPr>
              <a:buClrTx/>
            </a:pPr>
            <a:r>
              <a:rPr lang="en-US"/>
              <a:t>Utilize laser scanning and UAS mapping</a:t>
            </a:r>
          </a:p>
          <a:p>
            <a:endParaRPr lang="en-US"/>
          </a:p>
        </p:txBody>
      </p:sp>
      <p:pic>
        <p:nvPicPr>
          <p:cNvPr id="4" name="Picture 3">
            <a:extLst>
              <a:ext uri="{FF2B5EF4-FFF2-40B4-BE49-F238E27FC236}">
                <a16:creationId xmlns:a16="http://schemas.microsoft.com/office/drawing/2014/main" id="{BF17AAC0-44C1-4167-8482-EE1D5E027E4B}"/>
              </a:ext>
            </a:extLst>
          </p:cNvPr>
          <p:cNvPicPr>
            <a:picLocks noChangeAspect="1"/>
          </p:cNvPicPr>
          <p:nvPr/>
        </p:nvPicPr>
        <p:blipFill rotWithShape="1">
          <a:blip r:embed="rId2"/>
          <a:srcRect l="18726" t="11119" r="10929" b="12769"/>
          <a:stretch/>
        </p:blipFill>
        <p:spPr>
          <a:xfrm>
            <a:off x="7446804" y="3583623"/>
            <a:ext cx="4532759" cy="2656484"/>
          </a:xfrm>
          <a:prstGeom prst="rect">
            <a:avLst/>
          </a:prstGeom>
        </p:spPr>
      </p:pic>
      <p:pic>
        <p:nvPicPr>
          <p:cNvPr id="5" name="Picture 4">
            <a:extLst>
              <a:ext uri="{FF2B5EF4-FFF2-40B4-BE49-F238E27FC236}">
                <a16:creationId xmlns:a16="http://schemas.microsoft.com/office/drawing/2014/main" id="{3D8E505B-FACF-4962-B51C-F65E4473E69D}"/>
              </a:ext>
            </a:extLst>
          </p:cNvPr>
          <p:cNvPicPr/>
          <p:nvPr/>
        </p:nvPicPr>
        <p:blipFill rotWithShape="1">
          <a:blip r:embed="rId3"/>
          <a:srcRect l="53147" t="11183" b="5510"/>
          <a:stretch/>
        </p:blipFill>
        <p:spPr bwMode="auto">
          <a:xfrm>
            <a:off x="431965" y="4042188"/>
            <a:ext cx="3895107" cy="2197920"/>
          </a:xfrm>
          <a:prstGeom prst="rect">
            <a:avLst/>
          </a:prstGeom>
          <a:ln>
            <a:noFill/>
          </a:ln>
          <a:extLst>
            <a:ext uri="{53640926-AAD7-44D8-BBD7-CCE9431645EC}">
              <a14:shadowObscured xmlns:a14="http://schemas.microsoft.com/office/drawing/2010/main"/>
            </a:ext>
          </a:extLst>
        </p:spPr>
      </p:pic>
      <p:sp>
        <p:nvSpPr>
          <p:cNvPr id="6" name="Arrow: Right 5">
            <a:extLst>
              <a:ext uri="{FF2B5EF4-FFF2-40B4-BE49-F238E27FC236}">
                <a16:creationId xmlns:a16="http://schemas.microsoft.com/office/drawing/2014/main" id="{C9C71C7B-89F2-479F-85C1-A298B28B9733}"/>
              </a:ext>
            </a:extLst>
          </p:cNvPr>
          <p:cNvSpPr/>
          <p:nvPr/>
        </p:nvSpPr>
        <p:spPr>
          <a:xfrm>
            <a:off x="4532912" y="3429000"/>
            <a:ext cx="914398" cy="841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DC1773-FCBD-4276-8D98-FE7701655A85}"/>
              </a:ext>
            </a:extLst>
          </p:cNvPr>
          <p:cNvPicPr>
            <a:picLocks noChangeAspect="1"/>
          </p:cNvPicPr>
          <p:nvPr/>
        </p:nvPicPr>
        <p:blipFill rotWithShape="1">
          <a:blip r:embed="rId4"/>
          <a:srcRect l="70301" t="11827" r="5011" b="26581"/>
          <a:stretch/>
        </p:blipFill>
        <p:spPr>
          <a:xfrm>
            <a:off x="431965" y="2001587"/>
            <a:ext cx="2755647" cy="2064334"/>
          </a:xfrm>
          <a:prstGeom prst="rect">
            <a:avLst/>
          </a:prstGeom>
        </p:spPr>
      </p:pic>
      <p:pic>
        <p:nvPicPr>
          <p:cNvPr id="8" name="Picture 7">
            <a:extLst>
              <a:ext uri="{FF2B5EF4-FFF2-40B4-BE49-F238E27FC236}">
                <a16:creationId xmlns:a16="http://schemas.microsoft.com/office/drawing/2014/main" id="{626EC55D-BD4B-4EFA-B310-FE5CCDE3487A}"/>
              </a:ext>
            </a:extLst>
          </p:cNvPr>
          <p:cNvPicPr>
            <a:picLocks noChangeAspect="1"/>
          </p:cNvPicPr>
          <p:nvPr/>
        </p:nvPicPr>
        <p:blipFill rotWithShape="1">
          <a:blip r:embed="rId5"/>
          <a:srcRect l="66786" t="14616" r="7976" b="21105"/>
          <a:stretch/>
        </p:blipFill>
        <p:spPr>
          <a:xfrm>
            <a:off x="5619296" y="1567335"/>
            <a:ext cx="3086164" cy="2360221"/>
          </a:xfrm>
          <a:prstGeom prst="rect">
            <a:avLst/>
          </a:prstGeom>
        </p:spPr>
      </p:pic>
    </p:spTree>
    <p:extLst>
      <p:ext uri="{BB962C8B-B14F-4D97-AF65-F5344CB8AC3E}">
        <p14:creationId xmlns:p14="http://schemas.microsoft.com/office/powerpoint/2010/main" val="3663312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Texturing</a:t>
            </a:r>
          </a:p>
        </p:txBody>
      </p:sp>
      <p:sp>
        <p:nvSpPr>
          <p:cNvPr id="3" name="Content Placeholder 2"/>
          <p:cNvSpPr>
            <a:spLocks noGrp="1"/>
          </p:cNvSpPr>
          <p:nvPr>
            <p:ph idx="1"/>
          </p:nvPr>
        </p:nvSpPr>
        <p:spPr/>
        <p:txBody>
          <a:bodyPr/>
          <a:lstStyle/>
          <a:p>
            <a:pPr>
              <a:buClrTx/>
            </a:pPr>
            <a:r>
              <a:rPr lang="en-US"/>
              <a:t>Used close-up pictures to create textures in Photoshop </a:t>
            </a:r>
            <a:endParaRPr lang="en-US" dirty="0"/>
          </a:p>
          <a:p>
            <a:endParaRPr lang="en-US" dirty="0"/>
          </a:p>
        </p:txBody>
      </p:sp>
      <p:pic>
        <p:nvPicPr>
          <p:cNvPr id="4" name="Picture 3"/>
          <p:cNvPicPr>
            <a:picLocks noChangeAspect="1"/>
          </p:cNvPicPr>
          <p:nvPr/>
        </p:nvPicPr>
        <p:blipFill rotWithShape="1">
          <a:blip r:embed="rId2"/>
          <a:srcRect l="6478" t="19821" r="66506" b="17097"/>
          <a:stretch/>
        </p:blipFill>
        <p:spPr>
          <a:xfrm>
            <a:off x="360266" y="1747254"/>
            <a:ext cx="2511424" cy="1649293"/>
          </a:xfrm>
          <a:prstGeom prst="rect">
            <a:avLst/>
          </a:prstGeom>
        </p:spPr>
      </p:pic>
      <p:pic>
        <p:nvPicPr>
          <p:cNvPr id="5" name="Picture 4"/>
          <p:cNvPicPr>
            <a:picLocks noChangeAspect="1"/>
          </p:cNvPicPr>
          <p:nvPr/>
        </p:nvPicPr>
        <p:blipFill rotWithShape="1">
          <a:blip r:embed="rId3"/>
          <a:srcRect l="6479" t="20107" r="66747" b="16523"/>
          <a:stretch/>
        </p:blipFill>
        <p:spPr>
          <a:xfrm>
            <a:off x="370195" y="3676590"/>
            <a:ext cx="2535038" cy="1687480"/>
          </a:xfrm>
          <a:prstGeom prst="rect">
            <a:avLst/>
          </a:prstGeom>
        </p:spPr>
      </p:pic>
      <p:pic>
        <p:nvPicPr>
          <p:cNvPr id="6" name="Picture 5"/>
          <p:cNvPicPr>
            <a:picLocks noChangeAspect="1"/>
          </p:cNvPicPr>
          <p:nvPr/>
        </p:nvPicPr>
        <p:blipFill rotWithShape="1">
          <a:blip r:embed="rId4"/>
          <a:srcRect l="8978" t="12653" r="69328" b="9661"/>
          <a:stretch/>
        </p:blipFill>
        <p:spPr>
          <a:xfrm>
            <a:off x="4839258" y="1971012"/>
            <a:ext cx="3368873" cy="3393058"/>
          </a:xfrm>
          <a:prstGeom prst="rect">
            <a:avLst/>
          </a:prstGeom>
        </p:spPr>
      </p:pic>
      <p:pic>
        <p:nvPicPr>
          <p:cNvPr id="7" name="Picture 6"/>
          <p:cNvPicPr>
            <a:picLocks noChangeAspect="1"/>
          </p:cNvPicPr>
          <p:nvPr/>
        </p:nvPicPr>
        <p:blipFill rotWithShape="1">
          <a:blip r:embed="rId5"/>
          <a:srcRect l="8576" t="12079" r="69005" b="11075"/>
          <a:stretch/>
        </p:blipFill>
        <p:spPr>
          <a:xfrm>
            <a:off x="3238518" y="2306106"/>
            <a:ext cx="1171574" cy="1129431"/>
          </a:xfrm>
          <a:prstGeom prst="rect">
            <a:avLst/>
          </a:prstGeom>
        </p:spPr>
      </p:pic>
      <p:pic>
        <p:nvPicPr>
          <p:cNvPr id="8" name="Picture 7"/>
          <p:cNvPicPr>
            <a:picLocks noChangeAspect="1"/>
          </p:cNvPicPr>
          <p:nvPr/>
        </p:nvPicPr>
        <p:blipFill rotWithShape="1">
          <a:blip r:embed="rId6"/>
          <a:srcRect l="6907" t="23580" r="66945" b="18148"/>
          <a:stretch/>
        </p:blipFill>
        <p:spPr>
          <a:xfrm>
            <a:off x="3134897" y="4022336"/>
            <a:ext cx="1589022" cy="995988"/>
          </a:xfrm>
          <a:prstGeom prst="rect">
            <a:avLst/>
          </a:prstGeom>
        </p:spPr>
      </p:pic>
      <p:pic>
        <p:nvPicPr>
          <p:cNvPr id="12" name="Picture 11"/>
          <p:cNvPicPr>
            <a:picLocks noChangeAspect="1"/>
          </p:cNvPicPr>
          <p:nvPr/>
        </p:nvPicPr>
        <p:blipFill rotWithShape="1">
          <a:blip r:embed="rId7"/>
          <a:srcRect t="7403" r="1645" b="22315"/>
          <a:stretch/>
        </p:blipFill>
        <p:spPr>
          <a:xfrm>
            <a:off x="8409383" y="1362068"/>
            <a:ext cx="3570181" cy="1990343"/>
          </a:xfrm>
          <a:prstGeom prst="rect">
            <a:avLst/>
          </a:prstGeom>
        </p:spPr>
      </p:pic>
      <p:pic>
        <p:nvPicPr>
          <p:cNvPr id="14" name="Picture 13"/>
          <p:cNvPicPr>
            <a:picLocks noChangeAspect="1"/>
          </p:cNvPicPr>
          <p:nvPr/>
        </p:nvPicPr>
        <p:blipFill rotWithShape="1">
          <a:blip r:embed="rId8"/>
          <a:srcRect l="17152" t="10547" r="38032" b="4774"/>
          <a:stretch/>
        </p:blipFill>
        <p:spPr>
          <a:xfrm>
            <a:off x="9080390" y="3567688"/>
            <a:ext cx="2461772" cy="2528393"/>
          </a:xfrm>
          <a:prstGeom prst="rect">
            <a:avLst/>
          </a:prstGeom>
        </p:spPr>
      </p:pic>
      <p:sp>
        <p:nvSpPr>
          <p:cNvPr id="18" name="Arrow: Right 17">
            <a:extLst>
              <a:ext uri="{FF2B5EF4-FFF2-40B4-BE49-F238E27FC236}">
                <a16:creationId xmlns:a16="http://schemas.microsoft.com/office/drawing/2014/main" id="{9BE9F153-C340-40D4-95BD-E663D3CC2FDB}"/>
              </a:ext>
            </a:extLst>
          </p:cNvPr>
          <p:cNvSpPr/>
          <p:nvPr/>
        </p:nvSpPr>
        <p:spPr>
          <a:xfrm>
            <a:off x="7934526" y="3284915"/>
            <a:ext cx="949714" cy="73742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6">
            <a:extLst>
              <a:ext uri="{FF2B5EF4-FFF2-40B4-BE49-F238E27FC236}">
                <a16:creationId xmlns:a16="http://schemas.microsoft.com/office/drawing/2014/main" id="{C926695F-6EDA-44DE-B92C-0487BAE190EE}"/>
              </a:ext>
            </a:extLst>
          </p:cNvPr>
          <p:cNvSpPr/>
          <p:nvPr/>
        </p:nvSpPr>
        <p:spPr>
          <a:xfrm>
            <a:off x="2503492" y="2507057"/>
            <a:ext cx="949714" cy="73742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6">
            <a:extLst>
              <a:ext uri="{FF2B5EF4-FFF2-40B4-BE49-F238E27FC236}">
                <a16:creationId xmlns:a16="http://schemas.microsoft.com/office/drawing/2014/main" id="{C926695F-6EDA-44DE-B92C-0487BAE190EE}"/>
              </a:ext>
            </a:extLst>
          </p:cNvPr>
          <p:cNvSpPr/>
          <p:nvPr/>
        </p:nvSpPr>
        <p:spPr>
          <a:xfrm>
            <a:off x="2512172" y="4200343"/>
            <a:ext cx="949714" cy="73742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17">
            <a:extLst>
              <a:ext uri="{FF2B5EF4-FFF2-40B4-BE49-F238E27FC236}">
                <a16:creationId xmlns:a16="http://schemas.microsoft.com/office/drawing/2014/main" id="{9BE9F153-C340-40D4-95BD-E663D3CC2FDB}"/>
              </a:ext>
            </a:extLst>
          </p:cNvPr>
          <p:cNvSpPr/>
          <p:nvPr/>
        </p:nvSpPr>
        <p:spPr>
          <a:xfrm>
            <a:off x="4615890" y="3329422"/>
            <a:ext cx="949714" cy="73742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306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Applying Materials </a:t>
            </a:r>
          </a:p>
        </p:txBody>
      </p:sp>
      <p:sp>
        <p:nvSpPr>
          <p:cNvPr id="3" name="Content Placeholder 2"/>
          <p:cNvSpPr>
            <a:spLocks noGrp="1"/>
          </p:cNvSpPr>
          <p:nvPr>
            <p:ph idx="1"/>
          </p:nvPr>
        </p:nvSpPr>
        <p:spPr/>
        <p:txBody>
          <a:bodyPr/>
          <a:lstStyle/>
          <a:p>
            <a:pPr>
              <a:buClrTx/>
            </a:pPr>
            <a:r>
              <a:rPr lang="en-US"/>
              <a:t>UV unwrapping in Autodesk 3DS Max</a:t>
            </a:r>
          </a:p>
          <a:p>
            <a:pPr>
              <a:buClrTx/>
            </a:pPr>
            <a:r>
              <a:rPr lang="en-US"/>
              <a:t>Created Materials in Unity and applied textures</a:t>
            </a:r>
          </a:p>
          <a:p>
            <a:endParaRPr lang="en-US"/>
          </a:p>
        </p:txBody>
      </p:sp>
      <p:pic>
        <p:nvPicPr>
          <p:cNvPr id="11" name="Picture 10"/>
          <p:cNvPicPr>
            <a:picLocks noChangeAspect="1"/>
          </p:cNvPicPr>
          <p:nvPr/>
        </p:nvPicPr>
        <p:blipFill rotWithShape="1">
          <a:blip r:embed="rId2"/>
          <a:srcRect t="7070" r="16647" b="28017"/>
          <a:stretch/>
        </p:blipFill>
        <p:spPr>
          <a:xfrm>
            <a:off x="432631" y="2147390"/>
            <a:ext cx="5663369" cy="2389039"/>
          </a:xfrm>
          <a:prstGeom prst="rect">
            <a:avLst/>
          </a:prstGeom>
        </p:spPr>
      </p:pic>
      <p:pic>
        <p:nvPicPr>
          <p:cNvPr id="16" name="Picture 15">
            <a:extLst>
              <a:ext uri="{FF2B5EF4-FFF2-40B4-BE49-F238E27FC236}">
                <a16:creationId xmlns:a16="http://schemas.microsoft.com/office/drawing/2014/main" id="{9F1F921D-BE58-4F38-8A1B-F61AAE708C8F}"/>
              </a:ext>
            </a:extLst>
          </p:cNvPr>
          <p:cNvPicPr>
            <a:picLocks noChangeAspect="1"/>
          </p:cNvPicPr>
          <p:nvPr/>
        </p:nvPicPr>
        <p:blipFill rotWithShape="1">
          <a:blip r:embed="rId3"/>
          <a:srcRect l="18417" t="9578" r="28250" b="15422"/>
          <a:stretch/>
        </p:blipFill>
        <p:spPr>
          <a:xfrm>
            <a:off x="7088644" y="1268436"/>
            <a:ext cx="4914900" cy="3743771"/>
          </a:xfrm>
          <a:prstGeom prst="rect">
            <a:avLst/>
          </a:prstGeom>
        </p:spPr>
      </p:pic>
      <p:sp>
        <p:nvSpPr>
          <p:cNvPr id="12" name="Arrow: Right 11">
            <a:extLst>
              <a:ext uri="{FF2B5EF4-FFF2-40B4-BE49-F238E27FC236}">
                <a16:creationId xmlns:a16="http://schemas.microsoft.com/office/drawing/2014/main" id="{420EDF86-8BE6-46C6-AC58-84F9FAB39ED9}"/>
              </a:ext>
            </a:extLst>
          </p:cNvPr>
          <p:cNvSpPr/>
          <p:nvPr/>
        </p:nvSpPr>
        <p:spPr>
          <a:xfrm>
            <a:off x="6407104" y="3341910"/>
            <a:ext cx="609600" cy="451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D07E610-F636-4EAF-9092-BD790FC575FB}"/>
              </a:ext>
            </a:extLst>
          </p:cNvPr>
          <p:cNvPicPr>
            <a:picLocks noChangeAspect="1"/>
          </p:cNvPicPr>
          <p:nvPr/>
        </p:nvPicPr>
        <p:blipFill rotWithShape="1">
          <a:blip r:embed="rId4"/>
          <a:srcRect l="12239" t="35624" r="54397" b="19279"/>
          <a:stretch/>
        </p:blipFill>
        <p:spPr>
          <a:xfrm>
            <a:off x="2644110" y="4662570"/>
            <a:ext cx="4067794" cy="1651000"/>
          </a:xfrm>
          <a:prstGeom prst="rect">
            <a:avLst/>
          </a:prstGeom>
        </p:spPr>
      </p:pic>
    </p:spTree>
    <p:extLst>
      <p:ext uri="{BB962C8B-B14F-4D97-AF65-F5344CB8AC3E}">
        <p14:creationId xmlns:p14="http://schemas.microsoft.com/office/powerpoint/2010/main" val="27247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0AD6-02FD-47CA-A647-1EDA855F8958}"/>
              </a:ext>
            </a:extLst>
          </p:cNvPr>
          <p:cNvSpPr>
            <a:spLocks noGrp="1"/>
          </p:cNvSpPr>
          <p:nvPr>
            <p:ph type="title"/>
          </p:nvPr>
        </p:nvSpPr>
        <p:spPr/>
        <p:txBody>
          <a:bodyPr/>
          <a:lstStyle/>
          <a:p>
            <a:r>
              <a:rPr lang="en-US"/>
              <a:t>Virtual Environment </a:t>
            </a:r>
          </a:p>
        </p:txBody>
      </p:sp>
      <p:pic>
        <p:nvPicPr>
          <p:cNvPr id="4" name="Picture 3"/>
          <p:cNvPicPr>
            <a:picLocks noChangeAspect="1"/>
          </p:cNvPicPr>
          <p:nvPr/>
        </p:nvPicPr>
        <p:blipFill rotWithShape="1">
          <a:blip r:embed="rId2"/>
          <a:srcRect l="19584" t="8846" r="28333" b="36539"/>
          <a:stretch/>
        </p:blipFill>
        <p:spPr>
          <a:xfrm>
            <a:off x="5659743" y="2670629"/>
            <a:ext cx="6215045" cy="3530146"/>
          </a:xfrm>
          <a:prstGeom prst="rect">
            <a:avLst/>
          </a:prstGeom>
        </p:spPr>
      </p:pic>
      <p:pic>
        <p:nvPicPr>
          <p:cNvPr id="5" name="Picture 4"/>
          <p:cNvPicPr>
            <a:picLocks noChangeAspect="1"/>
          </p:cNvPicPr>
          <p:nvPr/>
        </p:nvPicPr>
        <p:blipFill rotWithShape="1">
          <a:blip r:embed="rId3"/>
          <a:srcRect l="55107" t="23549" r="14812" b="10216"/>
          <a:stretch/>
        </p:blipFill>
        <p:spPr>
          <a:xfrm>
            <a:off x="203200" y="1073913"/>
            <a:ext cx="5428343" cy="3361789"/>
          </a:xfrm>
          <a:prstGeom prst="rect">
            <a:avLst/>
          </a:prstGeom>
        </p:spPr>
      </p:pic>
    </p:spTree>
    <p:extLst>
      <p:ext uri="{BB962C8B-B14F-4D97-AF65-F5344CB8AC3E}">
        <p14:creationId xmlns:p14="http://schemas.microsoft.com/office/powerpoint/2010/main" val="224860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0AD6-02FD-47CA-A647-1EDA855F8958}"/>
              </a:ext>
            </a:extLst>
          </p:cNvPr>
          <p:cNvSpPr>
            <a:spLocks noGrp="1"/>
          </p:cNvSpPr>
          <p:nvPr>
            <p:ph type="title"/>
          </p:nvPr>
        </p:nvSpPr>
        <p:spPr/>
        <p:txBody>
          <a:bodyPr/>
          <a:lstStyle/>
          <a:p>
            <a:r>
              <a:rPr lang="en-US"/>
              <a:t>Virtual Environment </a:t>
            </a:r>
          </a:p>
        </p:txBody>
      </p:sp>
      <p:pic>
        <p:nvPicPr>
          <p:cNvPr id="6" name="Picture 5"/>
          <p:cNvPicPr>
            <a:picLocks noChangeAspect="1"/>
          </p:cNvPicPr>
          <p:nvPr/>
        </p:nvPicPr>
        <p:blipFill rotWithShape="1">
          <a:blip r:embed="rId2"/>
          <a:srcRect l="10430" t="9211" r="64006" b="38315"/>
          <a:stretch/>
        </p:blipFill>
        <p:spPr>
          <a:xfrm>
            <a:off x="5102942" y="2205405"/>
            <a:ext cx="6876622" cy="3969785"/>
          </a:xfrm>
          <a:prstGeom prst="rect">
            <a:avLst/>
          </a:prstGeom>
        </p:spPr>
      </p:pic>
      <p:pic>
        <p:nvPicPr>
          <p:cNvPr id="7" name="Picture 6"/>
          <p:cNvPicPr>
            <a:picLocks noChangeAspect="1"/>
          </p:cNvPicPr>
          <p:nvPr/>
        </p:nvPicPr>
        <p:blipFill rotWithShape="1">
          <a:blip r:embed="rId3"/>
          <a:srcRect l="53818" t="14087" r="14408" b="13943"/>
          <a:stretch/>
        </p:blipFill>
        <p:spPr>
          <a:xfrm>
            <a:off x="0" y="1083954"/>
            <a:ext cx="5123543" cy="3263983"/>
          </a:xfrm>
          <a:prstGeom prst="rect">
            <a:avLst/>
          </a:prstGeom>
        </p:spPr>
      </p:pic>
      <p:pic>
        <p:nvPicPr>
          <p:cNvPr id="8" name="Picture 7"/>
          <p:cNvPicPr>
            <a:picLocks noChangeAspect="1"/>
          </p:cNvPicPr>
          <p:nvPr/>
        </p:nvPicPr>
        <p:blipFill rotWithShape="1">
          <a:blip r:embed="rId4"/>
          <a:srcRect l="10591" t="11218" r="64571" b="39462"/>
          <a:stretch/>
        </p:blipFill>
        <p:spPr>
          <a:xfrm>
            <a:off x="391801" y="4347937"/>
            <a:ext cx="4319340" cy="2412099"/>
          </a:xfrm>
          <a:prstGeom prst="rect">
            <a:avLst/>
          </a:prstGeom>
        </p:spPr>
      </p:pic>
    </p:spTree>
    <p:extLst>
      <p:ext uri="{BB962C8B-B14F-4D97-AF65-F5344CB8AC3E}">
        <p14:creationId xmlns:p14="http://schemas.microsoft.com/office/powerpoint/2010/main" val="3288564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0AD6-02FD-47CA-A647-1EDA855F8958}"/>
              </a:ext>
            </a:extLst>
          </p:cNvPr>
          <p:cNvSpPr>
            <a:spLocks noGrp="1"/>
          </p:cNvSpPr>
          <p:nvPr>
            <p:ph type="title"/>
          </p:nvPr>
        </p:nvSpPr>
        <p:spPr/>
        <p:txBody>
          <a:bodyPr/>
          <a:lstStyle/>
          <a:p>
            <a:r>
              <a:rPr lang="en-US"/>
              <a:t>Virtual Environment </a:t>
            </a:r>
          </a:p>
        </p:txBody>
      </p:sp>
      <p:pic>
        <p:nvPicPr>
          <p:cNvPr id="3" name="Picture 2"/>
          <p:cNvPicPr>
            <a:picLocks noChangeAspect="1"/>
          </p:cNvPicPr>
          <p:nvPr/>
        </p:nvPicPr>
        <p:blipFill rotWithShape="1">
          <a:blip r:embed="rId2"/>
          <a:srcRect l="17445" t="17813" r="68603" b="41470"/>
          <a:stretch/>
        </p:blipFill>
        <p:spPr>
          <a:xfrm>
            <a:off x="203200" y="1209366"/>
            <a:ext cx="3234260" cy="2654711"/>
          </a:xfrm>
          <a:prstGeom prst="rect">
            <a:avLst/>
          </a:prstGeom>
        </p:spPr>
      </p:pic>
      <p:pic>
        <p:nvPicPr>
          <p:cNvPr id="4" name="Picture 3"/>
          <p:cNvPicPr>
            <a:picLocks noChangeAspect="1"/>
          </p:cNvPicPr>
          <p:nvPr/>
        </p:nvPicPr>
        <p:blipFill rotWithShape="1">
          <a:blip r:embed="rId3"/>
          <a:srcRect l="17043" t="25555" r="72473" b="42043"/>
          <a:stretch/>
        </p:blipFill>
        <p:spPr>
          <a:xfrm>
            <a:off x="4174092" y="1209367"/>
            <a:ext cx="3229598" cy="2807266"/>
          </a:xfrm>
          <a:prstGeom prst="rect">
            <a:avLst/>
          </a:prstGeom>
        </p:spPr>
      </p:pic>
      <p:pic>
        <p:nvPicPr>
          <p:cNvPr id="9" name="Picture 8"/>
          <p:cNvPicPr>
            <a:picLocks noChangeAspect="1"/>
          </p:cNvPicPr>
          <p:nvPr/>
        </p:nvPicPr>
        <p:blipFill rotWithShape="1">
          <a:blip r:embed="rId4"/>
          <a:srcRect l="10209" t="12222" r="64271" b="40741"/>
          <a:stretch/>
        </p:blipFill>
        <p:spPr>
          <a:xfrm>
            <a:off x="7403690" y="3730171"/>
            <a:ext cx="4751528" cy="2463037"/>
          </a:xfrm>
          <a:prstGeom prst="rect">
            <a:avLst/>
          </a:prstGeom>
        </p:spPr>
      </p:pic>
      <p:pic>
        <p:nvPicPr>
          <p:cNvPr id="10" name="Picture 9"/>
          <p:cNvPicPr>
            <a:picLocks noChangeAspect="1"/>
          </p:cNvPicPr>
          <p:nvPr/>
        </p:nvPicPr>
        <p:blipFill rotWithShape="1">
          <a:blip r:embed="rId5"/>
          <a:srcRect l="10511" t="9500" r="64408" b="41294"/>
          <a:stretch/>
        </p:blipFill>
        <p:spPr>
          <a:xfrm>
            <a:off x="203200" y="4304412"/>
            <a:ext cx="3422946" cy="1888796"/>
          </a:xfrm>
          <a:prstGeom prst="rect">
            <a:avLst/>
          </a:prstGeom>
        </p:spPr>
      </p:pic>
      <p:pic>
        <p:nvPicPr>
          <p:cNvPr id="11" name="Picture 10"/>
          <p:cNvPicPr>
            <a:picLocks noChangeAspect="1"/>
          </p:cNvPicPr>
          <p:nvPr/>
        </p:nvPicPr>
        <p:blipFill rotWithShape="1">
          <a:blip r:embed="rId6"/>
          <a:srcRect l="10269" t="8926" r="64247" b="40609"/>
          <a:stretch/>
        </p:blipFill>
        <p:spPr>
          <a:xfrm>
            <a:off x="3839300" y="4330732"/>
            <a:ext cx="3351236" cy="1866511"/>
          </a:xfrm>
          <a:prstGeom prst="rect">
            <a:avLst/>
          </a:prstGeom>
        </p:spPr>
      </p:pic>
      <p:pic>
        <p:nvPicPr>
          <p:cNvPr id="12" name="Picture 11"/>
          <p:cNvPicPr>
            <a:picLocks noChangeAspect="1"/>
          </p:cNvPicPr>
          <p:nvPr/>
        </p:nvPicPr>
        <p:blipFill rotWithShape="1">
          <a:blip r:embed="rId7"/>
          <a:srcRect l="10591" t="13799" r="66259" b="41756"/>
          <a:stretch/>
        </p:blipFill>
        <p:spPr>
          <a:xfrm>
            <a:off x="7534319" y="1078776"/>
            <a:ext cx="4570595" cy="2467886"/>
          </a:xfrm>
          <a:prstGeom prst="rect">
            <a:avLst/>
          </a:prstGeom>
        </p:spPr>
      </p:pic>
    </p:spTree>
    <p:extLst>
      <p:ext uri="{BB962C8B-B14F-4D97-AF65-F5344CB8AC3E}">
        <p14:creationId xmlns:p14="http://schemas.microsoft.com/office/powerpoint/2010/main" val="3895261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Leveling Lab</a:t>
            </a:r>
          </a:p>
        </p:txBody>
      </p:sp>
      <p:sp>
        <p:nvSpPr>
          <p:cNvPr id="3" name="Content Placeholder 2"/>
          <p:cNvSpPr>
            <a:spLocks noGrp="1"/>
          </p:cNvSpPr>
          <p:nvPr>
            <p:ph idx="1"/>
          </p:nvPr>
        </p:nvSpPr>
        <p:spPr>
          <a:xfrm>
            <a:off x="203200" y="1114945"/>
            <a:ext cx="11776364" cy="4905486"/>
          </a:xfrm>
        </p:spPr>
        <p:txBody>
          <a:bodyPr/>
          <a:lstStyle/>
          <a:p>
            <a:pPr marL="0" indent="0">
              <a:buNone/>
            </a:pPr>
            <a:r>
              <a:rPr lang="en-US"/>
              <a:t>The student will be able to: </a:t>
            </a:r>
          </a:p>
          <a:p>
            <a:pPr lvl="1">
              <a:buClrTx/>
              <a:buFont typeface="Courier New" panose="02070309020205020404" pitchFamily="49" charset="0"/>
              <a:buChar char="o"/>
            </a:pPr>
            <a:r>
              <a:rPr lang="en-US"/>
              <a:t>Pick up the rod and center it</a:t>
            </a:r>
          </a:p>
          <a:p>
            <a:pPr lvl="1">
              <a:buClrTx/>
              <a:buFont typeface="Courier New" panose="02070309020205020404" pitchFamily="49" charset="0"/>
              <a:buChar char="o"/>
            </a:pPr>
            <a:r>
              <a:rPr lang="en-US"/>
              <a:t>Level the rod and adjust the height </a:t>
            </a:r>
          </a:p>
          <a:p>
            <a:pPr lvl="1">
              <a:buClrTx/>
              <a:buFont typeface="Courier New" panose="02070309020205020404" pitchFamily="49" charset="0"/>
              <a:buChar char="o"/>
            </a:pPr>
            <a:r>
              <a:rPr lang="en-US"/>
              <a:t>Set the rod onto of a monument </a:t>
            </a:r>
          </a:p>
          <a:p>
            <a:pPr lvl="1">
              <a:buClrTx/>
              <a:buFont typeface="Courier New" panose="02070309020205020404" pitchFamily="49" charset="0"/>
              <a:buChar char="o"/>
            </a:pPr>
            <a:r>
              <a:rPr lang="en-US"/>
              <a:t>Drop temporary points (rail spikes) </a:t>
            </a:r>
          </a:p>
          <a:p>
            <a:pPr lvl="1">
              <a:buClrTx/>
              <a:buFont typeface="Courier New" panose="02070309020205020404" pitchFamily="49" charset="0"/>
              <a:buChar char="o"/>
            </a:pPr>
            <a:r>
              <a:rPr lang="en-US"/>
              <a:t>Use a pedometer to count paces</a:t>
            </a:r>
          </a:p>
        </p:txBody>
      </p:sp>
      <p:pic>
        <p:nvPicPr>
          <p:cNvPr id="4" name="Picture 5" descr="A screenshot of a computer&#10;&#10;Description generated with very high confidence">
            <a:extLst>
              <a:ext uri="{FF2B5EF4-FFF2-40B4-BE49-F238E27FC236}">
                <a16:creationId xmlns:a16="http://schemas.microsoft.com/office/drawing/2014/main" id="{0A8C5848-71E9-402E-9F93-2ABE03049DBA}"/>
              </a:ext>
            </a:extLst>
          </p:cNvPr>
          <p:cNvPicPr>
            <a:picLocks noChangeAspect="1"/>
          </p:cNvPicPr>
          <p:nvPr/>
        </p:nvPicPr>
        <p:blipFill rotWithShape="1">
          <a:blip r:embed="rId2"/>
          <a:srcRect t="12590" r="50916" b="8273"/>
          <a:stretch/>
        </p:blipFill>
        <p:spPr>
          <a:xfrm>
            <a:off x="6306858" y="1126176"/>
            <a:ext cx="5672706" cy="2593265"/>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254A57CF-5A46-4DB3-9383-76F7BC8B9EF1}"/>
              </a:ext>
            </a:extLst>
          </p:cNvPr>
          <p:cNvPicPr>
            <a:picLocks noChangeAspect="1"/>
          </p:cNvPicPr>
          <p:nvPr/>
        </p:nvPicPr>
        <p:blipFill rotWithShape="1">
          <a:blip r:embed="rId3"/>
          <a:srcRect l="17202" t="27246" r="66792" b="33000"/>
          <a:stretch/>
        </p:blipFill>
        <p:spPr>
          <a:xfrm>
            <a:off x="8953335" y="4034474"/>
            <a:ext cx="3026229" cy="2137200"/>
          </a:xfrm>
          <a:prstGeom prst="rect">
            <a:avLst/>
          </a:prstGeom>
        </p:spPr>
      </p:pic>
      <p:pic>
        <p:nvPicPr>
          <p:cNvPr id="6" name="Picture 4" descr="A sign on the side of a road&#10;&#10;Description generated with very high confidence">
            <a:extLst>
              <a:ext uri="{FF2B5EF4-FFF2-40B4-BE49-F238E27FC236}">
                <a16:creationId xmlns:a16="http://schemas.microsoft.com/office/drawing/2014/main" id="{D4643169-A569-4D9B-9874-F06CE5DD072C}"/>
              </a:ext>
            </a:extLst>
          </p:cNvPr>
          <p:cNvPicPr>
            <a:picLocks noChangeAspect="1"/>
          </p:cNvPicPr>
          <p:nvPr/>
        </p:nvPicPr>
        <p:blipFill rotWithShape="1">
          <a:blip r:embed="rId4"/>
          <a:srcRect r="2148"/>
          <a:stretch/>
        </p:blipFill>
        <p:spPr>
          <a:xfrm>
            <a:off x="616319" y="3939118"/>
            <a:ext cx="4500639" cy="2211528"/>
          </a:xfrm>
          <a:prstGeom prst="rect">
            <a:avLst/>
          </a:prstGeom>
        </p:spPr>
      </p:pic>
      <p:pic>
        <p:nvPicPr>
          <p:cNvPr id="7" name="Picture 6" descr="A screenshot of a computer&#10;&#10;Description generated with very high confidence">
            <a:extLst>
              <a:ext uri="{FF2B5EF4-FFF2-40B4-BE49-F238E27FC236}">
                <a16:creationId xmlns:a16="http://schemas.microsoft.com/office/drawing/2014/main" id="{1A7509D2-9109-4293-AC11-5BF398724B39}"/>
              </a:ext>
            </a:extLst>
          </p:cNvPr>
          <p:cNvPicPr>
            <a:picLocks noChangeAspect="1"/>
          </p:cNvPicPr>
          <p:nvPr/>
        </p:nvPicPr>
        <p:blipFill rotWithShape="1">
          <a:blip r:embed="rId5"/>
          <a:srcRect l="6968" t="12721" r="67207" b="6714"/>
          <a:stretch/>
        </p:blipFill>
        <p:spPr>
          <a:xfrm>
            <a:off x="5672097" y="3852982"/>
            <a:ext cx="2726098" cy="2383799"/>
          </a:xfrm>
          <a:prstGeom prst="rect">
            <a:avLst/>
          </a:prstGeom>
        </p:spPr>
      </p:pic>
      <p:sp>
        <p:nvSpPr>
          <p:cNvPr id="8" name="Oval 7">
            <a:extLst>
              <a:ext uri="{FF2B5EF4-FFF2-40B4-BE49-F238E27FC236}">
                <a16:creationId xmlns:a16="http://schemas.microsoft.com/office/drawing/2014/main" id="{DD2FC2AE-7109-4F8C-8847-605809CE6750}"/>
              </a:ext>
            </a:extLst>
          </p:cNvPr>
          <p:cNvSpPr/>
          <p:nvPr/>
        </p:nvSpPr>
        <p:spPr>
          <a:xfrm>
            <a:off x="3227584" y="5499966"/>
            <a:ext cx="491448" cy="398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DEBF73-D7C6-4E72-8B27-3438500E0D08}"/>
              </a:ext>
            </a:extLst>
          </p:cNvPr>
          <p:cNvSpPr/>
          <p:nvPr/>
        </p:nvSpPr>
        <p:spPr>
          <a:xfrm>
            <a:off x="1321824" y="4116833"/>
            <a:ext cx="1379138" cy="398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37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04589"/>
            <a:ext cx="11776364" cy="790679"/>
          </a:xfrm>
        </p:spPr>
        <p:txBody>
          <a:bodyPr/>
          <a:lstStyle/>
          <a:p>
            <a:r>
              <a:rPr lang="en-US"/>
              <a:t>Introductions </a:t>
            </a:r>
          </a:p>
        </p:txBody>
      </p:sp>
      <p:sp>
        <p:nvSpPr>
          <p:cNvPr id="6" name="Rectangle 5">
            <a:extLst>
              <a:ext uri="{FF2B5EF4-FFF2-40B4-BE49-F238E27FC236}">
                <a16:creationId xmlns:a16="http://schemas.microsoft.com/office/drawing/2014/main" id="{40B83230-7785-4B97-8B36-0213F06ABBB0}"/>
              </a:ext>
            </a:extLst>
          </p:cNvPr>
          <p:cNvSpPr/>
          <p:nvPr/>
        </p:nvSpPr>
        <p:spPr>
          <a:xfrm>
            <a:off x="203199" y="1102647"/>
            <a:ext cx="8501185" cy="4893647"/>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a:latin typeface="Calibri (Body)"/>
                <a:cs typeface="Arial" panose="020B0604020202020204" pitchFamily="34" charset="0"/>
              </a:rPr>
              <a:t>Dimitrios Bolkas, PhD</a:t>
            </a:r>
          </a:p>
          <a:p>
            <a:pPr marL="342900" indent="-342900">
              <a:spcAft>
                <a:spcPts val="1200"/>
              </a:spcAft>
              <a:buFont typeface="Arial" panose="020B0604020202020204" pitchFamily="34" charset="0"/>
              <a:buChar char="•"/>
            </a:pPr>
            <a:r>
              <a:rPr lang="en-US" sz="2000">
                <a:latin typeface="Calibri (Body)"/>
                <a:cs typeface="Arial" panose="020B0604020202020204" pitchFamily="34" charset="0"/>
              </a:rPr>
              <a:t>Assistant Professor of Surveying Engineering </a:t>
            </a:r>
            <a:endParaRPr lang="en-US" u="sng">
              <a:latin typeface="Calibri (Body)"/>
              <a:cs typeface="Arial" panose="020B0604020202020204" pitchFamily="34" charset="0"/>
            </a:endParaRPr>
          </a:p>
          <a:p>
            <a:pPr marL="342900" indent="-342900">
              <a:spcAft>
                <a:spcPts val="1200"/>
              </a:spcAft>
              <a:buFont typeface="Arial" panose="020B0604020202020204" pitchFamily="34" charset="0"/>
              <a:buChar char="•"/>
            </a:pPr>
            <a:r>
              <a:rPr lang="en-US">
                <a:latin typeface="Calibri (Body)"/>
              </a:rPr>
              <a:t>5-year Engineering degree: Rural and Surveying Engineering, Aristotle University of Thessaloniki, Greece</a:t>
            </a:r>
          </a:p>
          <a:p>
            <a:pPr marL="342900" indent="-342900">
              <a:spcAft>
                <a:spcPts val="1200"/>
              </a:spcAft>
              <a:buFont typeface="Arial" panose="020B0604020202020204" pitchFamily="34" charset="0"/>
              <a:buChar char="•"/>
            </a:pPr>
            <a:r>
              <a:rPr lang="en-US">
                <a:latin typeface="Calibri (Body)"/>
              </a:rPr>
              <a:t>Ph.D. in Geological Sciences and Geological Engineering, Queen’s University, Kingston, Canada</a:t>
            </a:r>
            <a:endParaRPr lang="en-US" sz="2000">
              <a:latin typeface="Calibri (Body)"/>
              <a:cs typeface="Arial" panose="020B0604020202020204" pitchFamily="34" charset="0"/>
            </a:endParaRPr>
          </a:p>
          <a:p>
            <a:pPr marL="342900" indent="-342900">
              <a:spcAft>
                <a:spcPts val="1200"/>
              </a:spcAft>
              <a:buFont typeface="Arial" panose="020B0604020202020204" pitchFamily="34" charset="0"/>
              <a:buChar char="•"/>
            </a:pPr>
            <a:r>
              <a:rPr lang="en-US" sz="2000">
                <a:latin typeface="Calibri (Body)"/>
                <a:cs typeface="Arial" panose="020B0604020202020204" pitchFamily="34" charset="0"/>
              </a:rPr>
              <a:t>Research interests: </a:t>
            </a:r>
          </a:p>
          <a:p>
            <a:pPr marL="800100" lvl="1" indent="-342900">
              <a:spcAft>
                <a:spcPts val="1200"/>
              </a:spcAft>
              <a:buFont typeface="Courier New" panose="02070309020205020404" pitchFamily="49" charset="0"/>
              <a:buChar char="o"/>
            </a:pPr>
            <a:r>
              <a:rPr lang="en-US">
                <a:latin typeface="Calibri (Body)"/>
              </a:rPr>
              <a:t>Laser scanning</a:t>
            </a:r>
          </a:p>
          <a:p>
            <a:pPr marL="800100" lvl="1" indent="-342900">
              <a:spcAft>
                <a:spcPts val="1200"/>
              </a:spcAft>
              <a:buFont typeface="Courier New" panose="02070309020205020404" pitchFamily="49" charset="0"/>
              <a:buChar char="o"/>
            </a:pPr>
            <a:r>
              <a:rPr lang="en-US">
                <a:latin typeface="Calibri (Body)"/>
              </a:rPr>
              <a:t>Unmanned aerial systems</a:t>
            </a:r>
          </a:p>
          <a:p>
            <a:pPr marL="800100" lvl="1" indent="-342900">
              <a:spcAft>
                <a:spcPts val="1200"/>
              </a:spcAft>
              <a:buFont typeface="Courier New" panose="02070309020205020404" pitchFamily="49" charset="0"/>
              <a:buChar char="o"/>
            </a:pPr>
            <a:r>
              <a:rPr lang="en-US">
                <a:latin typeface="Calibri (Body)"/>
              </a:rPr>
              <a:t>Earth monitoring applications </a:t>
            </a:r>
          </a:p>
          <a:p>
            <a:pPr marL="800100" lvl="1" indent="-342900">
              <a:spcAft>
                <a:spcPts val="1200"/>
              </a:spcAft>
              <a:buFont typeface="Courier New" panose="02070309020205020404" pitchFamily="49" charset="0"/>
              <a:buChar char="o"/>
            </a:pPr>
            <a:r>
              <a:rPr lang="en-US">
                <a:latin typeface="Calibri (Body)"/>
              </a:rPr>
              <a:t>Geoid and gravity-field modeling</a:t>
            </a:r>
            <a:endParaRPr lang="en-US" sz="2000">
              <a:latin typeface="Calibri (Body)"/>
              <a:cs typeface="Arial" panose="020B0604020202020204" pitchFamily="34" charset="0"/>
            </a:endParaRPr>
          </a:p>
          <a:p>
            <a:pPr marL="800100" lvl="1" indent="-342900">
              <a:spcAft>
                <a:spcPts val="1200"/>
              </a:spcAft>
              <a:buFont typeface="Courier New" panose="02070309020205020404" pitchFamily="49" charset="0"/>
              <a:buChar char="o"/>
            </a:pPr>
            <a:r>
              <a:rPr lang="en-US">
                <a:latin typeface="Calibri (Body)"/>
              </a:rPr>
              <a:t>Virtual environments and virtual reality </a:t>
            </a:r>
          </a:p>
        </p:txBody>
      </p:sp>
      <p:pic>
        <p:nvPicPr>
          <p:cNvPr id="7" name="Picture 2" descr="https://news.psu.edu/sites/default/files/styles/topic_related_multimedia/public/Bolkas%2C%20Dimitrios.JPG?itok=8px_XnlQ">
            <a:extLst>
              <a:ext uri="{FF2B5EF4-FFF2-40B4-BE49-F238E27FC236}">
                <a16:creationId xmlns:a16="http://schemas.microsoft.com/office/drawing/2014/main" id="{46F7A39E-9035-4FFB-8F7E-461D3A9EA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25" y="1464731"/>
            <a:ext cx="2262188" cy="316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71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Leveling Lab (Cont.)</a:t>
            </a:r>
          </a:p>
        </p:txBody>
      </p:sp>
      <p:sp>
        <p:nvSpPr>
          <p:cNvPr id="3" name="Content Placeholder 2"/>
          <p:cNvSpPr>
            <a:spLocks noGrp="1"/>
          </p:cNvSpPr>
          <p:nvPr>
            <p:ph idx="1"/>
          </p:nvPr>
        </p:nvSpPr>
        <p:spPr>
          <a:xfrm>
            <a:off x="203200" y="1114945"/>
            <a:ext cx="11776364" cy="4905486"/>
          </a:xfrm>
        </p:spPr>
        <p:txBody>
          <a:bodyPr/>
          <a:lstStyle/>
          <a:p>
            <a:pPr lvl="1">
              <a:buClrTx/>
              <a:buFont typeface="Courier New" panose="02070309020205020404" pitchFamily="49" charset="0"/>
              <a:buChar char="o"/>
            </a:pPr>
            <a:r>
              <a:rPr lang="en-US" dirty="0"/>
              <a:t>Pick the tripod and place it in any location</a:t>
            </a:r>
          </a:p>
          <a:p>
            <a:pPr lvl="1">
              <a:buClrTx/>
              <a:buFont typeface="Courier New" panose="02070309020205020404" pitchFamily="49" charset="0"/>
              <a:buChar char="o"/>
            </a:pPr>
            <a:r>
              <a:rPr lang="en-US"/>
              <a:t>Select </a:t>
            </a:r>
            <a:r>
              <a:rPr lang="en-US" dirty="0"/>
              <a:t>and adjust tripod legs </a:t>
            </a:r>
          </a:p>
          <a:p>
            <a:pPr lvl="1">
              <a:buClrTx/>
              <a:buFont typeface="Courier New" panose="02070309020205020404" pitchFamily="49" charset="0"/>
              <a:buChar char="o"/>
            </a:pPr>
            <a:r>
              <a:rPr lang="en-US" dirty="0"/>
              <a:t>Select and adjust tribrach </a:t>
            </a:r>
            <a:r>
              <a:rPr lang="en-US"/>
              <a:t>screws </a:t>
            </a:r>
            <a:endParaRPr lang="en-US" dirty="0"/>
          </a:p>
          <a:p>
            <a:pPr lvl="1">
              <a:buClrTx/>
              <a:buFont typeface="Courier New" panose="02070309020205020404" pitchFamily="49" charset="0"/>
              <a:buChar char="o"/>
            </a:pPr>
            <a:r>
              <a:rPr lang="en-US" dirty="0"/>
              <a:t>Focus and rotate </a:t>
            </a:r>
          </a:p>
          <a:p>
            <a:pPr lvl="1">
              <a:buClrTx/>
              <a:buFont typeface="Courier New" panose="02070309020205020404" pitchFamily="49" charset="0"/>
              <a:buChar char="o"/>
            </a:pPr>
            <a:r>
              <a:rPr lang="en-US" dirty="0"/>
              <a:t>Take a measurement </a:t>
            </a:r>
          </a:p>
        </p:txBody>
      </p:sp>
      <p:pic>
        <p:nvPicPr>
          <p:cNvPr id="7" name="image8.png">
            <a:extLst>
              <a:ext uri="{FF2B5EF4-FFF2-40B4-BE49-F238E27FC236}">
                <a16:creationId xmlns:a16="http://schemas.microsoft.com/office/drawing/2014/main" id="{FCDC3EFD-ECB7-4F9D-A652-197C6F6CEE98}"/>
              </a:ext>
            </a:extLst>
          </p:cNvPr>
          <p:cNvPicPr/>
          <p:nvPr/>
        </p:nvPicPr>
        <p:blipFill>
          <a:blip r:embed="rId2"/>
          <a:srcRect/>
          <a:stretch>
            <a:fillRect/>
          </a:stretch>
        </p:blipFill>
        <p:spPr>
          <a:xfrm>
            <a:off x="6562207" y="1130288"/>
            <a:ext cx="2726098" cy="2726098"/>
          </a:xfrm>
          <a:prstGeom prst="rect">
            <a:avLst/>
          </a:prstGeom>
          <a:ln/>
        </p:spPr>
      </p:pic>
      <p:pic>
        <p:nvPicPr>
          <p:cNvPr id="8" name="Picture 10" descr="A screenshot of a computer&#10;&#10;Description generated with very high confidence">
            <a:extLst>
              <a:ext uri="{FF2B5EF4-FFF2-40B4-BE49-F238E27FC236}">
                <a16:creationId xmlns:a16="http://schemas.microsoft.com/office/drawing/2014/main" id="{89C042B6-3A62-40AC-9FAB-82A357C5062D}"/>
              </a:ext>
            </a:extLst>
          </p:cNvPr>
          <p:cNvPicPr>
            <a:picLocks noChangeAspect="1"/>
          </p:cNvPicPr>
          <p:nvPr/>
        </p:nvPicPr>
        <p:blipFill rotWithShape="1">
          <a:blip r:embed="rId3"/>
          <a:srcRect l="20444" t="11024" r="63260" b="33858"/>
          <a:stretch/>
        </p:blipFill>
        <p:spPr>
          <a:xfrm>
            <a:off x="9465721" y="1237129"/>
            <a:ext cx="2726098" cy="2619257"/>
          </a:xfrm>
          <a:prstGeom prst="rect">
            <a:avLst/>
          </a:prstGeom>
        </p:spPr>
      </p:pic>
      <p:pic>
        <p:nvPicPr>
          <p:cNvPr id="9" name="Picture 12" descr="A screenshot of a computer&#10;&#10;Description generated with very high confidence">
            <a:extLst>
              <a:ext uri="{FF2B5EF4-FFF2-40B4-BE49-F238E27FC236}">
                <a16:creationId xmlns:a16="http://schemas.microsoft.com/office/drawing/2014/main" id="{6DD5514B-6273-4845-889D-AE9C4C404107}"/>
              </a:ext>
            </a:extLst>
          </p:cNvPr>
          <p:cNvPicPr>
            <a:picLocks noChangeAspect="1"/>
          </p:cNvPicPr>
          <p:nvPr/>
        </p:nvPicPr>
        <p:blipFill rotWithShape="1">
          <a:blip r:embed="rId4"/>
          <a:srcRect l="7890" t="11150" r="63215" b="7666"/>
          <a:stretch/>
        </p:blipFill>
        <p:spPr>
          <a:xfrm>
            <a:off x="9468694" y="4012178"/>
            <a:ext cx="2723306" cy="2165385"/>
          </a:xfrm>
          <a:prstGeom prst="rect">
            <a:avLst/>
          </a:prstGeom>
        </p:spPr>
      </p:pic>
      <p:pic>
        <p:nvPicPr>
          <p:cNvPr id="10" name="Picture 5" descr="A screenshot of a computer&#10;&#10;Description generated with very high confidence">
            <a:extLst>
              <a:ext uri="{FF2B5EF4-FFF2-40B4-BE49-F238E27FC236}">
                <a16:creationId xmlns:a16="http://schemas.microsoft.com/office/drawing/2014/main" id="{2D0F173D-4794-4FAC-9763-0E87BC0F1CA8}"/>
              </a:ext>
            </a:extLst>
          </p:cNvPr>
          <p:cNvPicPr>
            <a:picLocks noChangeAspect="1"/>
          </p:cNvPicPr>
          <p:nvPr/>
        </p:nvPicPr>
        <p:blipFill rotWithShape="1">
          <a:blip r:embed="rId5"/>
          <a:srcRect l="16415" t="22129" r="59794" b="8403"/>
          <a:stretch/>
        </p:blipFill>
        <p:spPr>
          <a:xfrm>
            <a:off x="665526" y="3904409"/>
            <a:ext cx="2597081" cy="2147985"/>
          </a:xfrm>
          <a:prstGeom prst="rect">
            <a:avLst/>
          </a:prstGeom>
        </p:spPr>
      </p:pic>
      <p:pic>
        <p:nvPicPr>
          <p:cNvPr id="11" name="Picture 11" descr="A screenshot of a computer&#10;&#10;Description generated with very high confidence">
            <a:extLst>
              <a:ext uri="{FF2B5EF4-FFF2-40B4-BE49-F238E27FC236}">
                <a16:creationId xmlns:a16="http://schemas.microsoft.com/office/drawing/2014/main" id="{90FC1D2B-9903-4D1C-B282-D6E150B526F5}"/>
              </a:ext>
            </a:extLst>
          </p:cNvPr>
          <p:cNvPicPr>
            <a:picLocks noChangeAspect="1"/>
          </p:cNvPicPr>
          <p:nvPr/>
        </p:nvPicPr>
        <p:blipFill rotWithShape="1">
          <a:blip r:embed="rId6"/>
          <a:srcRect l="8640" t="14590" r="72455" b="8801"/>
          <a:stretch/>
        </p:blipFill>
        <p:spPr>
          <a:xfrm>
            <a:off x="4178517" y="3768295"/>
            <a:ext cx="2171254" cy="2471813"/>
          </a:xfrm>
          <a:prstGeom prst="rect">
            <a:avLst/>
          </a:prstGeom>
        </p:spPr>
      </p:pic>
    </p:spTree>
    <p:extLst>
      <p:ext uri="{BB962C8B-B14F-4D97-AF65-F5344CB8AC3E}">
        <p14:creationId xmlns:p14="http://schemas.microsoft.com/office/powerpoint/2010/main" val="22205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A9C1C8-E95E-4EF1-8322-867A70EABD1A}"/>
              </a:ext>
            </a:extLst>
          </p:cNvPr>
          <p:cNvSpPr>
            <a:spLocks noGrp="1"/>
          </p:cNvSpPr>
          <p:nvPr>
            <p:ph type="title"/>
          </p:nvPr>
        </p:nvSpPr>
        <p:spPr>
          <a:xfrm>
            <a:off x="203200" y="104589"/>
            <a:ext cx="11776364" cy="790679"/>
          </a:xfrm>
        </p:spPr>
        <p:txBody>
          <a:bodyPr/>
          <a:lstStyle/>
          <a:p>
            <a:r>
              <a:rPr lang="en-US"/>
              <a:t>Leveling Lab (Cont.)</a:t>
            </a:r>
          </a:p>
        </p:txBody>
      </p:sp>
      <p:sp>
        <p:nvSpPr>
          <p:cNvPr id="5" name="Content Placeholder 2">
            <a:extLst>
              <a:ext uri="{FF2B5EF4-FFF2-40B4-BE49-F238E27FC236}">
                <a16:creationId xmlns:a16="http://schemas.microsoft.com/office/drawing/2014/main" id="{E73EA498-36DA-4E0C-932A-51F68C79890B}"/>
              </a:ext>
            </a:extLst>
          </p:cNvPr>
          <p:cNvSpPr>
            <a:spLocks noGrp="1"/>
          </p:cNvSpPr>
          <p:nvPr>
            <p:ph idx="1"/>
          </p:nvPr>
        </p:nvSpPr>
        <p:spPr>
          <a:xfrm>
            <a:off x="203200" y="1103086"/>
            <a:ext cx="7271657" cy="4917345"/>
          </a:xfrm>
        </p:spPr>
        <p:txBody>
          <a:bodyPr>
            <a:normAutofit/>
          </a:bodyPr>
          <a:lstStyle/>
          <a:p>
            <a:pPr lvl="1">
              <a:spcBef>
                <a:spcPts val="1200"/>
              </a:spcBef>
              <a:buClrTx/>
              <a:buFont typeface="Courier New" panose="02070309020205020404" pitchFamily="49" charset="0"/>
              <a:buChar char="o"/>
            </a:pPr>
            <a:r>
              <a:rPr lang="en-US" sz="2800"/>
              <a:t>Open a virtual field book and record observations </a:t>
            </a:r>
          </a:p>
          <a:p>
            <a:pPr lvl="1">
              <a:spcBef>
                <a:spcPts val="1200"/>
              </a:spcBef>
              <a:buClrTx/>
              <a:buFont typeface="Courier New" panose="02070309020205020404" pitchFamily="49" charset="0"/>
              <a:buChar char="o"/>
            </a:pPr>
            <a:r>
              <a:rPr lang="en-US" sz="2800"/>
              <a:t>Students will have to title each column and input observations</a:t>
            </a:r>
          </a:p>
          <a:p>
            <a:pPr lvl="1">
              <a:spcBef>
                <a:spcPts val="1200"/>
              </a:spcBef>
              <a:buClrTx/>
              <a:buFont typeface="Courier New" panose="02070309020205020404" pitchFamily="49" charset="0"/>
              <a:buChar char="o"/>
            </a:pPr>
            <a:r>
              <a:rPr lang="en-US" sz="2800"/>
              <a:t>They can export a PDF with their measurements and snapshots of the telescope aimed at the rod for each observation </a:t>
            </a:r>
          </a:p>
        </p:txBody>
      </p:sp>
      <p:pic>
        <p:nvPicPr>
          <p:cNvPr id="6" name="image7.png">
            <a:extLst>
              <a:ext uri="{FF2B5EF4-FFF2-40B4-BE49-F238E27FC236}">
                <a16:creationId xmlns:a16="http://schemas.microsoft.com/office/drawing/2014/main" id="{0093AF77-B129-4826-BA84-4E32412D4DC8}"/>
              </a:ext>
            </a:extLst>
          </p:cNvPr>
          <p:cNvPicPr/>
          <p:nvPr/>
        </p:nvPicPr>
        <p:blipFill>
          <a:blip r:embed="rId2"/>
          <a:srcRect/>
          <a:stretch>
            <a:fillRect/>
          </a:stretch>
        </p:blipFill>
        <p:spPr>
          <a:xfrm>
            <a:off x="7886230" y="2138544"/>
            <a:ext cx="3991734" cy="3991734"/>
          </a:xfrm>
          <a:prstGeom prst="rect">
            <a:avLst/>
          </a:prstGeom>
          <a:ln/>
        </p:spPr>
      </p:pic>
    </p:spTree>
    <p:extLst>
      <p:ext uri="{BB962C8B-B14F-4D97-AF65-F5344CB8AC3E}">
        <p14:creationId xmlns:p14="http://schemas.microsoft.com/office/powerpoint/2010/main" val="1040056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A9C1C8-E95E-4EF1-8322-867A70EABD1A}"/>
              </a:ext>
            </a:extLst>
          </p:cNvPr>
          <p:cNvSpPr>
            <a:spLocks noGrp="1"/>
          </p:cNvSpPr>
          <p:nvPr>
            <p:ph type="title"/>
          </p:nvPr>
        </p:nvSpPr>
        <p:spPr>
          <a:xfrm>
            <a:off x="203200" y="104589"/>
            <a:ext cx="11776364" cy="790679"/>
          </a:xfrm>
        </p:spPr>
        <p:txBody>
          <a:bodyPr/>
          <a:lstStyle/>
          <a:p>
            <a:r>
              <a:rPr lang="en-US"/>
              <a:t>Future Features</a:t>
            </a:r>
          </a:p>
        </p:txBody>
      </p:sp>
      <p:sp>
        <p:nvSpPr>
          <p:cNvPr id="5" name="Content Placeholder 2">
            <a:extLst>
              <a:ext uri="{FF2B5EF4-FFF2-40B4-BE49-F238E27FC236}">
                <a16:creationId xmlns:a16="http://schemas.microsoft.com/office/drawing/2014/main" id="{E73EA498-36DA-4E0C-932A-51F68C79890B}"/>
              </a:ext>
            </a:extLst>
          </p:cNvPr>
          <p:cNvSpPr>
            <a:spLocks noGrp="1"/>
          </p:cNvSpPr>
          <p:nvPr>
            <p:ph idx="1"/>
          </p:nvPr>
        </p:nvSpPr>
        <p:spPr>
          <a:xfrm>
            <a:off x="203200" y="1112310"/>
            <a:ext cx="8059806" cy="4905486"/>
          </a:xfrm>
        </p:spPr>
        <p:txBody>
          <a:bodyPr>
            <a:normAutofit/>
          </a:bodyPr>
          <a:lstStyle/>
          <a:p>
            <a:pPr lvl="1">
              <a:spcBef>
                <a:spcPts val="1200"/>
              </a:spcBef>
              <a:buClrTx/>
              <a:buFont typeface="Courier New" panose="02070309020205020404" pitchFamily="49" charset="0"/>
              <a:buChar char="o"/>
            </a:pPr>
            <a:r>
              <a:rPr lang="en-US" sz="2800"/>
              <a:t>Select two screws to adjust to mimic leveling</a:t>
            </a:r>
          </a:p>
          <a:p>
            <a:pPr lvl="1">
              <a:spcBef>
                <a:spcPts val="1200"/>
              </a:spcBef>
              <a:buClrTx/>
              <a:buFont typeface="Courier New" panose="02070309020205020404" pitchFamily="49" charset="0"/>
              <a:buChar char="o"/>
            </a:pPr>
            <a:r>
              <a:rPr lang="en-US" sz="2800"/>
              <a:t>Snap the rod when close to the marker </a:t>
            </a:r>
          </a:p>
          <a:p>
            <a:pPr lvl="1">
              <a:spcBef>
                <a:spcPts val="1200"/>
              </a:spcBef>
              <a:buClrTx/>
              <a:buFont typeface="Courier New" panose="02070309020205020404" pitchFamily="49" charset="0"/>
              <a:buChar char="o"/>
            </a:pPr>
            <a:r>
              <a:rPr lang="en-US" sz="2800"/>
              <a:t>Work with sensitivity of the bubble </a:t>
            </a:r>
          </a:p>
          <a:p>
            <a:pPr lvl="1">
              <a:spcBef>
                <a:spcPts val="1200"/>
              </a:spcBef>
              <a:buClrTx/>
              <a:buFont typeface="Courier New" panose="02070309020205020404" pitchFamily="49" charset="0"/>
              <a:buChar char="o"/>
            </a:pPr>
            <a:r>
              <a:rPr lang="en-US" sz="2800"/>
              <a:t>Have a help screen for the peep sight </a:t>
            </a:r>
          </a:p>
          <a:p>
            <a:pPr lvl="1">
              <a:spcBef>
                <a:spcPts val="1200"/>
              </a:spcBef>
              <a:buClrTx/>
              <a:buFont typeface="Courier New" panose="02070309020205020404" pitchFamily="49" charset="0"/>
              <a:buChar char="o"/>
            </a:pPr>
            <a:r>
              <a:rPr lang="en-US" sz="2800"/>
              <a:t>Add a map of user and location of tripod and markers</a:t>
            </a:r>
          </a:p>
        </p:txBody>
      </p:sp>
      <p:pic>
        <p:nvPicPr>
          <p:cNvPr id="7" name="Picture 5" descr="A screenshot of a computer&#10;&#10;Description generated with very high confidence">
            <a:extLst>
              <a:ext uri="{FF2B5EF4-FFF2-40B4-BE49-F238E27FC236}">
                <a16:creationId xmlns:a16="http://schemas.microsoft.com/office/drawing/2014/main" id="{30314C68-43E1-422E-92EF-6D128FF3C14A}"/>
              </a:ext>
            </a:extLst>
          </p:cNvPr>
          <p:cNvPicPr>
            <a:picLocks noChangeAspect="1"/>
          </p:cNvPicPr>
          <p:nvPr/>
        </p:nvPicPr>
        <p:blipFill rotWithShape="1">
          <a:blip r:embed="rId2"/>
          <a:srcRect l="16415" t="22129" r="59794" b="8403"/>
          <a:stretch/>
        </p:blipFill>
        <p:spPr>
          <a:xfrm>
            <a:off x="8263006" y="1237129"/>
            <a:ext cx="2597081" cy="2147985"/>
          </a:xfrm>
          <a:prstGeom prst="rect">
            <a:avLst/>
          </a:prstGeom>
        </p:spPr>
      </p:pic>
      <p:pic>
        <p:nvPicPr>
          <p:cNvPr id="8" name="image6.png">
            <a:extLst>
              <a:ext uri="{FF2B5EF4-FFF2-40B4-BE49-F238E27FC236}">
                <a16:creationId xmlns:a16="http://schemas.microsoft.com/office/drawing/2014/main" id="{04D77336-C7F5-4C06-9AAE-E704E7B5C06E}"/>
              </a:ext>
            </a:extLst>
          </p:cNvPr>
          <p:cNvPicPr/>
          <p:nvPr/>
        </p:nvPicPr>
        <p:blipFill>
          <a:blip r:embed="rId3"/>
          <a:srcRect/>
          <a:stretch>
            <a:fillRect/>
          </a:stretch>
        </p:blipFill>
        <p:spPr>
          <a:xfrm>
            <a:off x="8397584" y="3689872"/>
            <a:ext cx="2327924" cy="2327924"/>
          </a:xfrm>
          <a:prstGeom prst="rect">
            <a:avLst/>
          </a:prstGeom>
          <a:ln/>
        </p:spPr>
      </p:pic>
    </p:spTree>
    <p:extLst>
      <p:ext uri="{BB962C8B-B14F-4D97-AF65-F5344CB8AC3E}">
        <p14:creationId xmlns:p14="http://schemas.microsoft.com/office/powerpoint/2010/main" val="3686856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62FF-73F8-42A0-AFBC-165E37B09C33}"/>
              </a:ext>
            </a:extLst>
          </p:cNvPr>
          <p:cNvSpPr>
            <a:spLocks noGrp="1"/>
          </p:cNvSpPr>
          <p:nvPr>
            <p:ph type="title"/>
          </p:nvPr>
        </p:nvSpPr>
        <p:spPr/>
        <p:txBody>
          <a:bodyPr/>
          <a:lstStyle/>
          <a:p>
            <a:r>
              <a:rPr lang="en-US"/>
              <a:t>Assessment </a:t>
            </a:r>
          </a:p>
        </p:txBody>
      </p:sp>
      <p:sp>
        <p:nvSpPr>
          <p:cNvPr id="3" name="Content Placeholder 2">
            <a:extLst>
              <a:ext uri="{FF2B5EF4-FFF2-40B4-BE49-F238E27FC236}">
                <a16:creationId xmlns:a16="http://schemas.microsoft.com/office/drawing/2014/main" id="{929BB588-94C0-4E7F-899B-5BF535B6EDA5}"/>
              </a:ext>
            </a:extLst>
          </p:cNvPr>
          <p:cNvSpPr>
            <a:spLocks noGrp="1"/>
          </p:cNvSpPr>
          <p:nvPr>
            <p:ph idx="1"/>
          </p:nvPr>
        </p:nvSpPr>
        <p:spPr/>
        <p:txBody>
          <a:bodyPr/>
          <a:lstStyle/>
          <a:p>
            <a:pPr marL="0" indent="0">
              <a:buNone/>
            </a:pPr>
            <a:r>
              <a:rPr lang="en-US"/>
              <a:t>Will determine whether VR labs increased student knowledge, skill, experience, and comprehension:</a:t>
            </a:r>
          </a:p>
          <a:p>
            <a:pPr>
              <a:buClrTx/>
            </a:pPr>
            <a:r>
              <a:rPr lang="en-US"/>
              <a:t>Pretests and Posttests (provides narrow snapshot of student learning)</a:t>
            </a:r>
          </a:p>
          <a:p>
            <a:pPr lvl="1">
              <a:buClrTx/>
              <a:buFont typeface="Courier New" panose="02070309020205020404" pitchFamily="49" charset="0"/>
              <a:buChar char="o"/>
            </a:pPr>
            <a:r>
              <a:rPr lang="en-US"/>
              <a:t> Measure student understanding of theory, techniques, and procedures</a:t>
            </a:r>
          </a:p>
          <a:p>
            <a:pPr>
              <a:buClrTx/>
            </a:pPr>
            <a:r>
              <a:rPr lang="en-US"/>
              <a:t>Augment evaluation approach with reports of the VR labs. </a:t>
            </a:r>
          </a:p>
          <a:p>
            <a:pPr lvl="1">
              <a:buClrTx/>
              <a:buFont typeface="Courier New" panose="02070309020205020404" pitchFamily="49" charset="0"/>
              <a:buChar char="o"/>
            </a:pPr>
            <a:r>
              <a:rPr lang="en-US"/>
              <a:t>Assess critical thinking based on their selected approach, comprehension based on whether they follow discussed procedures, and student skill and performance based on their achieved accuracy </a:t>
            </a:r>
          </a:p>
          <a:p>
            <a:pPr>
              <a:buClrTx/>
            </a:pPr>
            <a:r>
              <a:rPr lang="en-US"/>
              <a:t>Conduct summative anonymous surveys </a:t>
            </a:r>
          </a:p>
        </p:txBody>
      </p:sp>
    </p:spTree>
    <p:extLst>
      <p:ext uri="{BB962C8B-B14F-4D97-AF65-F5344CB8AC3E}">
        <p14:creationId xmlns:p14="http://schemas.microsoft.com/office/powerpoint/2010/main" val="3560969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62FF-73F8-42A0-AFBC-165E37B09C33}"/>
              </a:ext>
            </a:extLst>
          </p:cNvPr>
          <p:cNvSpPr>
            <a:spLocks noGrp="1"/>
          </p:cNvSpPr>
          <p:nvPr>
            <p:ph type="title"/>
          </p:nvPr>
        </p:nvSpPr>
        <p:spPr/>
        <p:txBody>
          <a:bodyPr/>
          <a:lstStyle/>
          <a:p>
            <a:r>
              <a:rPr lang="en-US"/>
              <a:t>Assessment (Cont.) </a:t>
            </a:r>
          </a:p>
        </p:txBody>
      </p:sp>
      <p:sp>
        <p:nvSpPr>
          <p:cNvPr id="3" name="Content Placeholder 2">
            <a:extLst>
              <a:ext uri="{FF2B5EF4-FFF2-40B4-BE49-F238E27FC236}">
                <a16:creationId xmlns:a16="http://schemas.microsoft.com/office/drawing/2014/main" id="{929BB588-94C0-4E7F-899B-5BF535B6EDA5}"/>
              </a:ext>
            </a:extLst>
          </p:cNvPr>
          <p:cNvSpPr>
            <a:spLocks noGrp="1"/>
          </p:cNvSpPr>
          <p:nvPr>
            <p:ph idx="1"/>
          </p:nvPr>
        </p:nvSpPr>
        <p:spPr>
          <a:xfrm>
            <a:off x="203200" y="1114945"/>
            <a:ext cx="11776364" cy="4905486"/>
          </a:xfrm>
        </p:spPr>
        <p:txBody>
          <a:bodyPr>
            <a:normAutofit lnSpcReduction="10000"/>
          </a:bodyPr>
          <a:lstStyle/>
          <a:p>
            <a:pPr>
              <a:buClrTx/>
            </a:pPr>
            <a:r>
              <a:rPr lang="en-US"/>
              <a:t>Surveys will have four categories:</a:t>
            </a:r>
          </a:p>
          <a:p>
            <a:pPr marL="806450" lvl="1" indent="-457200">
              <a:buClrTx/>
              <a:buFont typeface="+mj-lt"/>
              <a:buAutoNum type="arabicPeriod"/>
            </a:pPr>
            <a:r>
              <a:rPr lang="en-US"/>
              <a:t>Background </a:t>
            </a:r>
          </a:p>
          <a:p>
            <a:pPr lvl="2">
              <a:buClrTx/>
              <a:buFont typeface="Wingdings" panose="05000000000000000000" pitchFamily="2" charset="2"/>
              <a:buChar char="§"/>
            </a:pPr>
            <a:r>
              <a:rPr lang="en-US"/>
              <a:t>Students might have different levels of competency and experience with virtual reality technology and surveying, engineering vs. technology </a:t>
            </a:r>
          </a:p>
          <a:p>
            <a:pPr marL="806450" lvl="1" indent="-457200">
              <a:buClrTx/>
              <a:buFont typeface="+mj-lt"/>
              <a:buAutoNum type="arabicPeriod"/>
            </a:pPr>
            <a:r>
              <a:rPr lang="en-US"/>
              <a:t>General Pedagogy</a:t>
            </a:r>
          </a:p>
          <a:p>
            <a:pPr lvl="2">
              <a:buClrTx/>
              <a:buFont typeface="Wingdings" panose="05000000000000000000" pitchFamily="2" charset="2"/>
              <a:buChar char="§"/>
            </a:pPr>
            <a:r>
              <a:rPr lang="en-US"/>
              <a:t>Learning experience (e.g., VR gave me more incentive to learn, VR improved my learning experience, enhanced my knowledge and skills)</a:t>
            </a:r>
          </a:p>
          <a:p>
            <a:pPr marL="806450" lvl="1" indent="-457200">
              <a:buClrTx/>
              <a:buFont typeface="+mj-lt"/>
              <a:buAutoNum type="arabicPeriod"/>
            </a:pPr>
            <a:r>
              <a:rPr lang="en-US"/>
              <a:t>Surveying Pedagogy </a:t>
            </a:r>
          </a:p>
          <a:p>
            <a:pPr lvl="2">
              <a:buClrTx/>
              <a:buFont typeface="Wingdings" panose="05000000000000000000" pitchFamily="2" charset="2"/>
              <a:buChar char="§"/>
            </a:pPr>
            <a:r>
              <a:rPr lang="en-US"/>
              <a:t>Surveying knowledge (e.g., VR helped me prepare for surveying  labs, VR helped increase skills with leveling, VR is useful to learn how to operate surveying instruments) </a:t>
            </a:r>
          </a:p>
          <a:p>
            <a:pPr marL="806450" lvl="1" indent="-457200">
              <a:buClrTx/>
              <a:buFont typeface="+mj-lt"/>
              <a:buAutoNum type="arabicPeriod"/>
            </a:pPr>
            <a:r>
              <a:rPr lang="en-US"/>
              <a:t>Technical Feedback  </a:t>
            </a:r>
          </a:p>
          <a:p>
            <a:pPr lvl="2">
              <a:buClrTx/>
              <a:buFont typeface="Wingdings" panose="05000000000000000000" pitchFamily="2" charset="2"/>
              <a:buChar char="§"/>
            </a:pPr>
            <a:r>
              <a:rPr lang="en-US"/>
              <a:t>E.g., the level was easy to handle, I moved in the VR world with ease, touch controls where easy, I felt nausea during the VR lab</a:t>
            </a:r>
          </a:p>
        </p:txBody>
      </p:sp>
    </p:spTree>
    <p:extLst>
      <p:ext uri="{BB962C8B-B14F-4D97-AF65-F5344CB8AC3E}">
        <p14:creationId xmlns:p14="http://schemas.microsoft.com/office/powerpoint/2010/main" val="1122720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Additional Long-Term Questions</a:t>
            </a:r>
          </a:p>
        </p:txBody>
      </p:sp>
      <p:sp>
        <p:nvSpPr>
          <p:cNvPr id="5" name="Rectangle 4">
            <a:extLst>
              <a:ext uri="{FF2B5EF4-FFF2-40B4-BE49-F238E27FC236}">
                <a16:creationId xmlns:a16="http://schemas.microsoft.com/office/drawing/2014/main" id="{274FF2EA-D765-4150-96DE-4B579F5E724D}"/>
              </a:ext>
            </a:extLst>
          </p:cNvPr>
          <p:cNvSpPr/>
          <p:nvPr/>
        </p:nvSpPr>
        <p:spPr>
          <a:xfrm>
            <a:off x="203200" y="1069129"/>
            <a:ext cx="11776364" cy="4524315"/>
          </a:xfrm>
          <a:prstGeom prst="rect">
            <a:avLst/>
          </a:prstGeom>
        </p:spPr>
        <p:txBody>
          <a:bodyPr wrap="square">
            <a:spAutoFit/>
          </a:bodyPr>
          <a:lstStyle/>
          <a:p>
            <a:pPr marL="342900" indent="-342900">
              <a:buFont typeface="Arial" panose="020B0604020202020204" pitchFamily="34" charset="0"/>
              <a:buChar char="•"/>
            </a:pPr>
            <a:r>
              <a:rPr lang="en-US" sz="2400">
                <a:solidFill>
                  <a:schemeClr val="tx1">
                    <a:lumMod val="75000"/>
                    <a:lumOff val="25000"/>
                  </a:schemeClr>
                </a:solidFill>
                <a:latin typeface="Calibri (Body)"/>
                <a:cs typeface="Arial" panose="020B0604020202020204" pitchFamily="34" charset="0"/>
              </a:rPr>
              <a:t>No available curricula or teaching materials to train surveying students with immersive VR</a:t>
            </a:r>
          </a:p>
          <a:p>
            <a:pPr marL="342900" indent="-342900">
              <a:buFont typeface="Arial" panose="020B0604020202020204" pitchFamily="34" charset="0"/>
              <a:buChar char="•"/>
            </a:pPr>
            <a:r>
              <a:rPr lang="en-US" sz="2400">
                <a:solidFill>
                  <a:schemeClr val="tx1">
                    <a:lumMod val="75000"/>
                    <a:lumOff val="25000"/>
                  </a:schemeClr>
                </a:solidFill>
                <a:latin typeface="Calibri (Body)"/>
                <a:cs typeface="Arial" panose="020B0604020202020204" pitchFamily="34" charset="0"/>
              </a:rPr>
              <a:t>Questions: </a:t>
            </a:r>
          </a:p>
          <a:p>
            <a:pPr marL="800100" lvl="1" indent="-342900">
              <a:buFont typeface="Courier New" panose="02070309020205020404" pitchFamily="49" charset="0"/>
              <a:buChar char="o"/>
            </a:pPr>
            <a:r>
              <a:rPr lang="en-US" sz="2400">
                <a:solidFill>
                  <a:schemeClr val="tx1">
                    <a:lumMod val="75000"/>
                    <a:lumOff val="25000"/>
                  </a:schemeClr>
                </a:solidFill>
                <a:latin typeface="Calibri (Body)"/>
                <a:cs typeface="Arial" panose="020B0604020202020204" pitchFamily="34" charset="0"/>
              </a:rPr>
              <a:t>Is immersive VR a viable solution for supplementing surveying laboratories and what are the learning outcomes? </a:t>
            </a:r>
          </a:p>
          <a:p>
            <a:pPr marL="800100" lvl="1" indent="-342900">
              <a:buFont typeface="Courier New" panose="02070309020205020404" pitchFamily="49" charset="0"/>
              <a:buChar char="o"/>
            </a:pPr>
            <a:r>
              <a:rPr lang="en-US" sz="2400">
                <a:solidFill>
                  <a:schemeClr val="tx1">
                    <a:lumMod val="75000"/>
                    <a:lumOff val="25000"/>
                  </a:schemeClr>
                </a:solidFill>
                <a:latin typeface="Calibri (Body)"/>
                <a:cs typeface="Arial" panose="020B0604020202020204" pitchFamily="34" charset="0"/>
              </a:rPr>
              <a:t>How should VR laboratories be integrated with physical ones? </a:t>
            </a:r>
          </a:p>
          <a:p>
            <a:pPr marL="800100" lvl="1" indent="-342900">
              <a:buFont typeface="Courier New" panose="02070309020205020404" pitchFamily="49" charset="0"/>
              <a:buChar char="o"/>
            </a:pPr>
            <a:r>
              <a:rPr lang="en-US" sz="2400">
                <a:solidFill>
                  <a:schemeClr val="tx1">
                    <a:lumMod val="75000"/>
                    <a:lumOff val="25000"/>
                  </a:schemeClr>
                </a:solidFill>
                <a:latin typeface="Calibri (Body)"/>
                <a:cs typeface="Arial" panose="020B0604020202020204" pitchFamily="34" charset="0"/>
              </a:rPr>
              <a:t>What is the contribution of VR in developing student’s skills and aiding student comprehension? </a:t>
            </a:r>
          </a:p>
          <a:p>
            <a:pPr marL="800100" lvl="1" indent="-342900">
              <a:buFont typeface="Courier New" panose="02070309020205020404" pitchFamily="49" charset="0"/>
              <a:buChar char="o"/>
            </a:pPr>
            <a:r>
              <a:rPr lang="en-US" sz="2400">
                <a:solidFill>
                  <a:schemeClr val="tx1">
                    <a:lumMod val="75000"/>
                    <a:lumOff val="25000"/>
                  </a:schemeClr>
                </a:solidFill>
                <a:latin typeface="Calibri (Body)"/>
                <a:cs typeface="Arial" panose="020B0604020202020204" pitchFamily="34" charset="0"/>
              </a:rPr>
              <a:t>What assessment methods should be applied and developed for assessing student performance in VR laboratories? </a:t>
            </a:r>
          </a:p>
          <a:p>
            <a:pPr marL="800100" lvl="1" indent="-342900">
              <a:buFont typeface="Courier New" panose="02070309020205020404" pitchFamily="49" charset="0"/>
              <a:buChar char="o"/>
            </a:pPr>
            <a:r>
              <a:rPr lang="en-US" sz="2400">
                <a:solidFill>
                  <a:schemeClr val="tx1">
                    <a:lumMod val="75000"/>
                    <a:lumOff val="25000"/>
                  </a:schemeClr>
                </a:solidFill>
                <a:latin typeface="Calibri (Body)"/>
                <a:cs typeface="Arial" panose="020B0604020202020204" pitchFamily="34" charset="0"/>
              </a:rPr>
              <a:t>What are the incentives to motivate other 2-year or 4-year surveying schools, as well as professionals to create and employ similar VR laboratories?</a:t>
            </a:r>
            <a:endParaRPr lang="en-US" sz="4000">
              <a:solidFill>
                <a:schemeClr val="tx1">
                  <a:lumMod val="75000"/>
                  <a:lumOff val="25000"/>
                </a:schemeClr>
              </a:solidFill>
              <a:latin typeface="Calibri (Body)"/>
              <a:cs typeface="Arial" panose="020B0604020202020204" pitchFamily="34" charset="0"/>
            </a:endParaRPr>
          </a:p>
        </p:txBody>
      </p:sp>
    </p:spTree>
    <p:extLst>
      <p:ext uri="{BB962C8B-B14F-4D97-AF65-F5344CB8AC3E}">
        <p14:creationId xmlns:p14="http://schemas.microsoft.com/office/powerpoint/2010/main" val="335870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p>
        </p:txBody>
      </p:sp>
      <p:sp>
        <p:nvSpPr>
          <p:cNvPr id="3" name="Content Placeholder 2"/>
          <p:cNvSpPr>
            <a:spLocks noGrp="1"/>
          </p:cNvSpPr>
          <p:nvPr>
            <p:ph idx="1"/>
          </p:nvPr>
        </p:nvSpPr>
        <p:spPr>
          <a:xfrm>
            <a:off x="203200" y="1114945"/>
            <a:ext cx="11776364" cy="4905486"/>
          </a:xfrm>
        </p:spPr>
        <p:txBody>
          <a:bodyPr>
            <a:normAutofit/>
          </a:bodyPr>
          <a:lstStyle/>
          <a:p>
            <a:pPr>
              <a:buClrTx/>
            </a:pPr>
            <a:r>
              <a:rPr lang="en-US" sz="2800"/>
              <a:t>Virtual reality can be used to address challenges in surveying education </a:t>
            </a:r>
          </a:p>
          <a:p>
            <a:pPr>
              <a:buClrTx/>
            </a:pPr>
            <a:r>
              <a:rPr lang="en-US" sz="2800"/>
              <a:t>The leveling lab simulates the environment and instrument to a high level of fidelity </a:t>
            </a:r>
          </a:p>
          <a:p>
            <a:pPr>
              <a:buClrTx/>
            </a:pPr>
            <a:r>
              <a:rPr lang="en-US" sz="2800"/>
              <a:t>Two methods of integration of VR labs with physical ones</a:t>
            </a:r>
          </a:p>
          <a:p>
            <a:pPr>
              <a:buClrTx/>
            </a:pPr>
            <a:r>
              <a:rPr lang="en-US" sz="2800"/>
              <a:t>Future work: </a:t>
            </a:r>
          </a:p>
          <a:p>
            <a:pPr lvl="1">
              <a:buClrTx/>
              <a:buFont typeface="Courier New" panose="02070309020205020404" pitchFamily="49" charset="0"/>
              <a:buChar char="o"/>
            </a:pPr>
            <a:r>
              <a:rPr lang="en-US" sz="2800"/>
              <a:t>Assessment of the VR labs</a:t>
            </a:r>
          </a:p>
          <a:p>
            <a:pPr lvl="1">
              <a:buClrTx/>
              <a:buFont typeface="Courier New" panose="02070309020205020404" pitchFamily="49" charset="0"/>
              <a:buChar char="o"/>
            </a:pPr>
            <a:r>
              <a:rPr lang="en-US" sz="2800"/>
              <a:t>Expand the VR labs to different instruments, terrain, and tasks </a:t>
            </a:r>
          </a:p>
          <a:p>
            <a:endParaRPr lang="en-US" sz="2800"/>
          </a:p>
        </p:txBody>
      </p:sp>
    </p:spTree>
    <p:extLst>
      <p:ext uri="{BB962C8B-B14F-4D97-AF65-F5344CB8AC3E}">
        <p14:creationId xmlns:p14="http://schemas.microsoft.com/office/powerpoint/2010/main" val="1291921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Acknowledgements</a:t>
            </a:r>
          </a:p>
        </p:txBody>
      </p:sp>
      <p:sp>
        <p:nvSpPr>
          <p:cNvPr id="3" name="Content Placeholder 2"/>
          <p:cNvSpPr>
            <a:spLocks noGrp="1"/>
          </p:cNvSpPr>
          <p:nvPr>
            <p:ph idx="1"/>
          </p:nvPr>
        </p:nvSpPr>
        <p:spPr/>
        <p:txBody>
          <a:bodyPr>
            <a:normAutofit fontScale="85000" lnSpcReduction="20000"/>
          </a:bodyPr>
          <a:lstStyle/>
          <a:p>
            <a:r>
              <a:rPr lang="en-US">
                <a:solidFill>
                  <a:schemeClr val="tx1"/>
                </a:solidFill>
              </a:rPr>
              <a:t>Undergraduate Research Assistants: </a:t>
            </a:r>
          </a:p>
          <a:p>
            <a:endParaRPr lang="en-US">
              <a:solidFill>
                <a:schemeClr val="tx1"/>
              </a:solidFill>
            </a:endParaRPr>
          </a:p>
          <a:p>
            <a:endParaRPr lang="en-US">
              <a:solidFill>
                <a:schemeClr val="tx1"/>
              </a:solidFill>
            </a:endParaRPr>
          </a:p>
          <a:p>
            <a:endParaRPr lang="en-US">
              <a:solidFill>
                <a:schemeClr val="tx1"/>
              </a:solidFill>
            </a:endParaRPr>
          </a:p>
          <a:p>
            <a:endParaRPr lang="en-US">
              <a:solidFill>
                <a:schemeClr val="tx1"/>
              </a:solidFill>
            </a:endParaRPr>
          </a:p>
          <a:p>
            <a:endParaRPr lang="en-US">
              <a:solidFill>
                <a:schemeClr val="tx1"/>
              </a:solidFill>
            </a:endParaRPr>
          </a:p>
          <a:p>
            <a:pPr marL="0" indent="0">
              <a:buNone/>
            </a:pPr>
            <a:endParaRPr lang="en-US">
              <a:solidFill>
                <a:schemeClr val="tx1"/>
              </a:solidFill>
            </a:endParaRPr>
          </a:p>
          <a:p>
            <a:r>
              <a:rPr lang="en-US">
                <a:solidFill>
                  <a:schemeClr val="tx1"/>
                </a:solidFill>
              </a:rPr>
              <a:t>This project is funded by:</a:t>
            </a:r>
          </a:p>
          <a:p>
            <a:pPr lvl="1"/>
            <a:r>
              <a:rPr lang="en-US">
                <a:solidFill>
                  <a:schemeClr val="tx1"/>
                </a:solidFill>
              </a:rPr>
              <a:t>The Schreyer Institute for Teaching Excellence</a:t>
            </a:r>
          </a:p>
          <a:p>
            <a:pPr lvl="1"/>
            <a:r>
              <a:rPr lang="en-US">
                <a:solidFill>
                  <a:schemeClr val="tx1"/>
                </a:solidFill>
              </a:rPr>
              <a:t>Engineering Technology and Commonwealth Engineering</a:t>
            </a:r>
          </a:p>
          <a:p>
            <a:pPr lvl="1"/>
            <a:r>
              <a:rPr lang="en-US">
                <a:solidFill>
                  <a:schemeClr val="tx1"/>
                </a:solidFill>
              </a:rPr>
              <a:t>Chancellor Endowment Funds</a:t>
            </a:r>
          </a:p>
          <a:p>
            <a:pPr lvl="1"/>
            <a:r>
              <a:rPr lang="en-US">
                <a:solidFill>
                  <a:schemeClr val="tx1"/>
                </a:solidFill>
              </a:rPr>
              <a:t>Penn State Wilkes-Barre Academic Affairs</a:t>
            </a:r>
          </a:p>
          <a:p>
            <a:r>
              <a:rPr lang="en-US">
                <a:solidFill>
                  <a:schemeClr val="tx1"/>
                </a:solidFill>
              </a:rPr>
              <a:t>Unity for providing the game development software license </a:t>
            </a:r>
            <a:endParaRPr lang="en-US"/>
          </a:p>
        </p:txBody>
      </p:sp>
      <p:graphicFrame>
        <p:nvGraphicFramePr>
          <p:cNvPr id="4" name="Table 3"/>
          <p:cNvGraphicFramePr>
            <a:graphicFrameLocks noGrp="1"/>
          </p:cNvGraphicFramePr>
          <p:nvPr/>
        </p:nvGraphicFramePr>
        <p:xfrm>
          <a:off x="572653" y="1615593"/>
          <a:ext cx="5606473" cy="2225040"/>
        </p:xfrm>
        <a:graphic>
          <a:graphicData uri="http://schemas.openxmlformats.org/drawingml/2006/table">
            <a:tbl>
              <a:tblPr firstRow="1" bandRow="1">
                <a:tableStyleId>{5940675A-B579-460E-94D1-54222C63F5DA}</a:tableStyleId>
              </a:tblPr>
              <a:tblGrid>
                <a:gridCol w="1819565">
                  <a:extLst>
                    <a:ext uri="{9D8B030D-6E8A-4147-A177-3AD203B41FA5}">
                      <a16:colId xmlns:a16="http://schemas.microsoft.com/office/drawing/2014/main" val="2975484282"/>
                    </a:ext>
                  </a:extLst>
                </a:gridCol>
                <a:gridCol w="3786908">
                  <a:extLst>
                    <a:ext uri="{9D8B030D-6E8A-4147-A177-3AD203B41FA5}">
                      <a16:colId xmlns:a16="http://schemas.microsoft.com/office/drawing/2014/main" val="1092179285"/>
                    </a:ext>
                  </a:extLst>
                </a:gridCol>
              </a:tblGrid>
              <a:tr h="370840">
                <a:tc>
                  <a:txBody>
                    <a:bodyPr/>
                    <a:lstStyle/>
                    <a:p>
                      <a:r>
                        <a:rPr lang="en-US" sz="1500"/>
                        <a:t>John Chapman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Surveying Engineering</a:t>
                      </a:r>
                      <a:endParaRPr lang="en-US" sz="1500">
                        <a:solidFill>
                          <a:schemeClr val="tx1"/>
                        </a:solidFill>
                      </a:endParaRPr>
                    </a:p>
                  </a:txBody>
                  <a:tcPr/>
                </a:tc>
                <a:extLst>
                  <a:ext uri="{0D108BD9-81ED-4DB2-BD59-A6C34878D82A}">
                    <a16:rowId xmlns:a16="http://schemas.microsoft.com/office/drawing/2014/main" val="2146690630"/>
                  </a:ext>
                </a:extLst>
              </a:tr>
              <a:tr h="370840">
                <a:tc>
                  <a:txBody>
                    <a:bodyPr/>
                    <a:lstStyle/>
                    <a:p>
                      <a:r>
                        <a:rPr lang="en-US" sz="1500"/>
                        <a:t>Joe Fioti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Computer Science</a:t>
                      </a:r>
                      <a:endParaRPr lang="en-US" sz="1500">
                        <a:solidFill>
                          <a:schemeClr val="tx1"/>
                        </a:solidFill>
                      </a:endParaRPr>
                    </a:p>
                  </a:txBody>
                  <a:tcPr/>
                </a:tc>
                <a:extLst>
                  <a:ext uri="{0D108BD9-81ED-4DB2-BD59-A6C34878D82A}">
                    <a16:rowId xmlns:a16="http://schemas.microsoft.com/office/drawing/2014/main" val="2422275587"/>
                  </a:ext>
                </a:extLst>
              </a:tr>
              <a:tr h="370840">
                <a:tc>
                  <a:txBody>
                    <a:bodyPr/>
                    <a:lstStyle/>
                    <a:p>
                      <a:r>
                        <a:rPr lang="en-US" sz="1500"/>
                        <a:t>Vincent </a:t>
                      </a:r>
                      <a:r>
                        <a:rPr lang="en-US" sz="1500" err="1"/>
                        <a:t>Pavil</a:t>
                      </a:r>
                      <a:endParaRPr lang="en-US" sz="15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Surveying Engineering</a:t>
                      </a:r>
                      <a:endParaRPr lang="en-US" sz="1500">
                        <a:solidFill>
                          <a:schemeClr val="tx1"/>
                        </a:solidFill>
                      </a:endParaRPr>
                    </a:p>
                  </a:txBody>
                  <a:tcPr/>
                </a:tc>
                <a:extLst>
                  <a:ext uri="{0D108BD9-81ED-4DB2-BD59-A6C34878D82A}">
                    <a16:rowId xmlns:a16="http://schemas.microsoft.com/office/drawing/2014/main" val="1611923779"/>
                  </a:ext>
                </a:extLst>
              </a:tr>
              <a:tr h="370840">
                <a:tc>
                  <a:txBody>
                    <a:bodyPr/>
                    <a:lstStyle/>
                    <a:p>
                      <a:r>
                        <a:rPr lang="en-US" sz="1500"/>
                        <a:t>Eric Williams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Surveying Engineering</a:t>
                      </a:r>
                      <a:endParaRPr lang="en-US" sz="1500">
                        <a:solidFill>
                          <a:schemeClr val="tx1"/>
                        </a:solidFill>
                      </a:endParaRPr>
                    </a:p>
                  </a:txBody>
                  <a:tcPr/>
                </a:tc>
                <a:extLst>
                  <a:ext uri="{0D108BD9-81ED-4DB2-BD59-A6C34878D82A}">
                    <a16:rowId xmlns:a16="http://schemas.microsoft.com/office/drawing/2014/main" val="1148301009"/>
                  </a:ext>
                </a:extLst>
              </a:tr>
              <a:tr h="370840">
                <a:tc>
                  <a:txBody>
                    <a:bodyPr/>
                    <a:lstStyle/>
                    <a:p>
                      <a:r>
                        <a:rPr lang="en-US" sz="1500"/>
                        <a:t>Malcolm Sciandra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Information Sciences and Technology</a:t>
                      </a:r>
                      <a:endParaRPr lang="en-US" sz="1500">
                        <a:solidFill>
                          <a:schemeClr val="tx1"/>
                        </a:solidFill>
                      </a:endParaRPr>
                    </a:p>
                  </a:txBody>
                  <a:tcPr/>
                </a:tc>
                <a:extLst>
                  <a:ext uri="{0D108BD9-81ED-4DB2-BD59-A6C34878D82A}">
                    <a16:rowId xmlns:a16="http://schemas.microsoft.com/office/drawing/2014/main" val="522089981"/>
                  </a:ext>
                </a:extLst>
              </a:tr>
              <a:tr h="370840">
                <a:tc>
                  <a:txBody>
                    <a:bodyPr/>
                    <a:lstStyle/>
                    <a:p>
                      <a:r>
                        <a:rPr lang="en-US" sz="1500"/>
                        <a:t>Courtney Snow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Business</a:t>
                      </a:r>
                      <a:endParaRPr lang="en-US" sz="1500">
                        <a:solidFill>
                          <a:schemeClr val="tx1"/>
                        </a:solidFill>
                      </a:endParaRPr>
                    </a:p>
                  </a:txBody>
                  <a:tcPr/>
                </a:tc>
                <a:extLst>
                  <a:ext uri="{0D108BD9-81ED-4DB2-BD59-A6C34878D82A}">
                    <a16:rowId xmlns:a16="http://schemas.microsoft.com/office/drawing/2014/main" val="1738928055"/>
                  </a:ext>
                </a:extLst>
              </a:tr>
            </a:tbl>
          </a:graphicData>
        </a:graphic>
      </p:graphicFrame>
    </p:spTree>
    <p:extLst>
      <p:ext uri="{BB962C8B-B14F-4D97-AF65-F5344CB8AC3E}">
        <p14:creationId xmlns:p14="http://schemas.microsoft.com/office/powerpoint/2010/main" val="2765261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 </a:t>
            </a:r>
          </a:p>
        </p:txBody>
      </p:sp>
      <p:sp>
        <p:nvSpPr>
          <p:cNvPr id="3" name="Content Placeholder 2"/>
          <p:cNvSpPr>
            <a:spLocks noGrp="1"/>
          </p:cNvSpPr>
          <p:nvPr>
            <p:ph idx="1"/>
          </p:nvPr>
        </p:nvSpPr>
        <p:spPr/>
        <p:txBody>
          <a:bodyPr>
            <a:normAutofit fontScale="70000" lnSpcReduction="20000"/>
          </a:bodyPr>
          <a:lstStyle/>
          <a:p>
            <a:pPr>
              <a:buClrTx/>
            </a:pPr>
            <a:r>
              <a:rPr lang="en-US"/>
              <a:t>Billingsley, S. (2018). Trimble Dimensions: Mixed reality, point-cloud to CAD processing, and some unexpected enthusiasm. SPAR 3D. On the Internet at  </a:t>
            </a:r>
            <a:r>
              <a:rPr lang="en-US" u="sng">
                <a:hlinkClick r:id="rId2"/>
              </a:rPr>
              <a:t>https://www.spar3d.com/blogs/confessions-of-a-hired-gun/trimble-dimensions-mix-reality-point-cloud-to-cad-processing-and-some-unexpected-enthusiasm/</a:t>
            </a:r>
            <a:r>
              <a:rPr lang="en-US"/>
              <a:t> (Accessed May 10, 2019)</a:t>
            </a:r>
          </a:p>
          <a:p>
            <a:pPr>
              <a:buClrTx/>
            </a:pPr>
            <a:r>
              <a:rPr lang="en-US"/>
              <a:t>Dib, H., Adamo-Villani, N., &amp; Garver, S. (2014). An interactive virtual environment for learning differential leveling: Development and initial findings. </a:t>
            </a:r>
            <a:r>
              <a:rPr lang="en-US" i="1"/>
              <a:t>Advances in Engineering Education</a:t>
            </a:r>
            <a:r>
              <a:rPr lang="en-US"/>
              <a:t>, </a:t>
            </a:r>
            <a:r>
              <a:rPr lang="en-US" i="1"/>
              <a:t>4</a:t>
            </a:r>
            <a:r>
              <a:rPr lang="en-US"/>
              <a:t>(1), n1. </a:t>
            </a:r>
          </a:p>
          <a:p>
            <a:pPr>
              <a:buClrTx/>
            </a:pPr>
            <a:r>
              <a:rPr lang="en-US"/>
              <a:t>Jacobs, G. (2017). Three trends at SPAR International 2017. </a:t>
            </a:r>
            <a:r>
              <a:rPr lang="en-US" err="1"/>
              <a:t>xyHt</a:t>
            </a:r>
            <a:r>
              <a:rPr lang="en-US"/>
              <a:t>. On the Internet at </a:t>
            </a:r>
            <a:r>
              <a:rPr lang="en-US" u="sng">
                <a:hlinkClick r:id="rId3"/>
              </a:rPr>
              <a:t>https://www.xyht.com/lidarimaging/three-trends-at-spar-international-2017/</a:t>
            </a:r>
            <a:r>
              <a:rPr lang="en-US"/>
              <a:t> (Accessed September 1, 2018). </a:t>
            </a:r>
          </a:p>
          <a:p>
            <a:pPr>
              <a:buClrTx/>
            </a:pPr>
            <a:r>
              <a:rPr lang="en-US"/>
              <a:t>Kang, S. C., Chuang, S. K., </a:t>
            </a:r>
            <a:r>
              <a:rPr lang="en-US" err="1"/>
              <a:t>Shiu</a:t>
            </a:r>
            <a:r>
              <a:rPr lang="en-US"/>
              <a:t>, R. S., Chen, Y., &amp; Hsieh, S. H. (2010). </a:t>
            </a:r>
            <a:r>
              <a:rPr lang="en-US" err="1"/>
              <a:t>SimuSurvey</a:t>
            </a:r>
            <a:r>
              <a:rPr lang="en-US"/>
              <a:t> X: an improved virtual surveying instrument running off a game engine. In Proceedings of the International Conference on Computing in Civil and Building Engineering </a:t>
            </a:r>
          </a:p>
          <a:p>
            <a:pPr>
              <a:buClrTx/>
            </a:pPr>
            <a:r>
              <a:rPr lang="en-US"/>
              <a:t>Lu, C. C., Kang, S. C., &amp; Hsieh, S. H. (2007, June). </a:t>
            </a:r>
            <a:r>
              <a:rPr lang="en-US" err="1"/>
              <a:t>SimuSurvey</a:t>
            </a:r>
            <a:r>
              <a:rPr lang="en-US"/>
              <a:t>: a computer-based simulator for survey training. In </a:t>
            </a:r>
            <a:r>
              <a:rPr lang="en-US" i="1"/>
              <a:t>Proceedings of CIB 24th W78 Conference Maribor 2007 &amp;14th EG-ICE Workshop &amp; 5th ITC@ EDU Workshop: Bringing ITC knowledge to work. Maribor, Slovenia</a:t>
            </a:r>
            <a:r>
              <a:rPr lang="en-US"/>
              <a:t> (pp. 743-748). </a:t>
            </a:r>
          </a:p>
          <a:p>
            <a:pPr>
              <a:buClrTx/>
            </a:pPr>
            <a:r>
              <a:rPr lang="en-US"/>
              <a:t>Lu, C. C., Kang, S. C., Hsieh, S. H., &amp; </a:t>
            </a:r>
            <a:r>
              <a:rPr lang="en-US" err="1"/>
              <a:t>Shiu</a:t>
            </a:r>
            <a:r>
              <a:rPr lang="en-US"/>
              <a:t>, R. S. (2009). Improvement of a computer-based surveyor-training tool using a user-centered approach. </a:t>
            </a:r>
            <a:r>
              <a:rPr lang="en-US" i="1"/>
              <a:t>Advanced Engineering Informatics</a:t>
            </a:r>
            <a:r>
              <a:rPr lang="en-US"/>
              <a:t>, </a:t>
            </a:r>
            <a:r>
              <a:rPr lang="en-US" i="1"/>
              <a:t>23</a:t>
            </a:r>
            <a:r>
              <a:rPr lang="en-US"/>
              <a:t>(1), 81-92. </a:t>
            </a:r>
          </a:p>
          <a:p>
            <a:pPr>
              <a:buClrTx/>
            </a:pPr>
            <a:r>
              <a:rPr lang="en-US"/>
              <a:t>Martín-Gutiérrez, J., Mora, C. E., </a:t>
            </a:r>
            <a:r>
              <a:rPr lang="en-US" err="1"/>
              <a:t>Añorbe</a:t>
            </a:r>
            <a:r>
              <a:rPr lang="en-US"/>
              <a:t>-Díaz, B., &amp; González-Marrero, A. (2017). Virtual technologies trends in education. </a:t>
            </a:r>
            <a:r>
              <a:rPr lang="en-US" i="1"/>
              <a:t>EURASIA Journal of Mathematics Science and Technology Education</a:t>
            </a:r>
            <a:r>
              <a:rPr lang="en-US"/>
              <a:t>, </a:t>
            </a:r>
            <a:r>
              <a:rPr lang="en-US" i="1"/>
              <a:t>13</a:t>
            </a:r>
            <a:r>
              <a:rPr lang="en-US"/>
              <a:t>(2), 469-486.</a:t>
            </a:r>
          </a:p>
          <a:p>
            <a:pPr>
              <a:buClrTx/>
            </a:pPr>
            <a:r>
              <a:rPr lang="en-US"/>
              <a:t>Makransky, G., </a:t>
            </a:r>
            <a:r>
              <a:rPr lang="en-US" err="1"/>
              <a:t>Terkildsen</a:t>
            </a:r>
            <a:r>
              <a:rPr lang="en-US"/>
              <a:t>, T. S., &amp; Mayer, R. E. (2017). Adding immersive virtual reality to a science lab simulation causes more presence but less learning. </a:t>
            </a:r>
            <a:r>
              <a:rPr lang="en-US" i="1"/>
              <a:t>Learning and Instruction</a:t>
            </a:r>
            <a:r>
              <a:rPr lang="en-US"/>
              <a:t>. </a:t>
            </a:r>
          </a:p>
        </p:txBody>
      </p:sp>
    </p:spTree>
    <p:extLst>
      <p:ext uri="{BB962C8B-B14F-4D97-AF65-F5344CB8AC3E}">
        <p14:creationId xmlns:p14="http://schemas.microsoft.com/office/powerpoint/2010/main" val="387405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Virtual Reality (VR) Background</a:t>
            </a:r>
          </a:p>
        </p:txBody>
      </p:sp>
      <p:sp>
        <p:nvSpPr>
          <p:cNvPr id="6" name="TextBox 5">
            <a:extLst>
              <a:ext uri="{FF2B5EF4-FFF2-40B4-BE49-F238E27FC236}">
                <a16:creationId xmlns:a16="http://schemas.microsoft.com/office/drawing/2014/main" id="{8CB8BA69-15B9-4AA2-B397-31E19A4BE71E}"/>
              </a:ext>
            </a:extLst>
          </p:cNvPr>
          <p:cNvSpPr txBox="1"/>
          <p:nvPr/>
        </p:nvSpPr>
        <p:spPr>
          <a:xfrm>
            <a:off x="442326" y="1607866"/>
            <a:ext cx="7639356" cy="3508653"/>
          </a:xfrm>
          <a:prstGeom prst="rect">
            <a:avLst/>
          </a:prstGeom>
          <a:noFill/>
        </p:spPr>
        <p:txBody>
          <a:bodyPr wrap="square" rtlCol="0">
            <a:spAutoFit/>
          </a:bodyPr>
          <a:lstStyle/>
          <a:p>
            <a:pPr marL="342900" lvl="0" indent="-342900">
              <a:spcAft>
                <a:spcPts val="600"/>
              </a:spcAft>
              <a:buFont typeface="Arial" panose="020B0604020202020204" pitchFamily="34" charset="0"/>
              <a:buChar char="•"/>
              <a:defRPr/>
            </a:pPr>
            <a:r>
              <a:rPr lang="en-US" sz="2400">
                <a:latin typeface="Arial" panose="020B0604020202020204" pitchFamily="34" charset="0"/>
                <a:cs typeface="Arial" panose="020B0604020202020204" pitchFamily="34" charset="0"/>
              </a:rPr>
              <a:t>VR for education can be traced back to the 1980’s</a:t>
            </a:r>
          </a:p>
          <a:p>
            <a:pPr marL="914400" lvl="1" indent="-457200">
              <a:spcAft>
                <a:spcPts val="600"/>
              </a:spcAft>
              <a:buFont typeface="Courier New" panose="02070309020205020404" pitchFamily="49" charset="0"/>
              <a:buChar char="o"/>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Flight simulation</a:t>
            </a:r>
          </a:p>
          <a:p>
            <a:pPr marL="457200" indent="-457200">
              <a:spcAft>
                <a:spcPts val="600"/>
              </a:spcAft>
              <a:buFont typeface="Arial" panose="020B0604020202020204" pitchFamily="34" charset="0"/>
              <a:buChar char="•"/>
              <a:defRPr/>
            </a:pPr>
            <a:r>
              <a:rPr lang="en-US" altLang="en-US" sz="2400">
                <a:solidFill>
                  <a:prstClr val="black"/>
                </a:solidFill>
                <a:latin typeface="Arial" panose="020B0604020202020204" pitchFamily="34" charset="0"/>
                <a:cs typeface="Arial" panose="020B0604020202020204" pitchFamily="34" charset="0"/>
              </a:rPr>
              <a:t>In higher education VR introduced in the 1990’s</a:t>
            </a:r>
          </a:p>
          <a:p>
            <a:pPr marL="914400" lvl="1" indent="-457200">
              <a:spcAft>
                <a:spcPts val="600"/>
              </a:spcAft>
              <a:buFont typeface="Courier New" panose="02070309020205020404" pitchFamily="49" charset="0"/>
              <a:buChar char="o"/>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High cost prohibited widespread use </a:t>
            </a:r>
          </a:p>
          <a:p>
            <a:pPr marL="457200" indent="-457200">
              <a:spcAft>
                <a:spcPts val="600"/>
              </a:spcAft>
              <a:buFont typeface="Arial" panose="020B0604020202020204" pitchFamily="34" charset="0"/>
              <a:buChar char="•"/>
              <a:defRPr/>
            </a:pPr>
            <a:r>
              <a:rPr lang="en-US" altLang="en-US" sz="2400">
                <a:solidFill>
                  <a:prstClr val="black"/>
                </a:solidFill>
                <a:latin typeface="Arial" panose="020B0604020202020204" pitchFamily="34" charset="0"/>
                <a:cs typeface="Arial" panose="020B0604020202020204" pitchFamily="34" charset="0"/>
              </a:rPr>
              <a:t>Reduction of computer cost and VR hardware allowed rise of mostly desktop-based VR in 2000’s</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914400" lvl="1" indent="-457200">
              <a:spcAft>
                <a:spcPts val="600"/>
              </a:spcAft>
              <a:buFont typeface="Courier New" panose="02070309020205020404" pitchFamily="49" charset="0"/>
              <a:buChar char="o"/>
              <a:defRPr/>
            </a:pPr>
            <a:r>
              <a:rPr lang="en-US" altLang="en-US" sz="2400" noProof="0">
                <a:solidFill>
                  <a:prstClr val="black"/>
                </a:solidFill>
                <a:latin typeface="Arial" panose="020B0604020202020204" pitchFamily="34" charset="0"/>
                <a:cs typeface="Arial" panose="020B0604020202020204" pitchFamily="34" charset="0"/>
              </a:rPr>
              <a:t>Medicine, engineering, elementary education </a:t>
            </a:r>
          </a:p>
          <a:p>
            <a:pPr marL="457200" indent="-457200">
              <a:buFont typeface="Arial" panose="020B0604020202020204" pitchFamily="34" charset="0"/>
              <a:buChar char="•"/>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2" descr="Image result for flight simulator 1980">
            <a:extLst>
              <a:ext uri="{FF2B5EF4-FFF2-40B4-BE49-F238E27FC236}">
                <a16:creationId xmlns:a16="http://schemas.microsoft.com/office/drawing/2014/main" id="{EADF0859-24CD-4600-B4BE-43C23ACA0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631" y="1051545"/>
            <a:ext cx="3544529" cy="26583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275F2F-019F-4C17-8110-59CC24BF6F38}"/>
              </a:ext>
            </a:extLst>
          </p:cNvPr>
          <p:cNvSpPr/>
          <p:nvPr/>
        </p:nvSpPr>
        <p:spPr>
          <a:xfrm>
            <a:off x="7919884" y="3690571"/>
            <a:ext cx="3972232" cy="307777"/>
          </a:xfrm>
          <a:prstGeom prst="rect">
            <a:avLst/>
          </a:prstGeom>
        </p:spPr>
        <p:txBody>
          <a:bodyPr wrap="square">
            <a:spAutoFit/>
          </a:bodyPr>
          <a:lstStyle/>
          <a:p>
            <a:r>
              <a:rPr lang="en-US" sz="1400">
                <a:hlinkClick r:id="rId3"/>
              </a:rPr>
              <a:t>https://www.youtube.com/watch?v=1H9BEyHmq_I</a:t>
            </a:r>
            <a:r>
              <a:rPr lang="en-US" sz="1400"/>
              <a:t> </a:t>
            </a:r>
          </a:p>
        </p:txBody>
      </p:sp>
      <p:pic>
        <p:nvPicPr>
          <p:cNvPr id="12" name="Picture 4" descr="Related image">
            <a:extLst>
              <a:ext uri="{FF2B5EF4-FFF2-40B4-BE49-F238E27FC236}">
                <a16:creationId xmlns:a16="http://schemas.microsoft.com/office/drawing/2014/main" id="{6E6687D1-CCA4-4732-9CB6-0B21C32273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3897" y="4022000"/>
            <a:ext cx="3300135" cy="235547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8A33D97-96E1-4362-917A-6CB1AE8D91F8}"/>
              </a:ext>
            </a:extLst>
          </p:cNvPr>
          <p:cNvSpPr/>
          <p:nvPr/>
        </p:nvSpPr>
        <p:spPr>
          <a:xfrm>
            <a:off x="7620000" y="6377472"/>
            <a:ext cx="4572000" cy="276999"/>
          </a:xfrm>
          <a:prstGeom prst="rect">
            <a:avLst/>
          </a:prstGeom>
        </p:spPr>
        <p:txBody>
          <a:bodyPr>
            <a:spAutoFit/>
          </a:bodyPr>
          <a:lstStyle/>
          <a:p>
            <a:r>
              <a:rPr lang="en-US" sz="1200"/>
              <a:t>http://ict.usc.edu/wp-content/uploads/2012/03/virtual-patient-1.jpg</a:t>
            </a:r>
          </a:p>
        </p:txBody>
      </p:sp>
    </p:spTree>
    <p:extLst>
      <p:ext uri="{BB962C8B-B14F-4D97-AF65-F5344CB8AC3E}">
        <p14:creationId xmlns:p14="http://schemas.microsoft.com/office/powerpoint/2010/main" val="2000037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40793"/>
            <a:ext cx="10058400" cy="790679"/>
          </a:xfrm>
        </p:spPr>
        <p:txBody>
          <a:bodyPr/>
          <a:lstStyle/>
          <a:p>
            <a:r>
              <a:rPr lang="en-US"/>
              <a:t>Introductions </a:t>
            </a:r>
          </a:p>
        </p:txBody>
      </p:sp>
      <p:sp>
        <p:nvSpPr>
          <p:cNvPr id="4" name="Content Placeholder 3"/>
          <p:cNvSpPr>
            <a:spLocks noGrp="1"/>
          </p:cNvSpPr>
          <p:nvPr>
            <p:ph idx="1"/>
          </p:nvPr>
        </p:nvSpPr>
        <p:spPr>
          <a:xfrm>
            <a:off x="235527" y="1156264"/>
            <a:ext cx="11776364" cy="4905486"/>
          </a:xfrm>
        </p:spPr>
        <p:txBody>
          <a:bodyPr>
            <a:normAutofit/>
          </a:bodyPr>
          <a:lstStyle/>
          <a:p>
            <a:pPr>
              <a:spcAft>
                <a:spcPts val="0"/>
              </a:spcAft>
            </a:pPr>
            <a:r>
              <a:rPr lang="en-US" sz="2000">
                <a:cs typeface="Arial"/>
              </a:rPr>
              <a:t>Jeffrey Chiampi, MBA, MSE</a:t>
            </a:r>
          </a:p>
          <a:p>
            <a:pPr>
              <a:spcAft>
                <a:spcPts val="0"/>
              </a:spcAft>
            </a:pPr>
            <a:r>
              <a:rPr lang="en-US" sz="2000">
                <a:cs typeface="Arial"/>
              </a:rPr>
              <a:t>Lecturer of Computer Science and Mathematics</a:t>
            </a:r>
            <a:endParaRPr lang="en-US" sz="2000">
              <a:cs typeface="Arial" panose="020B0604020202020204" pitchFamily="34" charset="0"/>
            </a:endParaRPr>
          </a:p>
          <a:p>
            <a:pPr>
              <a:spcAft>
                <a:spcPts val="0"/>
              </a:spcAft>
            </a:pPr>
            <a:r>
              <a:rPr lang="en-US" sz="2000">
                <a:cs typeface="Arial"/>
              </a:rPr>
              <a:t>10 Years of industry experience before joining Penn State</a:t>
            </a:r>
          </a:p>
          <a:p>
            <a:pPr>
              <a:spcAft>
                <a:spcPts val="0"/>
              </a:spcAft>
            </a:pPr>
            <a:r>
              <a:rPr lang="en-US" sz="2000">
                <a:cs typeface="Arial"/>
              </a:rPr>
              <a:t>Courses:</a:t>
            </a:r>
            <a:endParaRPr lang="en-US" sz="2000">
              <a:cs typeface="Arial" panose="020B0604020202020204" pitchFamily="34" charset="0"/>
            </a:endParaRPr>
          </a:p>
          <a:p>
            <a:pPr marL="800100" lvl="1">
              <a:spcAft>
                <a:spcPts val="0"/>
              </a:spcAft>
            </a:pPr>
            <a:r>
              <a:rPr lang="en-US" sz="2000">
                <a:cs typeface="Arial"/>
              </a:rPr>
              <a:t>Computer Science (C++, Python, MATLAB, C#)</a:t>
            </a:r>
          </a:p>
          <a:p>
            <a:pPr marL="800100" lvl="1">
              <a:spcAft>
                <a:spcPts val="0"/>
              </a:spcAft>
            </a:pPr>
            <a:r>
              <a:rPr lang="en-US" sz="2000">
                <a:cs typeface="Arial"/>
              </a:rPr>
              <a:t>Game Development (Unity, Construct) </a:t>
            </a:r>
          </a:p>
          <a:p>
            <a:pPr>
              <a:spcAft>
                <a:spcPts val="0"/>
              </a:spcAft>
            </a:pPr>
            <a:r>
              <a:rPr lang="en-US" sz="2000">
                <a:cs typeface="Arial"/>
              </a:rPr>
              <a:t>Research interests: </a:t>
            </a:r>
          </a:p>
          <a:p>
            <a:pPr marL="800100" lvl="1">
              <a:spcAft>
                <a:spcPts val="0"/>
              </a:spcAft>
              <a:buFont typeface="Courier New" panose="02070309020205020404" pitchFamily="49" charset="0"/>
              <a:buChar char="o"/>
            </a:pPr>
            <a:r>
              <a:rPr lang="en-US" sz="2000">
                <a:cs typeface="Arial"/>
              </a:rPr>
              <a:t>Virtual environments and virtual reality</a:t>
            </a:r>
            <a:endParaRPr lang="en-US" sz="2000">
              <a:cs typeface="Arial" panose="020B0604020202020204" pitchFamily="34" charset="0"/>
            </a:endParaRPr>
          </a:p>
          <a:p>
            <a:pPr marL="800100" lvl="1">
              <a:spcAft>
                <a:spcPts val="0"/>
              </a:spcAft>
              <a:buFont typeface="Courier New" panose="02070309020205020404" pitchFamily="49" charset="0"/>
              <a:buChar char="o"/>
            </a:pPr>
            <a:r>
              <a:rPr lang="en-US" sz="2000">
                <a:cs typeface="Arial"/>
              </a:rPr>
              <a:t>User interface design </a:t>
            </a:r>
          </a:p>
          <a:p>
            <a:pPr marL="800100" lvl="1">
              <a:spcAft>
                <a:spcPts val="0"/>
              </a:spcAft>
              <a:buFont typeface="Courier New" panose="02070309020205020404" pitchFamily="49" charset="0"/>
              <a:buChar char="o"/>
            </a:pPr>
            <a:r>
              <a:rPr lang="en-US" sz="2000">
                <a:ea typeface="+mn-lt"/>
                <a:cs typeface="+mn-lt"/>
              </a:rPr>
              <a:t>Engineering education</a:t>
            </a:r>
          </a:p>
          <a:p>
            <a:endParaRPr lang="en-US"/>
          </a:p>
        </p:txBody>
      </p:sp>
      <p:pic>
        <p:nvPicPr>
          <p:cNvPr id="3" name="Picture 3" descr="A person wearing a suit and tie smiling at the camera&#10;&#10;Description generated with very high confidence">
            <a:extLst>
              <a:ext uri="{FF2B5EF4-FFF2-40B4-BE49-F238E27FC236}">
                <a16:creationId xmlns:a16="http://schemas.microsoft.com/office/drawing/2014/main" id="{ADD5A38C-0F71-4FA9-BC30-65D32C567757}"/>
              </a:ext>
            </a:extLst>
          </p:cNvPr>
          <p:cNvPicPr>
            <a:picLocks noChangeAspect="1"/>
          </p:cNvPicPr>
          <p:nvPr/>
        </p:nvPicPr>
        <p:blipFill>
          <a:blip r:embed="rId2"/>
          <a:stretch>
            <a:fillRect/>
          </a:stretch>
        </p:blipFill>
        <p:spPr>
          <a:xfrm>
            <a:off x="8473922" y="1470300"/>
            <a:ext cx="2004732" cy="2515160"/>
          </a:xfrm>
          <a:prstGeom prst="rect">
            <a:avLst/>
          </a:prstGeom>
        </p:spPr>
      </p:pic>
    </p:spTree>
    <p:extLst>
      <p:ext uri="{BB962C8B-B14F-4D97-AF65-F5344CB8AC3E}">
        <p14:creationId xmlns:p14="http://schemas.microsoft.com/office/powerpoint/2010/main" val="2703553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70301" t="11827" r="5011" b="26581"/>
          <a:stretch/>
        </p:blipFill>
        <p:spPr>
          <a:xfrm>
            <a:off x="1642181" y="1750982"/>
            <a:ext cx="4051005" cy="3034724"/>
          </a:xfrm>
          <a:prstGeom prst="rect">
            <a:avLst/>
          </a:prstGeom>
        </p:spPr>
      </p:pic>
      <p:pic>
        <p:nvPicPr>
          <p:cNvPr id="7" name="Picture 6"/>
          <p:cNvPicPr>
            <a:picLocks noChangeAspect="1"/>
          </p:cNvPicPr>
          <p:nvPr/>
        </p:nvPicPr>
        <p:blipFill rotWithShape="1">
          <a:blip r:embed="rId3"/>
          <a:srcRect l="70946" t="21854" r="9981" b="37753"/>
          <a:stretch/>
        </p:blipFill>
        <p:spPr>
          <a:xfrm>
            <a:off x="5930900" y="1750983"/>
            <a:ext cx="4737100" cy="3012279"/>
          </a:xfrm>
          <a:prstGeom prst="rect">
            <a:avLst/>
          </a:prstGeom>
        </p:spPr>
      </p:pic>
      <p:sp>
        <p:nvSpPr>
          <p:cNvPr id="2" name="Title 1">
            <a:extLst>
              <a:ext uri="{FF2B5EF4-FFF2-40B4-BE49-F238E27FC236}">
                <a16:creationId xmlns:a16="http://schemas.microsoft.com/office/drawing/2014/main" id="{7C11D73D-8117-447D-9833-23AD59072ACA}"/>
              </a:ext>
            </a:extLst>
          </p:cNvPr>
          <p:cNvSpPr>
            <a:spLocks noGrp="1"/>
          </p:cNvSpPr>
          <p:nvPr>
            <p:ph type="title"/>
          </p:nvPr>
        </p:nvSpPr>
        <p:spPr>
          <a:xfrm>
            <a:off x="968188" y="260866"/>
            <a:ext cx="10187492" cy="790679"/>
          </a:xfrm>
        </p:spPr>
        <p:txBody>
          <a:bodyPr>
            <a:normAutofit/>
          </a:bodyPr>
          <a:lstStyle/>
          <a:p>
            <a:r>
              <a:rPr lang="en-US" err="1"/>
              <a:t>sUAS</a:t>
            </a:r>
            <a:r>
              <a:rPr lang="en-US"/>
              <a:t> Data</a:t>
            </a:r>
          </a:p>
        </p:txBody>
      </p:sp>
      <p:sp>
        <p:nvSpPr>
          <p:cNvPr id="3" name="Content Placeholder 2">
            <a:extLst>
              <a:ext uri="{FF2B5EF4-FFF2-40B4-BE49-F238E27FC236}">
                <a16:creationId xmlns:a16="http://schemas.microsoft.com/office/drawing/2014/main" id="{89AB0AA6-C707-4AEB-B883-1269A888F224}"/>
              </a:ext>
            </a:extLst>
          </p:cNvPr>
          <p:cNvSpPr>
            <a:spLocks noGrp="1"/>
          </p:cNvSpPr>
          <p:nvPr>
            <p:ph idx="1"/>
          </p:nvPr>
        </p:nvSpPr>
        <p:spPr>
          <a:xfrm>
            <a:off x="1097280" y="1237129"/>
            <a:ext cx="10058400" cy="877421"/>
          </a:xfrm>
        </p:spPr>
        <p:txBody>
          <a:bodyPr/>
          <a:lstStyle/>
          <a:p>
            <a:r>
              <a:rPr lang="en-US">
                <a:latin typeface="Arial" panose="020B0604020202020204" pitchFamily="34" charset="0"/>
                <a:cs typeface="Arial" panose="020B0604020202020204" pitchFamily="34" charset="0"/>
              </a:rPr>
              <a:t>Nadir and Oblique</a:t>
            </a:r>
          </a:p>
          <a:p>
            <a:pPr marL="0" indent="0">
              <a:buNone/>
            </a:pPr>
            <a:endParaRPr lang="en-US"/>
          </a:p>
        </p:txBody>
      </p:sp>
    </p:spTree>
    <p:extLst>
      <p:ext uri="{BB962C8B-B14F-4D97-AF65-F5344CB8AC3E}">
        <p14:creationId xmlns:p14="http://schemas.microsoft.com/office/powerpoint/2010/main" val="46413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rotWithShape="1">
          <a:blip r:embed="rId2"/>
          <a:srcRect l="53147" t="6700" b="5510"/>
          <a:stretch/>
        </p:blipFill>
        <p:spPr bwMode="auto">
          <a:xfrm>
            <a:off x="6345149" y="2931213"/>
            <a:ext cx="5257800" cy="312651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53047" t="8818" b="3730"/>
          <a:stretch/>
        </p:blipFill>
        <p:spPr bwMode="auto">
          <a:xfrm>
            <a:off x="578191" y="1051545"/>
            <a:ext cx="5548289" cy="310405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2407B16-41AA-4BE1-A815-A97BBFE9F896}"/>
              </a:ext>
            </a:extLst>
          </p:cNvPr>
          <p:cNvSpPr>
            <a:spLocks noGrp="1"/>
          </p:cNvSpPr>
          <p:nvPr>
            <p:ph type="title"/>
          </p:nvPr>
        </p:nvSpPr>
        <p:spPr/>
        <p:txBody>
          <a:bodyPr>
            <a:normAutofit/>
          </a:bodyPr>
          <a:lstStyle/>
          <a:p>
            <a:r>
              <a:rPr lang="en-US"/>
              <a:t>Laser Scanning data</a:t>
            </a:r>
          </a:p>
        </p:txBody>
      </p:sp>
      <p:pic>
        <p:nvPicPr>
          <p:cNvPr id="3" name="Picture 2"/>
          <p:cNvPicPr>
            <a:picLocks noChangeAspect="1"/>
          </p:cNvPicPr>
          <p:nvPr/>
        </p:nvPicPr>
        <p:blipFill rotWithShape="1">
          <a:blip r:embed="rId4"/>
          <a:srcRect l="10108" t="8065" r="64167" b="40036"/>
          <a:stretch/>
        </p:blipFill>
        <p:spPr>
          <a:xfrm>
            <a:off x="495829" y="3387662"/>
            <a:ext cx="5016651" cy="2846439"/>
          </a:xfrm>
          <a:prstGeom prst="rect">
            <a:avLst/>
          </a:prstGeom>
        </p:spPr>
      </p:pic>
    </p:spTree>
    <p:extLst>
      <p:ext uri="{BB962C8B-B14F-4D97-AF65-F5344CB8AC3E}">
        <p14:creationId xmlns:p14="http://schemas.microsoft.com/office/powerpoint/2010/main" val="1435741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Desktop VR: Limitations</a:t>
            </a:r>
          </a:p>
        </p:txBody>
      </p:sp>
      <p:sp>
        <p:nvSpPr>
          <p:cNvPr id="8" name="TextBox 7">
            <a:extLst>
              <a:ext uri="{FF2B5EF4-FFF2-40B4-BE49-F238E27FC236}">
                <a16:creationId xmlns:a16="http://schemas.microsoft.com/office/drawing/2014/main" id="{EAD7B997-DEBF-4F48-BF8C-5633CE2F8BA0}"/>
              </a:ext>
            </a:extLst>
          </p:cNvPr>
          <p:cNvSpPr txBox="1"/>
          <p:nvPr/>
        </p:nvSpPr>
        <p:spPr>
          <a:xfrm>
            <a:off x="1097279" y="1165250"/>
            <a:ext cx="10058399" cy="2985433"/>
          </a:xfrm>
          <a:prstGeom prst="rect">
            <a:avLst/>
          </a:prstGeom>
          <a:noFill/>
        </p:spPr>
        <p:txBody>
          <a:bodyPr wrap="square" rtlCol="0">
            <a:spAutoFit/>
          </a:bodyPr>
          <a:lstStyle/>
          <a:p>
            <a:pPr marL="342900" indent="-342900">
              <a:spcAft>
                <a:spcPts val="600"/>
              </a:spcAft>
              <a:buFont typeface="Arial" panose="020B0604020202020204" pitchFamily="34" charset="0"/>
              <a:buChar char="•"/>
              <a:defRPr/>
            </a:pPr>
            <a:r>
              <a:rPr lang="en-US" altLang="en-US" sz="2400" baseline="0">
                <a:solidFill>
                  <a:prstClr val="black"/>
                </a:solidFill>
                <a:latin typeface="Arial" panose="020B0604020202020204" pitchFamily="34" charset="0"/>
                <a:cs typeface="Arial" panose="020B0604020202020204" pitchFamily="34" charset="0"/>
              </a:rPr>
              <a:t>Students</a:t>
            </a:r>
            <a:r>
              <a:rPr lang="en-US" altLang="en-US" sz="2400">
                <a:solidFill>
                  <a:prstClr val="black"/>
                </a:solidFill>
                <a:latin typeface="Arial" panose="020B0604020202020204" pitchFamily="34" charset="0"/>
                <a:cs typeface="Arial" panose="020B0604020202020204" pitchFamily="34" charset="0"/>
              </a:rPr>
              <a:t> would prefer a camera at the eye level of the character </a:t>
            </a:r>
          </a:p>
          <a:p>
            <a:pPr marL="342900" indent="-342900">
              <a:spcAft>
                <a:spcPts val="600"/>
              </a:spcAft>
              <a:buFont typeface="Arial" panose="020B0604020202020204" pitchFamily="34" charset="0"/>
              <a:buChar char="•"/>
              <a:defRPr/>
            </a:pPr>
            <a:r>
              <a:rPr lang="en-US" sz="2400">
                <a:latin typeface="Arial" panose="020B0604020202020204" pitchFamily="34" charset="0"/>
                <a:cs typeface="Arial" panose="020B0604020202020204" pitchFamily="34" charset="0"/>
              </a:rPr>
              <a:t>Challenges in instrument operation and changing view angles</a:t>
            </a:r>
          </a:p>
          <a:p>
            <a:pPr marL="800100" lvl="1" indent="-342900">
              <a:spcAft>
                <a:spcPts val="600"/>
              </a:spcAft>
              <a:buFont typeface="Courier New" panose="02070309020205020404" pitchFamily="49" charset="0"/>
              <a:buChar char="o"/>
              <a:defRPr/>
            </a:pPr>
            <a:r>
              <a:rPr lang="en-US" altLang="en-US" sz="2400">
                <a:solidFill>
                  <a:prstClr val="black"/>
                </a:solidFill>
                <a:latin typeface="Arial" panose="020B0604020202020204" pitchFamily="34" charset="0"/>
                <a:cs typeface="Arial" panose="020B0604020202020204" pitchFamily="34" charset="0"/>
              </a:rPr>
              <a:t>Desktop-VR cannot mimic hand movement and real instrument operation </a:t>
            </a:r>
          </a:p>
          <a:p>
            <a:pPr marL="342900" indent="-342900">
              <a:spcAft>
                <a:spcPts val="600"/>
              </a:spcAft>
              <a:buFont typeface="Arial" panose="020B0604020202020204" pitchFamily="34" charset="0"/>
              <a:buChar char="•"/>
              <a:defRPr/>
            </a:pPr>
            <a:r>
              <a:rPr lang="en-US" sz="2400">
                <a:latin typeface="Arial" panose="020B0604020202020204" pitchFamily="34" charset="0"/>
                <a:cs typeface="Arial" panose="020B0604020202020204" pitchFamily="34" charset="0"/>
              </a:rPr>
              <a:t>User needs to make use of several viewpoints to navigate around the virtual environment, </a:t>
            </a:r>
          </a:p>
          <a:p>
            <a:pPr marL="800100" lvl="1" indent="-342900">
              <a:spcAft>
                <a:spcPts val="600"/>
              </a:spcAft>
              <a:buFont typeface="Courier New" panose="02070309020205020404" pitchFamily="49" charset="0"/>
              <a:buChar char="o"/>
              <a:defRPr/>
            </a:pPr>
            <a:r>
              <a:rPr lang="en-US" sz="2400">
                <a:latin typeface="Arial" panose="020B0604020202020204" pitchFamily="34" charset="0"/>
                <a:cs typeface="Arial" panose="020B0604020202020204" pitchFamily="34" charset="0"/>
              </a:rPr>
              <a:t>Unnatural and cumbersome, reducing realism </a:t>
            </a:r>
            <a:endParaRPr lang="en-US" altLang="en-US" sz="2400">
              <a:solidFill>
                <a:prstClr val="black"/>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21E2B80-F2FE-47D7-917F-379AF489E7F1}"/>
              </a:ext>
            </a:extLst>
          </p:cNvPr>
          <p:cNvPicPr>
            <a:picLocks noChangeAspect="1"/>
          </p:cNvPicPr>
          <p:nvPr/>
        </p:nvPicPr>
        <p:blipFill rotWithShape="1">
          <a:blip r:embed="rId2"/>
          <a:srcRect l="968" t="29662" r="62148" b="26499"/>
          <a:stretch/>
        </p:blipFill>
        <p:spPr>
          <a:xfrm>
            <a:off x="5296894" y="3881543"/>
            <a:ext cx="6760849" cy="2412963"/>
          </a:xfrm>
          <a:prstGeom prst="rect">
            <a:avLst/>
          </a:prstGeom>
        </p:spPr>
      </p:pic>
      <p:sp>
        <p:nvSpPr>
          <p:cNvPr id="10" name="Rectangle 9">
            <a:extLst>
              <a:ext uri="{FF2B5EF4-FFF2-40B4-BE49-F238E27FC236}">
                <a16:creationId xmlns:a16="http://schemas.microsoft.com/office/drawing/2014/main" id="{8317B9A0-E47B-400A-94EF-842FAC246343}"/>
              </a:ext>
            </a:extLst>
          </p:cNvPr>
          <p:cNvSpPr/>
          <p:nvPr/>
        </p:nvSpPr>
        <p:spPr>
          <a:xfrm>
            <a:off x="5227813" y="6412468"/>
            <a:ext cx="1736373" cy="369332"/>
          </a:xfrm>
          <a:prstGeom prst="rect">
            <a:avLst/>
          </a:prstGeom>
        </p:spPr>
        <p:txBody>
          <a:bodyPr wrap="none">
            <a:spAutoFit/>
          </a:bodyPr>
          <a:lstStyle/>
          <a:p>
            <a:r>
              <a:rPr lang="en-US">
                <a:solidFill>
                  <a:prstClr val="black"/>
                </a:solidFill>
                <a:latin typeface="Arial" panose="020B0604020202020204" pitchFamily="34" charset="0"/>
                <a:cs typeface="Arial" panose="020B0604020202020204" pitchFamily="34" charset="0"/>
              </a:rPr>
              <a:t>Lu et al. (2009)</a:t>
            </a:r>
            <a:endParaRPr lang="en-US"/>
          </a:p>
        </p:txBody>
      </p:sp>
    </p:spTree>
    <p:extLst>
      <p:ext uri="{BB962C8B-B14F-4D97-AF65-F5344CB8AC3E}">
        <p14:creationId xmlns:p14="http://schemas.microsoft.com/office/powerpoint/2010/main" val="2145397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VR Problems </a:t>
            </a:r>
          </a:p>
        </p:txBody>
      </p:sp>
      <p:sp>
        <p:nvSpPr>
          <p:cNvPr id="3" name="Content Placeholder 2"/>
          <p:cNvSpPr>
            <a:spLocks noGrp="1"/>
          </p:cNvSpPr>
          <p:nvPr>
            <p:ph idx="1"/>
          </p:nvPr>
        </p:nvSpPr>
        <p:spPr>
          <a:xfrm>
            <a:off x="634703" y="1140310"/>
            <a:ext cx="7863838" cy="4905486"/>
          </a:xfrm>
        </p:spPr>
        <p:txBody>
          <a:bodyPr/>
          <a:lstStyle/>
          <a:p>
            <a:r>
              <a:rPr lang="en-US"/>
              <a:t>Mech like effect (visual gaps between pixels)</a:t>
            </a:r>
          </a:p>
          <a:p>
            <a:pPr lvl="1">
              <a:buFont typeface="Courier New" panose="02070309020205020404" pitchFamily="49" charset="0"/>
              <a:buChar char="o"/>
            </a:pPr>
            <a:r>
              <a:rPr lang="en-US"/>
              <a:t>Reduces image quality</a:t>
            </a:r>
          </a:p>
          <a:p>
            <a:pPr lvl="1">
              <a:buFont typeface="Courier New" panose="02070309020205020404" pitchFamily="49" charset="0"/>
              <a:buChar char="o"/>
            </a:pPr>
            <a:r>
              <a:rPr lang="en-US"/>
              <a:t>Distracts from immersive experience </a:t>
            </a:r>
          </a:p>
          <a:p>
            <a:pPr lvl="1">
              <a:buFont typeface="Courier New" panose="02070309020205020404" pitchFamily="49" charset="0"/>
              <a:buChar char="o"/>
            </a:pPr>
            <a:r>
              <a:rPr lang="en-US"/>
              <a:t>Causes eyestrain and headaches </a:t>
            </a:r>
          </a:p>
          <a:p>
            <a:r>
              <a:rPr lang="en-US"/>
              <a:t>Eye fatigue </a:t>
            </a:r>
          </a:p>
          <a:p>
            <a:r>
              <a:rPr lang="en-US"/>
              <a:t>Motion Sickness </a:t>
            </a:r>
          </a:p>
          <a:p>
            <a:pPr lvl="1">
              <a:buFont typeface="Courier New" panose="02070309020205020404" pitchFamily="49" charset="0"/>
              <a:buChar char="o"/>
            </a:pPr>
            <a:r>
              <a:rPr lang="en-US"/>
              <a:t>Most people adjust over time</a:t>
            </a:r>
          </a:p>
          <a:p>
            <a:pPr lvl="1">
              <a:buFont typeface="Courier New" panose="02070309020205020404" pitchFamily="49" charset="0"/>
              <a:buChar char="o"/>
            </a:pPr>
            <a:r>
              <a:rPr lang="en-US"/>
              <a:t>Limit experience to 30 minutes </a:t>
            </a:r>
          </a:p>
          <a:p>
            <a:r>
              <a:rPr lang="en-US"/>
              <a:t>Freedom of movement (limited space)</a:t>
            </a:r>
          </a:p>
        </p:txBody>
      </p:sp>
      <p:pic>
        <p:nvPicPr>
          <p:cNvPr id="4" name="Picture 2" descr="Image result for screen door effect">
            <a:extLst>
              <a:ext uri="{FF2B5EF4-FFF2-40B4-BE49-F238E27FC236}">
                <a16:creationId xmlns:a16="http://schemas.microsoft.com/office/drawing/2014/main" id="{EFCFB12C-8DAA-4660-97CC-1EA40CBF89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311" b="29735"/>
          <a:stretch/>
        </p:blipFill>
        <p:spPr bwMode="auto">
          <a:xfrm>
            <a:off x="9466212" y="1051545"/>
            <a:ext cx="2725788" cy="17879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screen door effect">
            <a:extLst>
              <a:ext uri="{FF2B5EF4-FFF2-40B4-BE49-F238E27FC236}">
                <a16:creationId xmlns:a16="http://schemas.microsoft.com/office/drawing/2014/main" id="{3D50405E-D190-41C2-8CBE-048A26B7EF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00" b="13611"/>
          <a:stretch/>
        </p:blipFill>
        <p:spPr bwMode="auto">
          <a:xfrm>
            <a:off x="8606769" y="2839492"/>
            <a:ext cx="3495472" cy="193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14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Immersive VR: Advantages </a:t>
            </a:r>
          </a:p>
        </p:txBody>
      </p:sp>
      <p:sp>
        <p:nvSpPr>
          <p:cNvPr id="6" name="TextBox 5">
            <a:extLst>
              <a:ext uri="{FF2B5EF4-FFF2-40B4-BE49-F238E27FC236}">
                <a16:creationId xmlns:a16="http://schemas.microsoft.com/office/drawing/2014/main" id="{4942CDE8-CC2A-4C9A-BE57-99517C90F338}"/>
              </a:ext>
            </a:extLst>
          </p:cNvPr>
          <p:cNvSpPr txBox="1"/>
          <p:nvPr/>
        </p:nvSpPr>
        <p:spPr>
          <a:xfrm>
            <a:off x="1097280" y="1189719"/>
            <a:ext cx="8287657" cy="313932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Immersive VR:</a:t>
            </a:r>
          </a:p>
          <a:p>
            <a:pPr marL="800100" lvl="1" indent="-342900">
              <a:spcAft>
                <a:spcPts val="1200"/>
              </a:spcAft>
              <a:buFont typeface="Courier New" panose="02070309020205020404" pitchFamily="49" charset="0"/>
              <a:buChar char="o"/>
            </a:pPr>
            <a:r>
              <a:rPr lang="en-US" sz="2800">
                <a:latin typeface="Arial" panose="020B0604020202020204" pitchFamily="34" charset="0"/>
                <a:cs typeface="Arial" panose="020B0604020202020204" pitchFamily="34" charset="0"/>
              </a:rPr>
              <a:t>Brings a sense of naturalism in navigation and movement </a:t>
            </a:r>
          </a:p>
          <a:p>
            <a:pPr marL="800100" lvl="1" indent="-342900">
              <a:spcAft>
                <a:spcPts val="1200"/>
              </a:spcAft>
              <a:buFont typeface="Courier New" panose="02070309020205020404" pitchFamily="49" charset="0"/>
              <a:buChar char="o"/>
            </a:pPr>
            <a:r>
              <a:rPr lang="en-US" sz="2800">
                <a:latin typeface="Arial" panose="020B0604020202020204" pitchFamily="34" charset="0"/>
                <a:cs typeface="Arial" panose="020B0604020202020204" pitchFamily="34" charset="0"/>
              </a:rPr>
              <a:t>Increase their presence and immersion</a:t>
            </a:r>
          </a:p>
          <a:p>
            <a:pPr marL="800100" lvl="1" indent="-342900">
              <a:spcAft>
                <a:spcPts val="1200"/>
              </a:spcAft>
              <a:buFont typeface="Courier New" panose="02070309020205020404" pitchFamily="49" charset="0"/>
              <a:buChar char="o"/>
            </a:pPr>
            <a:r>
              <a:rPr lang="en-US" sz="2800">
                <a:latin typeface="Arial" panose="020B0604020202020204" pitchFamily="34" charset="0"/>
                <a:cs typeface="Arial" panose="020B0604020202020204" pitchFamily="34" charset="0"/>
              </a:rPr>
              <a:t>Increases engagements with the virtual reality laboratories. </a:t>
            </a:r>
          </a:p>
        </p:txBody>
      </p:sp>
    </p:spTree>
    <p:extLst>
      <p:ext uri="{BB962C8B-B14F-4D97-AF65-F5344CB8AC3E}">
        <p14:creationId xmlns:p14="http://schemas.microsoft.com/office/powerpoint/2010/main" val="158550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203200" y="1114945"/>
            <a:ext cx="11776364" cy="4905486"/>
          </a:xfrm>
        </p:spPr>
        <p:txBody>
          <a:bodyPr/>
          <a:lstStyle/>
          <a:p>
            <a:pPr>
              <a:spcAft>
                <a:spcPts val="1200"/>
              </a:spcAft>
            </a:pPr>
            <a:r>
              <a:rPr lang="en-US" sz="2800"/>
              <a:t>Motivation and Objectives</a:t>
            </a:r>
          </a:p>
          <a:p>
            <a:pPr>
              <a:spcAft>
                <a:spcPts val="1200"/>
              </a:spcAft>
            </a:pPr>
            <a:r>
              <a:rPr lang="en-US" sz="2800"/>
              <a:t>Background in virtual reality (VR)</a:t>
            </a:r>
          </a:p>
          <a:p>
            <a:pPr>
              <a:spcAft>
                <a:spcPts val="1200"/>
              </a:spcAft>
            </a:pPr>
            <a:r>
              <a:rPr lang="en-US" sz="2800"/>
              <a:t>Surveying Exercises and Integration with Physical Labs</a:t>
            </a:r>
          </a:p>
          <a:p>
            <a:pPr>
              <a:spcAft>
                <a:spcPts val="1200"/>
              </a:spcAft>
            </a:pPr>
            <a:r>
              <a:rPr lang="en-US" sz="2800"/>
              <a:t>Leveling Lab: Main Features </a:t>
            </a:r>
          </a:p>
          <a:p>
            <a:pPr>
              <a:spcAft>
                <a:spcPts val="1200"/>
              </a:spcAft>
            </a:pPr>
            <a:r>
              <a:rPr lang="en-US" sz="2800"/>
              <a:t>Assessment Plan</a:t>
            </a:r>
          </a:p>
          <a:p>
            <a:pPr>
              <a:spcAft>
                <a:spcPts val="1200"/>
              </a:spcAft>
            </a:pPr>
            <a:r>
              <a:rPr lang="en-US" sz="2800"/>
              <a:t>Conclusions </a:t>
            </a:r>
          </a:p>
          <a:p>
            <a:endParaRPr lang="en-US"/>
          </a:p>
          <a:p>
            <a:endParaRPr lang="en-US"/>
          </a:p>
          <a:p>
            <a:endParaRPr lang="en-US"/>
          </a:p>
        </p:txBody>
      </p:sp>
      <p:pic>
        <p:nvPicPr>
          <p:cNvPr id="4" name="Picture 10" descr="A screenshot of a computer&#10;&#10;Description generated with very high confidence">
            <a:extLst>
              <a:ext uri="{FF2B5EF4-FFF2-40B4-BE49-F238E27FC236}">
                <a16:creationId xmlns:a16="http://schemas.microsoft.com/office/drawing/2014/main" id="{80DC16F9-5ED9-4120-90A4-336FAB0A5CB4}"/>
              </a:ext>
            </a:extLst>
          </p:cNvPr>
          <p:cNvPicPr>
            <a:picLocks noChangeAspect="1"/>
          </p:cNvPicPr>
          <p:nvPr/>
        </p:nvPicPr>
        <p:blipFill rotWithShape="1">
          <a:blip r:embed="rId2"/>
          <a:srcRect l="20444" t="11024" r="63260" b="33858"/>
          <a:stretch/>
        </p:blipFill>
        <p:spPr>
          <a:xfrm>
            <a:off x="9253466" y="1262570"/>
            <a:ext cx="2726098" cy="2619257"/>
          </a:xfrm>
          <a:prstGeom prst="rect">
            <a:avLst/>
          </a:prstGeom>
        </p:spPr>
      </p:pic>
      <p:pic>
        <p:nvPicPr>
          <p:cNvPr id="5" name="Picture 4">
            <a:extLst>
              <a:ext uri="{FF2B5EF4-FFF2-40B4-BE49-F238E27FC236}">
                <a16:creationId xmlns:a16="http://schemas.microsoft.com/office/drawing/2014/main" id="{DC62C01B-5F9C-476B-B23C-B3617F39B818}"/>
              </a:ext>
            </a:extLst>
          </p:cNvPr>
          <p:cNvPicPr>
            <a:picLocks noChangeAspect="1"/>
          </p:cNvPicPr>
          <p:nvPr/>
        </p:nvPicPr>
        <p:blipFill rotWithShape="1">
          <a:blip r:embed="rId3"/>
          <a:srcRect l="21294" t="9578" r="28250" b="35141"/>
          <a:stretch/>
        </p:blipFill>
        <p:spPr>
          <a:xfrm>
            <a:off x="8588317" y="4101504"/>
            <a:ext cx="3603683" cy="2138604"/>
          </a:xfrm>
          <a:prstGeom prst="rect">
            <a:avLst/>
          </a:prstGeom>
        </p:spPr>
      </p:pic>
    </p:spTree>
    <p:extLst>
      <p:ext uri="{BB962C8B-B14F-4D97-AF65-F5344CB8AC3E}">
        <p14:creationId xmlns:p14="http://schemas.microsoft.com/office/powerpoint/2010/main" val="331195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04589"/>
            <a:ext cx="11776364" cy="790679"/>
          </a:xfrm>
        </p:spPr>
        <p:txBody>
          <a:bodyPr/>
          <a:lstStyle/>
          <a:p>
            <a:r>
              <a:rPr lang="en-US"/>
              <a:t>Motivation </a:t>
            </a:r>
          </a:p>
        </p:txBody>
      </p:sp>
      <p:sp>
        <p:nvSpPr>
          <p:cNvPr id="9" name="TextBox 8">
            <a:extLst>
              <a:ext uri="{FF2B5EF4-FFF2-40B4-BE49-F238E27FC236}">
                <a16:creationId xmlns:a16="http://schemas.microsoft.com/office/drawing/2014/main" id="{C871051A-3DD9-45CA-81E3-C8FB8A7B40E0}"/>
              </a:ext>
            </a:extLst>
          </p:cNvPr>
          <p:cNvSpPr txBox="1"/>
          <p:nvPr/>
        </p:nvSpPr>
        <p:spPr>
          <a:xfrm>
            <a:off x="203200" y="1126186"/>
            <a:ext cx="7674708" cy="3139321"/>
          </a:xfrm>
          <a:prstGeom prst="rect">
            <a:avLst/>
          </a:prstGeom>
          <a:noFill/>
        </p:spPr>
        <p:txBody>
          <a:bodyPr wrap="square" rtlCol="0" anchor="t">
            <a:spAutoFit/>
          </a:bodyPr>
          <a:lstStyle/>
          <a:p>
            <a:pPr marL="342900" marR="0" lvl="0" indent="-3429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cs typeface="Arial" panose="020B0604020202020204" pitchFamily="34" charset="0"/>
              </a:rPr>
              <a:t>Surveying</a:t>
            </a:r>
            <a:r>
              <a:rPr kumimoji="0" lang="en-US" altLang="en-US" sz="2400" b="0" i="0" u="none" strike="noStrike" kern="1200" cap="none" spc="0" normalizeH="0" noProof="0">
                <a:ln>
                  <a:noFill/>
                </a:ln>
                <a:solidFill>
                  <a:prstClr val="black"/>
                </a:solidFill>
                <a:effectLst/>
                <a:uLnTx/>
                <a:uFillTx/>
                <a:cs typeface="Arial" panose="020B0604020202020204" pitchFamily="34" charset="0"/>
              </a:rPr>
              <a:t> requires extensive practice with instruments</a:t>
            </a:r>
          </a:p>
          <a:p>
            <a:pPr marL="800100" lvl="1" indent="-342900">
              <a:spcAft>
                <a:spcPts val="600"/>
              </a:spcAft>
              <a:buFont typeface="Courier New" panose="02070309020205020404" pitchFamily="49" charset="0"/>
              <a:buChar char="o"/>
              <a:defRPr/>
            </a:pPr>
            <a:r>
              <a:rPr kumimoji="0" lang="en-US" altLang="en-US" sz="2400" b="0" i="0" u="none" strike="noStrike" kern="1200" cap="none" spc="0" normalizeH="0" noProof="0">
                <a:ln>
                  <a:noFill/>
                </a:ln>
                <a:solidFill>
                  <a:prstClr val="black"/>
                </a:solidFill>
                <a:effectLst/>
                <a:uLnTx/>
                <a:uFillTx/>
                <a:cs typeface="Arial" panose="020B0604020202020204" pitchFamily="34" charset="0"/>
              </a:rPr>
              <a:t>However, students often spent limited time </a:t>
            </a:r>
            <a:endParaRPr kumimoji="0" lang="en-US" altLang="en-US" sz="2400" b="0" i="0" u="none" strike="noStrike" kern="1200" cap="none" spc="0" normalizeH="0" baseline="0" noProof="0">
              <a:ln>
                <a:noFill/>
              </a:ln>
              <a:solidFill>
                <a:prstClr val="black"/>
              </a:solidFill>
              <a:effectLst/>
              <a:uLnTx/>
              <a:uFillTx/>
              <a:cs typeface="Arial" panose="020B0604020202020204" pitchFamily="34" charset="0"/>
            </a:endParaRPr>
          </a:p>
          <a:p>
            <a:pPr marL="342900" indent="-342900">
              <a:spcAft>
                <a:spcPts val="600"/>
              </a:spcAft>
              <a:buFont typeface="Arial" panose="020B0604020202020204" pitchFamily="34" charset="0"/>
              <a:buChar char="•"/>
              <a:defRPr/>
            </a:pPr>
            <a:r>
              <a:rPr lang="en-US" altLang="en-US" sz="2400">
                <a:solidFill>
                  <a:prstClr val="black"/>
                </a:solidFill>
                <a:cs typeface="Arial" panose="020B0604020202020204" pitchFamily="34" charset="0"/>
              </a:rPr>
              <a:t>Surveying takes place in many different terrains</a:t>
            </a:r>
          </a:p>
          <a:p>
            <a:pPr marL="800100" lvl="1" indent="-342900">
              <a:spcAft>
                <a:spcPts val="600"/>
              </a:spcAft>
              <a:buFont typeface="Courier New" panose="02070309020205020404" pitchFamily="49" charset="0"/>
              <a:buChar char="o"/>
              <a:defRPr/>
            </a:pPr>
            <a:r>
              <a:rPr lang="en-US" altLang="en-US" sz="2400">
                <a:solidFill>
                  <a:prstClr val="black"/>
                </a:solidFill>
                <a:cs typeface="Arial" panose="020B0604020202020204" pitchFamily="34" charset="0"/>
              </a:rPr>
              <a:t>Yet, we only train students around the campus</a:t>
            </a:r>
          </a:p>
          <a:p>
            <a:pPr marL="342900" marR="0" lvl="0" indent="-3429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cs typeface="Arial" panose="020B0604020202020204" pitchFamily="34" charset="0"/>
              </a:rPr>
              <a:t>Weather!! </a:t>
            </a:r>
          </a:p>
          <a:p>
            <a:pPr marL="800100" lvl="1" indent="-342900">
              <a:spcAft>
                <a:spcPts val="600"/>
              </a:spcAft>
              <a:buFont typeface="Courier New" panose="02070309020205020404" pitchFamily="49" charset="0"/>
              <a:buChar char="o"/>
              <a:defRPr/>
            </a:pPr>
            <a:r>
              <a:rPr lang="en-US" altLang="en-US" sz="2400">
                <a:cs typeface="Arial" panose="020B0604020202020204" pitchFamily="34" charset="0"/>
              </a:rPr>
              <a:t>2-3 cancelled classes every semester </a:t>
            </a:r>
            <a:endParaRPr lang="en-US" altLang="en-US" sz="2400" b="0" i="0" u="none" strike="noStrike" kern="1200" cap="none" spc="0" normalizeH="0" baseline="0" noProof="0">
              <a:ln>
                <a:noFill/>
              </a:ln>
              <a:effectLst/>
              <a:uLnTx/>
              <a:uFillTx/>
              <a:cs typeface="Arial" panose="020B0604020202020204" pitchFamily="34" charset="0"/>
            </a:endParaRPr>
          </a:p>
          <a:p>
            <a:pPr marL="342900" indent="-342900">
              <a:spcAft>
                <a:spcPts val="600"/>
              </a:spcAft>
              <a:buFont typeface="Arial" panose="020B0604020202020204" pitchFamily="34" charset="0"/>
              <a:buChar char="•"/>
              <a:defRPr/>
            </a:pPr>
            <a:r>
              <a:rPr lang="en-US" altLang="en-US" sz="2400">
                <a:solidFill>
                  <a:prstClr val="black"/>
                </a:solidFill>
                <a:cs typeface="Arial" panose="020B0604020202020204" pitchFamily="34" charset="0"/>
              </a:rPr>
              <a:t>What about online/remote teaching? </a:t>
            </a:r>
            <a:endParaRPr kumimoji="0" lang="en-US" altLang="en-US" sz="2400" b="0" i="0" u="none" strike="noStrike" kern="1200" cap="none" spc="0" normalizeH="0" baseline="0" noProof="0">
              <a:ln>
                <a:noFill/>
              </a:ln>
              <a:solidFill>
                <a:prstClr val="black"/>
              </a:solidFill>
              <a:effectLst/>
              <a:uLnTx/>
              <a:uFillTx/>
              <a:cs typeface="Arial" panose="020B0604020202020204" pitchFamily="34" charset="0"/>
            </a:endParaRPr>
          </a:p>
        </p:txBody>
      </p:sp>
      <p:pic>
        <p:nvPicPr>
          <p:cNvPr id="10" name="Picture 2" descr="Image may contain: one or more people, people standing, tree, sky, outdoor and nature">
            <a:extLst>
              <a:ext uri="{FF2B5EF4-FFF2-40B4-BE49-F238E27FC236}">
                <a16:creationId xmlns:a16="http://schemas.microsoft.com/office/drawing/2014/main" id="{E1552BC2-010F-4F81-A61F-A7AF00966E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51" y="1349657"/>
            <a:ext cx="3324506" cy="332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6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a:solidFill>
                  <a:srgbClr val="FFFFFF"/>
                </a:solidFill>
              </a:rPr>
              <a:t>Objectives  </a:t>
            </a:r>
          </a:p>
        </p:txBody>
      </p:sp>
      <p:graphicFrame>
        <p:nvGraphicFramePr>
          <p:cNvPr id="12" name="TextBox 8">
            <a:extLst>
              <a:ext uri="{FF2B5EF4-FFF2-40B4-BE49-F238E27FC236}">
                <a16:creationId xmlns:a16="http://schemas.microsoft.com/office/drawing/2014/main" id="{86B3FA14-71A3-4018-BA76-052520FD6455}"/>
              </a:ext>
            </a:extLst>
          </p:cNvPr>
          <p:cNvGraphicFramePr/>
          <p:nvPr>
            <p:extLst>
              <p:ext uri="{D42A27DB-BD31-4B8C-83A1-F6EECF244321}">
                <p14:modId xmlns:p14="http://schemas.microsoft.com/office/powerpoint/2010/main" val="9979350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529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1FE6-FCD4-4A00-9EF4-C946E364E89E}"/>
              </a:ext>
            </a:extLst>
          </p:cNvPr>
          <p:cNvSpPr>
            <a:spLocks noGrp="1"/>
          </p:cNvSpPr>
          <p:nvPr>
            <p:ph type="title"/>
          </p:nvPr>
        </p:nvSpPr>
        <p:spPr/>
        <p:txBody>
          <a:bodyPr/>
          <a:lstStyle/>
          <a:p>
            <a:r>
              <a:rPr lang="en-US"/>
              <a:t>Learning with VR</a:t>
            </a:r>
          </a:p>
        </p:txBody>
      </p:sp>
      <p:sp>
        <p:nvSpPr>
          <p:cNvPr id="3" name="Content Placeholder 2">
            <a:extLst>
              <a:ext uri="{FF2B5EF4-FFF2-40B4-BE49-F238E27FC236}">
                <a16:creationId xmlns:a16="http://schemas.microsoft.com/office/drawing/2014/main" id="{386C997C-C00A-466F-B6DF-B60CAD8B1EA9}"/>
              </a:ext>
            </a:extLst>
          </p:cNvPr>
          <p:cNvSpPr>
            <a:spLocks noGrp="1"/>
          </p:cNvSpPr>
          <p:nvPr>
            <p:ph idx="1"/>
          </p:nvPr>
        </p:nvSpPr>
        <p:spPr/>
        <p:txBody>
          <a:bodyPr/>
          <a:lstStyle/>
          <a:p>
            <a:pPr marL="0" indent="0">
              <a:buNone/>
            </a:pPr>
            <a:r>
              <a:rPr lang="en-US"/>
              <a:t>Virtual reality (Martín-Gutiérrez et al. 2017): </a:t>
            </a:r>
          </a:p>
          <a:p>
            <a:pPr lvl="1">
              <a:buClrTx/>
            </a:pPr>
            <a:r>
              <a:rPr lang="en-US"/>
              <a:t>Ideal for creating game-based environments </a:t>
            </a:r>
          </a:p>
          <a:p>
            <a:pPr lvl="1">
              <a:buClrTx/>
            </a:pPr>
            <a:r>
              <a:rPr lang="en-US"/>
              <a:t>Can improve academic performance, social and collaborative skills, psychomotor and cognitive skills </a:t>
            </a:r>
          </a:p>
          <a:p>
            <a:pPr lvl="1">
              <a:buClrTx/>
            </a:pPr>
            <a:r>
              <a:rPr lang="en-US"/>
              <a:t>VR encourages students to be active learners, promotes decision-making, autonomous exploration, help in complex concepts, more interaction than conventional learning methods </a:t>
            </a:r>
          </a:p>
          <a:p>
            <a:pPr lvl="1">
              <a:buClrTx/>
            </a:pPr>
            <a:endParaRPr lang="en-US"/>
          </a:p>
          <a:p>
            <a:pPr lvl="1">
              <a:buClrTx/>
            </a:pPr>
            <a:endParaRPr lang="en-US"/>
          </a:p>
          <a:p>
            <a:pPr lvl="1">
              <a:buClrTx/>
            </a:pPr>
            <a:r>
              <a:rPr lang="en-US"/>
              <a:t>In contrast, other studies show less learning (Makransky et al. 2017). </a:t>
            </a:r>
          </a:p>
        </p:txBody>
      </p:sp>
      <p:sp>
        <p:nvSpPr>
          <p:cNvPr id="4" name="Arrow: Right 3">
            <a:extLst>
              <a:ext uri="{FF2B5EF4-FFF2-40B4-BE49-F238E27FC236}">
                <a16:creationId xmlns:a16="http://schemas.microsoft.com/office/drawing/2014/main" id="{5656172B-7B36-46F6-ACB4-19DA2CCF91D9}"/>
              </a:ext>
            </a:extLst>
          </p:cNvPr>
          <p:cNvSpPr/>
          <p:nvPr/>
        </p:nvSpPr>
        <p:spPr>
          <a:xfrm rot="2902485">
            <a:off x="5781786" y="3589833"/>
            <a:ext cx="628426" cy="441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FC553C-F2F9-4259-815D-0272C4A08CA1}"/>
              </a:ext>
            </a:extLst>
          </p:cNvPr>
          <p:cNvSpPr/>
          <p:nvPr/>
        </p:nvSpPr>
        <p:spPr>
          <a:xfrm>
            <a:off x="6339007" y="3930121"/>
            <a:ext cx="5343707" cy="523220"/>
          </a:xfrm>
          <a:prstGeom prst="rect">
            <a:avLst/>
          </a:prstGeom>
        </p:spPr>
        <p:txBody>
          <a:bodyPr wrap="none">
            <a:spAutoFit/>
          </a:bodyPr>
          <a:lstStyle/>
          <a:p>
            <a:r>
              <a:rPr lang="en-US" sz="2800">
                <a:solidFill>
                  <a:schemeClr val="tx1">
                    <a:lumMod val="75000"/>
                    <a:lumOff val="25000"/>
                  </a:schemeClr>
                </a:solidFill>
              </a:rPr>
              <a:t>Constructivist</a:t>
            </a:r>
            <a:r>
              <a:rPr lang="en-US" sz="2000">
                <a:latin typeface="Times New Roman" panose="02020603050405020304" pitchFamily="18" charset="0"/>
                <a:ea typeface="Calibri" panose="020F0502020204030204" pitchFamily="34" charset="0"/>
              </a:rPr>
              <a:t> </a:t>
            </a:r>
            <a:r>
              <a:rPr lang="en-US" sz="2800">
                <a:solidFill>
                  <a:schemeClr val="tx1">
                    <a:lumMod val="75000"/>
                    <a:lumOff val="25000"/>
                  </a:schemeClr>
                </a:solidFill>
              </a:rPr>
              <a:t>approach of learning </a:t>
            </a:r>
          </a:p>
        </p:txBody>
      </p:sp>
    </p:spTree>
    <p:extLst>
      <p:ext uri="{BB962C8B-B14F-4D97-AF65-F5344CB8AC3E}">
        <p14:creationId xmlns:p14="http://schemas.microsoft.com/office/powerpoint/2010/main" val="385607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Background in Surveying VR</a:t>
            </a:r>
          </a:p>
        </p:txBody>
      </p:sp>
      <p:sp>
        <p:nvSpPr>
          <p:cNvPr id="9" name="TextBox 8">
            <a:extLst>
              <a:ext uri="{FF2B5EF4-FFF2-40B4-BE49-F238E27FC236}">
                <a16:creationId xmlns:a16="http://schemas.microsoft.com/office/drawing/2014/main" id="{B2EE9049-790A-4096-972A-059FF12D5FAD}"/>
              </a:ext>
            </a:extLst>
          </p:cNvPr>
          <p:cNvSpPr txBox="1"/>
          <p:nvPr/>
        </p:nvSpPr>
        <p:spPr>
          <a:xfrm>
            <a:off x="211958" y="1023779"/>
            <a:ext cx="6781421" cy="2308324"/>
          </a:xfrm>
          <a:prstGeom prst="rect">
            <a:avLst/>
          </a:prstGeom>
          <a:noFill/>
        </p:spPr>
        <p:txBody>
          <a:bodyPr wrap="square" rtlCol="0">
            <a:spAutoFit/>
          </a:bodyPr>
          <a:lstStyle/>
          <a:p>
            <a:pPr marL="342900" lvl="0" indent="-342900">
              <a:buFont typeface="Arial" panose="020B0604020202020204" pitchFamily="34" charset="0"/>
              <a:buChar char="•"/>
              <a:defRPr/>
            </a:pPr>
            <a:r>
              <a:rPr lang="en-US" altLang="en-US" sz="2400">
                <a:solidFill>
                  <a:schemeClr val="tx1">
                    <a:lumMod val="75000"/>
                    <a:lumOff val="25000"/>
                  </a:schemeClr>
                </a:solidFill>
              </a:rPr>
              <a:t>Few studies used VR in surveying:</a:t>
            </a:r>
          </a:p>
          <a:p>
            <a:pPr marL="800100" lvl="1" indent="-342900">
              <a:buFont typeface="Courier New" panose="02070309020205020404" pitchFamily="49" charset="0"/>
              <a:buChar char="o"/>
              <a:defRPr/>
            </a:pPr>
            <a:r>
              <a:rPr lang="en-US" altLang="en-US" sz="2400">
                <a:solidFill>
                  <a:schemeClr val="tx1">
                    <a:lumMod val="75000"/>
                    <a:lumOff val="25000"/>
                  </a:schemeClr>
                </a:solidFill>
              </a:rPr>
              <a:t>Dib et al. (2014) created a differential leveling lab in desktop-based VR   </a:t>
            </a:r>
          </a:p>
          <a:p>
            <a:pPr marL="1257300" lvl="2" indent="-342900">
              <a:buFont typeface="Wingdings" panose="05000000000000000000" pitchFamily="2" charset="2"/>
              <a:buChar char="q"/>
              <a:defRPr/>
            </a:pPr>
            <a:r>
              <a:rPr lang="en-US" altLang="en-US" sz="2400">
                <a:solidFill>
                  <a:schemeClr val="tx1">
                    <a:lumMod val="75000"/>
                    <a:lumOff val="25000"/>
                  </a:schemeClr>
                </a:solidFill>
              </a:rPr>
              <a:t>Found that improved declarative (know facts) and procedural (how to do things) knowledge </a:t>
            </a:r>
          </a:p>
        </p:txBody>
      </p:sp>
      <p:pic>
        <p:nvPicPr>
          <p:cNvPr id="10" name="Picture 9">
            <a:extLst>
              <a:ext uri="{FF2B5EF4-FFF2-40B4-BE49-F238E27FC236}">
                <a16:creationId xmlns:a16="http://schemas.microsoft.com/office/drawing/2014/main" id="{A4B4B88E-0E8B-4F9F-9964-F1C074CF216F}"/>
              </a:ext>
            </a:extLst>
          </p:cNvPr>
          <p:cNvPicPr>
            <a:picLocks noChangeAspect="1"/>
          </p:cNvPicPr>
          <p:nvPr/>
        </p:nvPicPr>
        <p:blipFill rotWithShape="1">
          <a:blip r:embed="rId2"/>
          <a:srcRect l="13889" t="25948" r="60222" b="6707"/>
          <a:stretch/>
        </p:blipFill>
        <p:spPr>
          <a:xfrm>
            <a:off x="7842325" y="1051545"/>
            <a:ext cx="3829722" cy="2991457"/>
          </a:xfrm>
          <a:prstGeom prst="rect">
            <a:avLst/>
          </a:prstGeom>
        </p:spPr>
      </p:pic>
      <p:pic>
        <p:nvPicPr>
          <p:cNvPr id="5" name="Picture 4">
            <a:extLst>
              <a:ext uri="{FF2B5EF4-FFF2-40B4-BE49-F238E27FC236}">
                <a16:creationId xmlns:a16="http://schemas.microsoft.com/office/drawing/2014/main" id="{9818CAD6-6C03-462A-AFAF-27E76DC3C401}"/>
              </a:ext>
            </a:extLst>
          </p:cNvPr>
          <p:cNvPicPr>
            <a:picLocks noChangeAspect="1"/>
          </p:cNvPicPr>
          <p:nvPr/>
        </p:nvPicPr>
        <p:blipFill rotWithShape="1">
          <a:blip r:embed="rId3"/>
          <a:srcRect l="14222" t="28168" r="61333" b="33719"/>
          <a:stretch/>
        </p:blipFill>
        <p:spPr>
          <a:xfrm>
            <a:off x="6993380" y="3952308"/>
            <a:ext cx="5068492" cy="2372976"/>
          </a:xfrm>
          <a:prstGeom prst="rect">
            <a:avLst/>
          </a:prstGeom>
        </p:spPr>
      </p:pic>
      <p:sp>
        <p:nvSpPr>
          <p:cNvPr id="6" name="TextBox 5">
            <a:extLst>
              <a:ext uri="{FF2B5EF4-FFF2-40B4-BE49-F238E27FC236}">
                <a16:creationId xmlns:a16="http://schemas.microsoft.com/office/drawing/2014/main" id="{EA047300-AB8A-4850-99EE-380107112F1F}"/>
              </a:ext>
            </a:extLst>
          </p:cNvPr>
          <p:cNvSpPr txBox="1"/>
          <p:nvPr/>
        </p:nvSpPr>
        <p:spPr>
          <a:xfrm>
            <a:off x="130128" y="3647628"/>
            <a:ext cx="6625674" cy="2677656"/>
          </a:xfrm>
          <a:prstGeom prst="rect">
            <a:avLst/>
          </a:prstGeom>
          <a:noFill/>
        </p:spPr>
        <p:txBody>
          <a:bodyPr wrap="square" rtlCol="0">
            <a:spAutoFit/>
          </a:bodyPr>
          <a:lstStyle/>
          <a:p>
            <a:pPr marL="342900" indent="-342900">
              <a:buFont typeface="Arial" panose="020B0604020202020204" pitchFamily="34" charset="0"/>
              <a:buChar char="•"/>
              <a:defRPr/>
            </a:pPr>
            <a:r>
              <a:rPr lang="en-US" altLang="en-US" sz="2400" err="1">
                <a:solidFill>
                  <a:schemeClr val="tx1">
                    <a:lumMod val="75000"/>
                    <a:lumOff val="25000"/>
                  </a:schemeClr>
                </a:solidFill>
              </a:rPr>
              <a:t>SimuSurvey</a:t>
            </a:r>
            <a:r>
              <a:rPr lang="en-US" altLang="en-US" sz="2400">
                <a:solidFill>
                  <a:schemeClr val="tx1">
                    <a:lumMod val="75000"/>
                    <a:lumOff val="25000"/>
                  </a:schemeClr>
                </a:solidFill>
              </a:rPr>
              <a:t> and </a:t>
            </a:r>
            <a:r>
              <a:rPr lang="en-US" altLang="en-US" sz="2400" err="1">
                <a:solidFill>
                  <a:schemeClr val="tx1">
                    <a:lumMod val="75000"/>
                    <a:lumOff val="25000"/>
                  </a:schemeClr>
                </a:solidFill>
              </a:rPr>
              <a:t>SimuSurvey</a:t>
            </a:r>
            <a:r>
              <a:rPr lang="en-US" altLang="en-US" sz="2400">
                <a:solidFill>
                  <a:schemeClr val="tx1">
                    <a:lumMod val="75000"/>
                    <a:lumOff val="25000"/>
                  </a:schemeClr>
                </a:solidFill>
              </a:rPr>
              <a:t> X (</a:t>
            </a:r>
            <a:r>
              <a:rPr lang="en-US" sz="2400">
                <a:solidFill>
                  <a:schemeClr val="tx1">
                    <a:lumMod val="75000"/>
                    <a:lumOff val="25000"/>
                  </a:schemeClr>
                </a:solidFill>
              </a:rPr>
              <a:t>Lu et al. 2007; Lu et al. 2009; Kang et al. 2010</a:t>
            </a:r>
            <a:r>
              <a:rPr lang="en-US" altLang="en-US" sz="2400">
                <a:solidFill>
                  <a:schemeClr val="tx1">
                    <a:lumMod val="75000"/>
                    <a:lumOff val="25000"/>
                  </a:schemeClr>
                </a:solidFill>
              </a:rPr>
              <a:t>)</a:t>
            </a:r>
          </a:p>
          <a:p>
            <a:pPr marL="800100" lvl="1" indent="-342900">
              <a:buFont typeface="Courier New" panose="02070309020205020404" pitchFamily="49" charset="0"/>
              <a:buChar char="o"/>
              <a:defRPr/>
            </a:pPr>
            <a:r>
              <a:rPr lang="en-US" sz="2400">
                <a:solidFill>
                  <a:schemeClr val="tx1">
                    <a:lumMod val="75000"/>
                    <a:lumOff val="25000"/>
                  </a:schemeClr>
                </a:solidFill>
              </a:rPr>
              <a:t>Simulated surveying instruments, their errors and their interaction </a:t>
            </a:r>
          </a:p>
          <a:p>
            <a:pPr marL="1257300" lvl="2" indent="-342900">
              <a:buFont typeface="Wingdings" panose="05000000000000000000" pitchFamily="2" charset="2"/>
              <a:buChar char="q"/>
              <a:defRPr/>
            </a:pPr>
            <a:r>
              <a:rPr lang="en-US" altLang="en-US" sz="2400">
                <a:solidFill>
                  <a:schemeClr val="tx1">
                    <a:lumMod val="75000"/>
                    <a:lumOff val="25000"/>
                  </a:schemeClr>
                </a:solidFill>
              </a:rPr>
              <a:t>Aided student comprehension of instrument operation and systematic error behavior </a:t>
            </a:r>
          </a:p>
        </p:txBody>
      </p:sp>
    </p:spTree>
    <p:extLst>
      <p:ext uri="{BB962C8B-B14F-4D97-AF65-F5344CB8AC3E}">
        <p14:creationId xmlns:p14="http://schemas.microsoft.com/office/powerpoint/2010/main" val="1938411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Additional Motivation</a:t>
            </a:r>
          </a:p>
        </p:txBody>
      </p:sp>
      <p:sp>
        <p:nvSpPr>
          <p:cNvPr id="4" name="Rectangle 3">
            <a:extLst>
              <a:ext uri="{FF2B5EF4-FFF2-40B4-BE49-F238E27FC236}">
                <a16:creationId xmlns:a16="http://schemas.microsoft.com/office/drawing/2014/main" id="{5538E1B3-C984-473B-8BF9-641B36DA1261}"/>
              </a:ext>
            </a:extLst>
          </p:cNvPr>
          <p:cNvSpPr/>
          <p:nvPr/>
        </p:nvSpPr>
        <p:spPr>
          <a:xfrm>
            <a:off x="203200" y="1114088"/>
            <a:ext cx="8079154" cy="2677656"/>
          </a:xfrm>
          <a:prstGeom prst="rect">
            <a:avLst/>
          </a:prstGeom>
        </p:spPr>
        <p:txBody>
          <a:bodyPr wrap="square">
            <a:spAutoFit/>
          </a:bodyPr>
          <a:lstStyle/>
          <a:p>
            <a:pPr marL="342900" indent="-342900">
              <a:buFont typeface="Arial" panose="020B0604020202020204" pitchFamily="34" charset="0"/>
              <a:buChar char="•"/>
            </a:pPr>
            <a:r>
              <a:rPr lang="en-US" sz="2400">
                <a:solidFill>
                  <a:schemeClr val="tx1">
                    <a:lumMod val="75000"/>
                    <a:lumOff val="25000"/>
                  </a:schemeClr>
                </a:solidFill>
              </a:rPr>
              <a:t>Goldman Sachs (2016 report): virtual reality technology has the potential to become the next big computing platform</a:t>
            </a:r>
          </a:p>
          <a:p>
            <a:pPr marL="342900" indent="-342900">
              <a:buFont typeface="Arial" panose="020B0604020202020204" pitchFamily="34" charset="0"/>
              <a:buChar char="•"/>
            </a:pPr>
            <a:endParaRPr lang="en-US" sz="2400">
              <a:solidFill>
                <a:schemeClr val="tx1">
                  <a:lumMod val="75000"/>
                  <a:lumOff val="25000"/>
                </a:schemeClr>
              </a:solidFill>
            </a:endParaRPr>
          </a:p>
          <a:p>
            <a:pPr marL="342900" indent="-342900">
              <a:buFont typeface="Arial" panose="020B0604020202020204" pitchFamily="34" charset="0"/>
              <a:buChar char="•"/>
            </a:pPr>
            <a:r>
              <a:rPr lang="en-US" sz="2400">
                <a:solidFill>
                  <a:schemeClr val="tx1">
                    <a:lumMod val="75000"/>
                    <a:lumOff val="25000"/>
                  </a:schemeClr>
                </a:solidFill>
              </a:rPr>
              <a:t>We need to  introduce virtual reality to engineering students</a:t>
            </a:r>
          </a:p>
          <a:p>
            <a:pPr marL="342900" indent="-342900">
              <a:buFont typeface="Arial" panose="020B0604020202020204" pitchFamily="34" charset="0"/>
              <a:buChar char="•"/>
            </a:pPr>
            <a:endParaRPr lang="en-US" sz="2400">
              <a:solidFill>
                <a:schemeClr val="tx1">
                  <a:lumMod val="75000"/>
                  <a:lumOff val="25000"/>
                </a:schemeClr>
              </a:solidFill>
            </a:endParaRPr>
          </a:p>
          <a:p>
            <a:pPr marL="342900" indent="-342900">
              <a:buFont typeface="Arial" panose="020B0604020202020204" pitchFamily="34" charset="0"/>
              <a:buChar char="•"/>
            </a:pPr>
            <a:r>
              <a:rPr lang="en-US" sz="2400">
                <a:solidFill>
                  <a:schemeClr val="tx1">
                    <a:lumMod val="75000"/>
                    <a:lumOff val="25000"/>
                  </a:schemeClr>
                </a:solidFill>
              </a:rPr>
              <a:t>Visualization and manipulation of 3D spatial data in VR is here and becomes a trend (Jacobs 2017; Billingsley 2018)</a:t>
            </a:r>
          </a:p>
        </p:txBody>
      </p:sp>
      <p:pic>
        <p:nvPicPr>
          <p:cNvPr id="7" name="Picture 2" descr="Related image">
            <a:extLst>
              <a:ext uri="{FF2B5EF4-FFF2-40B4-BE49-F238E27FC236}">
                <a16:creationId xmlns:a16="http://schemas.microsoft.com/office/drawing/2014/main" id="{2AAAF3D2-8E55-4F85-914A-4F1F66A045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2517" y="1114088"/>
            <a:ext cx="3557047" cy="4602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824074"/>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2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440</TotalTime>
  <Words>1764</Words>
  <Application>Microsoft Office PowerPoint</Application>
  <PresentationFormat>Widescreen</PresentationFormat>
  <Paragraphs>268</Paragraphs>
  <Slides>34</Slides>
  <Notes>4</Notes>
  <HiddenSlides>6</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1_Retrospect</vt:lpstr>
      <vt:lpstr>2_Retrospect</vt:lpstr>
      <vt:lpstr>Retrospect</vt:lpstr>
      <vt:lpstr>Enhancing Surveying Engineering Education  with Immersive Virtual Reality</vt:lpstr>
      <vt:lpstr>Introductions </vt:lpstr>
      <vt:lpstr>Introductions </vt:lpstr>
      <vt:lpstr>Outline</vt:lpstr>
      <vt:lpstr>Motivation </vt:lpstr>
      <vt:lpstr>Objectives  </vt:lpstr>
      <vt:lpstr>Learning with VR</vt:lpstr>
      <vt:lpstr>Background in Surveying VR</vt:lpstr>
      <vt:lpstr>Additional Motivation</vt:lpstr>
      <vt:lpstr>Implementation Exercises </vt:lpstr>
      <vt:lpstr>Integration with Physical Laboratories  </vt:lpstr>
      <vt:lpstr>Timeline</vt:lpstr>
      <vt:lpstr>3D modeling </vt:lpstr>
      <vt:lpstr>Texturing</vt:lpstr>
      <vt:lpstr>Applying Materials </vt:lpstr>
      <vt:lpstr>Virtual Environment </vt:lpstr>
      <vt:lpstr>Virtual Environment </vt:lpstr>
      <vt:lpstr>Virtual Environment </vt:lpstr>
      <vt:lpstr>Leveling Lab</vt:lpstr>
      <vt:lpstr>Leveling Lab (Cont.)</vt:lpstr>
      <vt:lpstr>Leveling Lab (Cont.)</vt:lpstr>
      <vt:lpstr>Future Features</vt:lpstr>
      <vt:lpstr>Assessment </vt:lpstr>
      <vt:lpstr>Assessment (Cont.) </vt:lpstr>
      <vt:lpstr>Additional Long-Term Questions</vt:lpstr>
      <vt:lpstr>Conclusions</vt:lpstr>
      <vt:lpstr>Acknowledgements</vt:lpstr>
      <vt:lpstr>References </vt:lpstr>
      <vt:lpstr>Virtual Reality (VR) Background</vt:lpstr>
      <vt:lpstr>sUAS Data</vt:lpstr>
      <vt:lpstr>Laser Scanning data</vt:lpstr>
      <vt:lpstr>Desktop VR: Limitations</vt:lpstr>
      <vt:lpstr>VR Problems </vt:lpstr>
      <vt:lpstr>Immersive VR: Advantages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Surveying Engineering Education  with Immersive Virtual Reality</dc:title>
  <dc:creator>Chiampi II, Jeffrey Daniel</dc:creator>
  <cp:lastModifiedBy>Bolkas, Dimitrios</cp:lastModifiedBy>
  <cp:revision>20</cp:revision>
  <dcterms:created xsi:type="dcterms:W3CDTF">2019-08-01T01:46:13Z</dcterms:created>
  <dcterms:modified xsi:type="dcterms:W3CDTF">2019-08-05T00:32:39Z</dcterms:modified>
</cp:coreProperties>
</file>