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909" r:id="rId1"/>
  </p:sldMasterIdLst>
  <p:notesMasterIdLst>
    <p:notesMasterId r:id="rId54"/>
  </p:notesMasterIdLst>
  <p:sldIdLst>
    <p:sldId id="256" r:id="rId2"/>
    <p:sldId id="375" r:id="rId3"/>
    <p:sldId id="321" r:id="rId4"/>
    <p:sldId id="376" r:id="rId5"/>
    <p:sldId id="358" r:id="rId6"/>
    <p:sldId id="263" r:id="rId7"/>
    <p:sldId id="264" r:id="rId8"/>
    <p:sldId id="265" r:id="rId9"/>
    <p:sldId id="266" r:id="rId10"/>
    <p:sldId id="267" r:id="rId11"/>
    <p:sldId id="268" r:id="rId12"/>
    <p:sldId id="271" r:id="rId13"/>
    <p:sldId id="272" r:id="rId14"/>
    <p:sldId id="392" r:id="rId15"/>
    <p:sldId id="393" r:id="rId16"/>
    <p:sldId id="394" r:id="rId17"/>
    <p:sldId id="395" r:id="rId18"/>
    <p:sldId id="409" r:id="rId19"/>
    <p:sldId id="396" r:id="rId20"/>
    <p:sldId id="403" r:id="rId21"/>
    <p:sldId id="404" r:id="rId22"/>
    <p:sldId id="405" r:id="rId23"/>
    <p:sldId id="406" r:id="rId24"/>
    <p:sldId id="407" r:id="rId25"/>
    <p:sldId id="397" r:id="rId26"/>
    <p:sldId id="399" r:id="rId27"/>
    <p:sldId id="400" r:id="rId28"/>
    <p:sldId id="401" r:id="rId29"/>
    <p:sldId id="410" r:id="rId30"/>
    <p:sldId id="382" r:id="rId31"/>
    <p:sldId id="414" r:id="rId32"/>
    <p:sldId id="381" r:id="rId33"/>
    <p:sldId id="367" r:id="rId34"/>
    <p:sldId id="335" r:id="rId35"/>
    <p:sldId id="351" r:id="rId36"/>
    <p:sldId id="417" r:id="rId37"/>
    <p:sldId id="418" r:id="rId38"/>
    <p:sldId id="415" r:id="rId39"/>
    <p:sldId id="416" r:id="rId40"/>
    <p:sldId id="283" r:id="rId41"/>
    <p:sldId id="388" r:id="rId42"/>
    <p:sldId id="385" r:id="rId43"/>
    <p:sldId id="386" r:id="rId44"/>
    <p:sldId id="389" r:id="rId45"/>
    <p:sldId id="390" r:id="rId46"/>
    <p:sldId id="391" r:id="rId47"/>
    <p:sldId id="419" r:id="rId48"/>
    <p:sldId id="420" r:id="rId49"/>
    <p:sldId id="421" r:id="rId50"/>
    <p:sldId id="422" r:id="rId51"/>
    <p:sldId id="292" r:id="rId52"/>
    <p:sldId id="294" r:id="rId53"/>
  </p:sldIdLst>
  <p:sldSz cx="9144000" cy="5143500" type="screen16x9"/>
  <p:notesSz cx="6858000" cy="9144000"/>
  <p:embeddedFontLst>
    <p:embeddedFont>
      <p:font typeface="Batang" panose="02030600000101010101" pitchFamily="18" charset="-127"/>
      <p:regular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Rockwell Condensed" panose="02060603050405020104" pitchFamily="18" charset="0"/>
      <p:regular r:id="rId60"/>
      <p:bold r:id="rId61"/>
    </p:embeddedFont>
    <p:embeddedFont>
      <p:font typeface="Average" panose="020B0604020202020204" charset="0"/>
      <p:regular r:id="rId62"/>
    </p:embeddedFont>
    <p:embeddedFont>
      <p:font typeface="Rockwell" panose="02060603020205020403" pitchFamily="18" charset="0"/>
      <p:regular r:id="rId63"/>
      <p:bold r:id="rId64"/>
      <p:italic r:id="rId65"/>
      <p:boldItalic r:id="rId66"/>
    </p:embeddedFont>
    <p:embeddedFont>
      <p:font typeface="Cambria Math" panose="02040503050406030204" pitchFamily="18" charset="0"/>
      <p:regular r:id="rId6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6EED323-2464-4E50-AA77-CD0EE543A680}">
  <a:tblStyle styleId="{86EED323-2464-4E50-AA77-CD0EE543A68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81" autoAdjust="0"/>
    <p:restoredTop sz="95186" autoAdjust="0"/>
  </p:normalViewPr>
  <p:slideViewPr>
    <p:cSldViewPr snapToGrid="0">
      <p:cViewPr varScale="1">
        <p:scale>
          <a:sx n="150" d="100"/>
          <a:sy n="150" d="100"/>
        </p:scale>
        <p:origin x="101" y="17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9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4667a8499b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4667a8499b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7741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4588860f7f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4588860f7f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6716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667a8499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4667a8499b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1074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4667a8499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4667a8499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4667a8499b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4667a8499b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4667a8499b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4667a8499b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6b0f7582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6b0f7582b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45a2fe46a2_13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45a2fe46a2_13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45a2fe46a2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45a2fe46a2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http://www.asctec.de/en/bridge-inspection-per-drone-uav-uas/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5a2fe46a2_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5a2fe46a2_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5a2fe46a2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5a2fe46a2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45a2fe46a2_13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45a2fe46a2_13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45a2fe46a2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45a2fe46a2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5a2fe46a2_3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45a2fe46a2_3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0626" y="1010210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0626" y="3224773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90626" y="1113584"/>
            <a:ext cx="7667244" cy="20574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7504830" y="3376007"/>
            <a:ext cx="810678" cy="810677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074167"/>
            <a:ext cx="7475220" cy="2276856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3291840"/>
            <a:ext cx="5918454" cy="80238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Surveying and Geomatics Educators Society (SaGES), Aug 4-8,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20851" y="3514876"/>
            <a:ext cx="895401" cy="480060"/>
          </a:xfrm>
        </p:spPr>
        <p:txBody>
          <a:bodyPr/>
          <a:lstStyle>
            <a:lvl1pPr>
              <a:defRPr sz="2100"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83413" y="96789"/>
            <a:ext cx="584999" cy="5269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87839" y="96789"/>
            <a:ext cx="1228831" cy="37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7639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Surveying and Geomatics Educators Society (SaGES), Aug 4-8,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60218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00050"/>
            <a:ext cx="1914525" cy="4229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400050"/>
            <a:ext cx="5629275" cy="42291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Surveying and Geomatics Educators Society (SaGES), Aug 4-8,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53758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348933" y="465374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456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Surveying and Geomatics Educators Society (SaGES), Aug 4-8,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8482" y="4687547"/>
            <a:ext cx="48006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413" y="96789"/>
            <a:ext cx="584999" cy="5269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7839" y="96789"/>
            <a:ext cx="1228831" cy="37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49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88492"/>
            <a:ext cx="9144000" cy="1455008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918972"/>
            <a:ext cx="6960870" cy="264033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1" y="3765042"/>
            <a:ext cx="6789420" cy="80010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4704588"/>
            <a:ext cx="1983232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031" y="4704588"/>
            <a:ext cx="4745736" cy="27384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Surveying and Geomatics Educators Society (SaGES), Aug 4-8, 2019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73049" y="1744386"/>
            <a:ext cx="810678" cy="810677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776" y="1879600"/>
            <a:ext cx="891224" cy="540249"/>
          </a:xfrm>
        </p:spPr>
        <p:txBody>
          <a:bodyPr/>
          <a:lstStyle>
            <a:lvl1pPr>
              <a:defRPr sz="2100"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83413" y="96789"/>
            <a:ext cx="584999" cy="5269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87839" y="96789"/>
            <a:ext cx="1228831" cy="37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04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386" y="1645920"/>
            <a:ext cx="3566160" cy="298323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3168" y="1645920"/>
            <a:ext cx="3566160" cy="298323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Surveying and Geomatics Educators Society (SaGES), Aug 4-8,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413" y="96789"/>
            <a:ext cx="584999" cy="5269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7839" y="96789"/>
            <a:ext cx="1228831" cy="37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93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536192"/>
            <a:ext cx="3566160" cy="48006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057400"/>
            <a:ext cx="3566160" cy="24688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168" y="1536192"/>
            <a:ext cx="3566160" cy="48006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168" y="2057400"/>
            <a:ext cx="3566160" cy="24688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Surveying and Geomatics Educators Society (SaGES), Aug 4-8, 2019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15387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Surveying and Geomatics Educators Society (SaGES), Aug 4-8,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413" y="96789"/>
            <a:ext cx="584999" cy="5269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7839" y="96789"/>
            <a:ext cx="1228831" cy="37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86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Surveying and Geomatics Educators Society (SaGES), Aug 4-8,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28482" y="4704588"/>
            <a:ext cx="48006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413" y="96789"/>
            <a:ext cx="584999" cy="5269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7839" y="96789"/>
            <a:ext cx="1228831" cy="37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0597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51434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14350"/>
            <a:ext cx="5033772" cy="3765042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1817370"/>
            <a:ext cx="2400300" cy="2468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Surveying and Geomatics Educators Society (SaGES), Aug 4-8, 2019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85314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51434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51435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1817370"/>
            <a:ext cx="2400300" cy="2468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05761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591056"/>
            <a:ext cx="7543800" cy="303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Surveying and Geomatics Educators Society (SaGES), Aug 4-8, 2019</a:t>
            </a:r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rgbClr val="FFFFFF"/>
                </a:solidFill>
                <a:latin typeface="+mj-lt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1934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vYNQzn6smQ8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HkdXvbikFA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2.mov"/><Relationship Id="rId7" Type="http://schemas.openxmlformats.org/officeDocument/2006/relationships/image" Target="../media/image42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2.mov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eHxvj7C0OT8" TargetMode="External"/><Relationship Id="rId4" Type="http://schemas.openxmlformats.org/officeDocument/2006/relationships/image" Target="../media/image69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Times New Roman"/>
                <a:ea typeface="Times New Roman"/>
                <a:cs typeface="Times New Roman"/>
                <a:sym typeface="Times New Roman"/>
              </a:rPr>
              <a:t>Photogrammetry-based Bridge Dynamic Deformation Monitoring (PhoBD2M)</a:t>
            </a:r>
            <a:endParaRPr sz="3000"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802386" y="3291839"/>
            <a:ext cx="5918454" cy="12979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/>
              <a:t>Dr. Yushin </a:t>
            </a:r>
            <a:r>
              <a:rPr lang="en" sz="1800" dirty="0" smtClean="0"/>
              <a:t>Ahn</a:t>
            </a:r>
            <a:endParaRPr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00900" y="3547745"/>
            <a:ext cx="895401" cy="48006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5702" y="4729988"/>
            <a:ext cx="4745736" cy="273844"/>
          </a:xfrm>
        </p:spPr>
        <p:txBody>
          <a:bodyPr/>
          <a:lstStyle/>
          <a:p>
            <a:r>
              <a:rPr lang="en-US" dirty="0"/>
              <a:t>Surveying and Geomatics Educators Society (</a:t>
            </a:r>
            <a:r>
              <a:rPr lang="en-US" dirty="0" err="1"/>
              <a:t>SaGES</a:t>
            </a:r>
            <a:r>
              <a:rPr lang="en-US" dirty="0"/>
              <a:t>), Aug 4-8, 2019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>
            <a:spLocks noGrp="1"/>
          </p:cNvSpPr>
          <p:nvPr>
            <p:ph type="title"/>
          </p:nvPr>
        </p:nvSpPr>
        <p:spPr>
          <a:xfrm>
            <a:off x="311700" y="22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/>
              <a:t>Global </a:t>
            </a:r>
            <a:r>
              <a:rPr lang="en" sz="3600" dirty="0"/>
              <a:t>Positioning </a:t>
            </a:r>
            <a:r>
              <a:rPr lang="en" sz="3600" dirty="0" smtClean="0"/>
              <a:t>System</a:t>
            </a:r>
            <a:endParaRPr sz="3600" dirty="0"/>
          </a:p>
        </p:txBody>
      </p:sp>
      <p:sp>
        <p:nvSpPr>
          <p:cNvPr id="134" name="Google Shape;134;p24"/>
          <p:cNvSpPr txBox="1">
            <a:spLocks noGrp="1"/>
          </p:cNvSpPr>
          <p:nvPr>
            <p:ph type="body" idx="1"/>
          </p:nvPr>
        </p:nvSpPr>
        <p:spPr>
          <a:xfrm>
            <a:off x="201571" y="2287477"/>
            <a:ext cx="4756274" cy="21361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600" dirty="0"/>
              <a:t>West Gate Bridge in Melbourne, Australia (length: 2,582.6 m)</a:t>
            </a:r>
            <a:endParaRPr sz="1600"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600" dirty="0"/>
              <a:t>3 GPS antenna </a:t>
            </a:r>
            <a:endParaRPr lang="en" sz="1600" dirty="0" smtClean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600" dirty="0" smtClean="0"/>
              <a:t>Bridge </a:t>
            </a:r>
            <a:r>
              <a:rPr lang="en" sz="1600" dirty="0"/>
              <a:t>movement deflections detected by GPS laterally and longitudinally, measured in m/s</a:t>
            </a:r>
            <a:r>
              <a:rPr lang="en" sz="1600" dirty="0" smtClean="0"/>
              <a:t>.</a:t>
            </a:r>
            <a:endParaRPr sz="1600" dirty="0"/>
          </a:p>
        </p:txBody>
      </p:sp>
      <p:pic>
        <p:nvPicPr>
          <p:cNvPr id="137" name="Google Shape;13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7845" y="1036206"/>
            <a:ext cx="3488609" cy="290172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70" y="1021327"/>
            <a:ext cx="3919903" cy="10474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>
            <a:spLocks noGrp="1"/>
          </p:cNvSpPr>
          <p:nvPr>
            <p:ph type="title"/>
          </p:nvPr>
        </p:nvSpPr>
        <p:spPr>
          <a:xfrm>
            <a:off x="311700" y="288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/>
              <a:t>Global </a:t>
            </a:r>
            <a:r>
              <a:rPr lang="en" sz="3600" dirty="0"/>
              <a:t>Positioning </a:t>
            </a:r>
            <a:r>
              <a:rPr lang="en" sz="3600" dirty="0" smtClean="0"/>
              <a:t>System</a:t>
            </a:r>
            <a:endParaRPr sz="3600" dirty="0"/>
          </a:p>
        </p:txBody>
      </p:sp>
      <p:sp>
        <p:nvSpPr>
          <p:cNvPr id="143" name="Google Shape;143;p25"/>
          <p:cNvSpPr txBox="1"/>
          <p:nvPr/>
        </p:nvSpPr>
        <p:spPr>
          <a:xfrm>
            <a:off x="187843" y="1157817"/>
            <a:ext cx="1419000" cy="397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u="sng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Results:</a:t>
            </a:r>
            <a:endParaRPr sz="2000" b="1" u="sng" dirty="0"/>
          </a:p>
        </p:txBody>
      </p:sp>
      <p:pic>
        <p:nvPicPr>
          <p:cNvPr id="144" name="Google Shape;14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3765" y="348356"/>
            <a:ext cx="2962499" cy="2241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3765" y="2846922"/>
            <a:ext cx="2958214" cy="224119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5"/>
          <p:cNvSpPr txBox="1"/>
          <p:nvPr/>
        </p:nvSpPr>
        <p:spPr>
          <a:xfrm>
            <a:off x="5283672" y="2431541"/>
            <a:ext cx="3166185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Horizontal deflections: low frequency outliers </a:t>
            </a:r>
            <a:endParaRPr sz="1200" dirty="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47" name="Google Shape;147;p25"/>
          <p:cNvSpPr txBox="1"/>
          <p:nvPr/>
        </p:nvSpPr>
        <p:spPr>
          <a:xfrm>
            <a:off x="5272800" y="107849"/>
            <a:ext cx="3559500" cy="391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Vertical deflections: high frequency outliers </a:t>
            </a:r>
            <a:endParaRPr sz="1200" dirty="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3" name="Rectangle 2"/>
          <p:cNvSpPr/>
          <p:nvPr/>
        </p:nvSpPr>
        <p:spPr>
          <a:xfrm>
            <a:off x="279769" y="1692241"/>
            <a:ext cx="4572000" cy="23221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buSzPts val="1400"/>
            </a:pPr>
            <a:r>
              <a:rPr lang="en-US" dirty="0"/>
              <a:t>Conclusion: </a:t>
            </a:r>
            <a:r>
              <a:rPr lang="en-US" dirty="0" smtClean="0"/>
              <a:t>GPS successfully identified many of the dominant frequencies of bridge. However, </a:t>
            </a:r>
            <a:r>
              <a:rPr lang="en-US" u="sng" dirty="0" smtClean="0"/>
              <a:t>amplitudes </a:t>
            </a:r>
            <a:r>
              <a:rPr lang="en-US" u="sng" dirty="0"/>
              <a:t>of these deflections go beyond GPS </a:t>
            </a:r>
            <a:r>
              <a:rPr lang="en-US" u="sng" dirty="0" smtClean="0"/>
              <a:t>noise level</a:t>
            </a:r>
            <a:r>
              <a:rPr lang="en-US" dirty="0" smtClean="0"/>
              <a:t>.</a:t>
            </a:r>
            <a:endParaRPr lang="en-US" dirty="0"/>
          </a:p>
          <a:p>
            <a:pPr>
              <a:lnSpc>
                <a:spcPct val="115000"/>
              </a:lnSpc>
              <a:buSzPts val="1200"/>
            </a:pPr>
            <a:r>
              <a:rPr lang="en-US" dirty="0"/>
              <a:t>Future work will focus on filtering modifications to alleviate the harshness of these vibrations</a:t>
            </a:r>
          </a:p>
        </p:txBody>
      </p:sp>
      <p:sp>
        <p:nvSpPr>
          <p:cNvPr id="10" name="Down Arrow 9"/>
          <p:cNvSpPr/>
          <p:nvPr/>
        </p:nvSpPr>
        <p:spPr>
          <a:xfrm rot="15258486">
            <a:off x="5211366" y="3283946"/>
            <a:ext cx="304800" cy="6163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>
            <a:spLocks noGrp="1"/>
          </p:cNvSpPr>
          <p:nvPr>
            <p:ph type="title"/>
          </p:nvPr>
        </p:nvSpPr>
        <p:spPr>
          <a:xfrm>
            <a:off x="224932" y="91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LiDAR</a:t>
            </a:r>
            <a:endParaRPr dirty="0"/>
          </a:p>
        </p:txBody>
      </p:sp>
      <p:sp>
        <p:nvSpPr>
          <p:cNvPr id="167" name="Google Shape;167;p28"/>
          <p:cNvSpPr txBox="1">
            <a:spLocks noGrp="1"/>
          </p:cNvSpPr>
          <p:nvPr>
            <p:ph type="body" idx="4294967295"/>
          </p:nvPr>
        </p:nvSpPr>
        <p:spPr>
          <a:xfrm>
            <a:off x="5083175" y="1152525"/>
            <a:ext cx="4060825" cy="34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screen shot</a:t>
            </a:r>
            <a:endParaRPr/>
          </a:p>
        </p:txBody>
      </p:sp>
      <p:sp>
        <p:nvSpPr>
          <p:cNvPr id="168" name="Google Shape;168;p28"/>
          <p:cNvSpPr txBox="1"/>
          <p:nvPr/>
        </p:nvSpPr>
        <p:spPr>
          <a:xfrm>
            <a:off x="164862" y="739775"/>
            <a:ext cx="8520600" cy="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UNC, Charlotte: LiDAR Based Bridge Evaluation by Wanqiu  </a:t>
            </a:r>
            <a:r>
              <a:rPr lang="en" sz="1800" dirty="0" smtClean="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Liu</a:t>
            </a:r>
            <a:endParaRPr sz="1800" dirty="0"/>
          </a:p>
        </p:txBody>
      </p:sp>
      <p:pic>
        <p:nvPicPr>
          <p:cNvPr id="169" name="Google Shape;169;p28"/>
          <p:cNvPicPr preferRelativeResize="0"/>
          <p:nvPr/>
        </p:nvPicPr>
        <p:blipFill rotWithShape="1">
          <a:blip r:embed="rId3">
            <a:alphaModFix/>
          </a:blip>
          <a:srcRect t="-2605" b="-1604"/>
          <a:stretch/>
        </p:blipFill>
        <p:spPr>
          <a:xfrm>
            <a:off x="4165187" y="1262927"/>
            <a:ext cx="4520275" cy="35479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40" y="1556870"/>
            <a:ext cx="3203179" cy="1444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878" y="3043551"/>
            <a:ext cx="3218141" cy="18681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2474" y="1187538"/>
            <a:ext cx="2129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Damage detection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 rot="17942044">
            <a:off x="890075" y="3269868"/>
            <a:ext cx="304800" cy="6163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 txBox="1">
            <a:spLocks noGrp="1"/>
          </p:cNvSpPr>
          <p:nvPr>
            <p:ph type="title"/>
          </p:nvPr>
        </p:nvSpPr>
        <p:spPr>
          <a:xfrm>
            <a:off x="311700" y="15802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Lidar</a:t>
            </a: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8364415" y="466423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08" y="882955"/>
            <a:ext cx="3265330" cy="27774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561" y="386652"/>
            <a:ext cx="4443204" cy="29621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2829" y="3660362"/>
            <a:ext cx="278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Clearance measurement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51762" y="3348788"/>
            <a:ext cx="2780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Deflection measurement</a:t>
            </a:r>
            <a:endParaRPr lang="en-US" dirty="0"/>
          </a:p>
        </p:txBody>
      </p:sp>
      <p:sp>
        <p:nvSpPr>
          <p:cNvPr id="9" name="Google Shape;110;p21"/>
          <p:cNvSpPr txBox="1"/>
          <p:nvPr/>
        </p:nvSpPr>
        <p:spPr>
          <a:xfrm>
            <a:off x="191560" y="4220600"/>
            <a:ext cx="7863000" cy="6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Conclusion: </a:t>
            </a:r>
            <a:r>
              <a:rPr lang="en" sz="1800" dirty="0" smtClean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Deflection of bridge yet </a:t>
            </a:r>
            <a:r>
              <a:rPr lang="en" sz="1800" b="1" u="sng" dirty="0" smtClean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no dymanic behavior </a:t>
            </a:r>
            <a:r>
              <a:rPr lang="en" sz="1800" dirty="0" smtClean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of the bridge</a:t>
            </a:r>
            <a:endParaRPr dirty="0"/>
          </a:p>
        </p:txBody>
      </p:sp>
      <p:sp>
        <p:nvSpPr>
          <p:cNvPr id="11" name="Down Arrow 10"/>
          <p:cNvSpPr/>
          <p:nvPr/>
        </p:nvSpPr>
        <p:spPr>
          <a:xfrm rot="13232373">
            <a:off x="6073388" y="2558739"/>
            <a:ext cx="304800" cy="6163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do they measure?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6652" y="1482684"/>
            <a:ext cx="5760975" cy="18159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457200" lvl="0" indent="-3429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ts val="1800"/>
              <a:buFont typeface="Wingdings" pitchFamily="2" charset="2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1750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ts val="1400"/>
              <a:buFont typeface="Wingdings" pitchFamily="2" charset="2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1750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ts val="1400"/>
              <a:buFont typeface="Wingdings" pitchFamily="2" charset="2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1750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ts val="1400"/>
              <a:buFont typeface="Wingdings" pitchFamily="2" charset="2"/>
              <a:buChar char="●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1750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ts val="1400"/>
              <a:buFont typeface="Wingdings" pitchFamily="2" charset="2"/>
              <a:buChar char="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1750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ts val="1400"/>
              <a:buFont typeface="Wingdings" pitchFamily="2" charset="2"/>
              <a:buChar char="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ts val="1400"/>
              <a:buFont typeface="Wingdings" pitchFamily="2" charset="2"/>
              <a:buChar char="●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ts val="1400"/>
              <a:buFont typeface="Wingdings" pitchFamily="2" charset="2"/>
              <a:buChar char="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685800" rtl="0" eaLnBrk="1" latinLnBrk="0" hangingPunct="1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accent1">
                  <a:lumMod val="75000"/>
                </a:schemeClr>
              </a:buClr>
              <a:buSzPts val="1400"/>
              <a:buFont typeface="Wingdings" pitchFamily="2" charset="2"/>
              <a:buChar char="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dirty="0" smtClean="0"/>
              <a:t>Dead Load Deflection</a:t>
            </a:r>
          </a:p>
          <a:p>
            <a:pPr marL="114300" indent="0">
              <a:buNone/>
            </a:pPr>
            <a:r>
              <a:rPr lang="en-US" dirty="0" smtClean="0"/>
              <a:t>Live Load Deflection, Magnitude</a:t>
            </a:r>
          </a:p>
          <a:p>
            <a:pPr marL="114300" indent="0">
              <a:buNone/>
            </a:pPr>
            <a:r>
              <a:rPr lang="en-US" dirty="0" smtClean="0"/>
              <a:t>Live Load Deflection, Frequency</a:t>
            </a:r>
          </a:p>
          <a:p>
            <a:pPr marL="114300" indent="0">
              <a:buNone/>
            </a:pPr>
            <a:r>
              <a:rPr lang="en-US" dirty="0" smtClean="0"/>
              <a:t>Velocity and acceleration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4050" y="1958573"/>
            <a:ext cx="27382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of the bridge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025227" y="4068972"/>
            <a:ext cx="4624215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Bridge structural health</a:t>
            </a:r>
            <a:endParaRPr lang="en-US" sz="3200" dirty="0"/>
          </a:p>
        </p:txBody>
      </p:sp>
      <p:sp>
        <p:nvSpPr>
          <p:cNvPr id="9" name="Down Arrow 8"/>
          <p:cNvSpPr/>
          <p:nvPr/>
        </p:nvSpPr>
        <p:spPr>
          <a:xfrm>
            <a:off x="4165600" y="3433180"/>
            <a:ext cx="480907" cy="5012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4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2809" y="4754264"/>
            <a:ext cx="4745736" cy="273844"/>
          </a:xfrm>
        </p:spPr>
        <p:txBody>
          <a:bodyPr/>
          <a:lstStyle/>
          <a:p>
            <a:r>
              <a:rPr lang="en-US" dirty="0" smtClean="0"/>
              <a:t>Surveying and Geomatics Educators Society (</a:t>
            </a:r>
            <a:r>
              <a:rPr lang="en-US" dirty="0" err="1" smtClean="0"/>
              <a:t>SaGES</a:t>
            </a:r>
            <a:r>
              <a:rPr lang="en-US" dirty="0" smtClean="0"/>
              <a:t>), Aug 4-8,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4690" y="4694635"/>
            <a:ext cx="48006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 dirty="0"/>
          </a:p>
        </p:txBody>
      </p:sp>
      <p:sp>
        <p:nvSpPr>
          <p:cNvPr id="6" name="TextBox 5"/>
          <p:cNvSpPr txBox="1"/>
          <p:nvPr/>
        </p:nvSpPr>
        <p:spPr>
          <a:xfrm>
            <a:off x="91475" y="704638"/>
            <a:ext cx="3243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Dead Load Deflection</a:t>
            </a:r>
            <a:endParaRPr lang="en-US" sz="2400" dirty="0"/>
          </a:p>
        </p:txBody>
      </p:sp>
      <p:sp>
        <p:nvSpPr>
          <p:cNvPr id="7" name="Isosceles Triangle 6"/>
          <p:cNvSpPr/>
          <p:nvPr/>
        </p:nvSpPr>
        <p:spPr>
          <a:xfrm>
            <a:off x="1622066" y="2568272"/>
            <a:ext cx="421419" cy="389614"/>
          </a:xfrm>
          <a:prstGeom prst="triangl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6198041" y="2568272"/>
            <a:ext cx="421419" cy="389614"/>
          </a:xfrm>
          <a:prstGeom prst="triangl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32775" y="2154804"/>
            <a:ext cx="4575976" cy="41346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832775" y="3459222"/>
            <a:ext cx="4587902" cy="580445"/>
            <a:chOff x="1820848" y="3519440"/>
            <a:chExt cx="4587902" cy="580445"/>
          </a:xfrm>
        </p:grpSpPr>
        <p:sp>
          <p:nvSpPr>
            <p:cNvPr id="12" name="Freeform 11"/>
            <p:cNvSpPr/>
            <p:nvPr/>
          </p:nvSpPr>
          <p:spPr>
            <a:xfrm>
              <a:off x="1820848" y="3519440"/>
              <a:ext cx="4587902" cy="190831"/>
            </a:xfrm>
            <a:custGeom>
              <a:avLst/>
              <a:gdLst>
                <a:gd name="connsiteX0" fmla="*/ 0 w 4587902"/>
                <a:gd name="connsiteY0" fmla="*/ 0 h 190831"/>
                <a:gd name="connsiteX1" fmla="*/ 2305878 w 4587902"/>
                <a:gd name="connsiteY1" fmla="*/ 190831 h 190831"/>
                <a:gd name="connsiteX2" fmla="*/ 4587902 w 4587902"/>
                <a:gd name="connsiteY2" fmla="*/ 0 h 19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7902" h="190831">
                  <a:moveTo>
                    <a:pt x="0" y="0"/>
                  </a:moveTo>
                  <a:cubicBezTo>
                    <a:pt x="770614" y="95415"/>
                    <a:pt x="1541228" y="190831"/>
                    <a:pt x="2305878" y="190831"/>
                  </a:cubicBezTo>
                  <a:cubicBezTo>
                    <a:pt x="3070528" y="190831"/>
                    <a:pt x="3829215" y="95415"/>
                    <a:pt x="4587902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1820848" y="3909054"/>
              <a:ext cx="4587902" cy="190831"/>
            </a:xfrm>
            <a:custGeom>
              <a:avLst/>
              <a:gdLst>
                <a:gd name="connsiteX0" fmla="*/ 0 w 4587902"/>
                <a:gd name="connsiteY0" fmla="*/ 0 h 190831"/>
                <a:gd name="connsiteX1" fmla="*/ 2305878 w 4587902"/>
                <a:gd name="connsiteY1" fmla="*/ 190831 h 190831"/>
                <a:gd name="connsiteX2" fmla="*/ 4587902 w 4587902"/>
                <a:gd name="connsiteY2" fmla="*/ 0 h 19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7902" h="190831">
                  <a:moveTo>
                    <a:pt x="0" y="0"/>
                  </a:moveTo>
                  <a:cubicBezTo>
                    <a:pt x="770614" y="95415"/>
                    <a:pt x="1541228" y="190831"/>
                    <a:pt x="2305878" y="190831"/>
                  </a:cubicBezTo>
                  <a:cubicBezTo>
                    <a:pt x="3070528" y="190831"/>
                    <a:pt x="3829215" y="95415"/>
                    <a:pt x="4587902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2" idx="0"/>
            </p:cNvCxnSpPr>
            <p:nvPr/>
          </p:nvCxnSpPr>
          <p:spPr>
            <a:xfrm>
              <a:off x="1820848" y="3519440"/>
              <a:ext cx="0" cy="3896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2" idx="2"/>
              <a:endCxn id="13" idx="2"/>
            </p:cNvCxnSpPr>
            <p:nvPr/>
          </p:nvCxnSpPr>
          <p:spPr>
            <a:xfrm>
              <a:off x="6408750" y="3519440"/>
              <a:ext cx="0" cy="3896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Isosceles Triangle 18"/>
          <p:cNvSpPr/>
          <p:nvPr/>
        </p:nvSpPr>
        <p:spPr>
          <a:xfrm>
            <a:off x="1622066" y="3842279"/>
            <a:ext cx="421419" cy="389614"/>
          </a:xfrm>
          <a:prstGeom prst="triangl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>
            <a:off x="6198041" y="3842279"/>
            <a:ext cx="421419" cy="389614"/>
          </a:xfrm>
          <a:prstGeom prst="triangl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832775" y="1649691"/>
            <a:ext cx="0" cy="367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277406" y="1649691"/>
            <a:ext cx="0" cy="367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739320" y="1649691"/>
            <a:ext cx="0" cy="367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201234" y="1649691"/>
            <a:ext cx="0" cy="367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655292" y="1649691"/>
            <a:ext cx="0" cy="367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126633" y="1649691"/>
            <a:ext cx="0" cy="367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568121" y="1649691"/>
            <a:ext cx="0" cy="367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022179" y="1649691"/>
            <a:ext cx="0" cy="367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484093" y="1649691"/>
            <a:ext cx="0" cy="367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944435" y="1649691"/>
            <a:ext cx="0" cy="367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406442" y="1649691"/>
            <a:ext cx="0" cy="367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832775" y="1649691"/>
            <a:ext cx="45879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3" idx="0"/>
            <a:endCxn id="20" idx="0"/>
          </p:cNvCxnSpPr>
          <p:nvPr/>
        </p:nvCxnSpPr>
        <p:spPr>
          <a:xfrm flipV="1">
            <a:off x="1832775" y="3842279"/>
            <a:ext cx="4575976" cy="65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115910" y="3839698"/>
            <a:ext cx="0" cy="197388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558362" y="1246480"/>
            <a:ext cx="1370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Self Weight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858080" y="2897664"/>
            <a:ext cx="2537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Pre-stressed Concrete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11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1262" y="4713624"/>
            <a:ext cx="4745736" cy="273844"/>
          </a:xfrm>
        </p:spPr>
        <p:txBody>
          <a:bodyPr/>
          <a:lstStyle/>
          <a:p>
            <a:r>
              <a:rPr lang="en-US" dirty="0" smtClean="0"/>
              <a:t>Surveying and Geomatics Educators Society (</a:t>
            </a:r>
            <a:r>
              <a:rPr lang="en-US" dirty="0" err="1" smtClean="0"/>
              <a:t>SaGES</a:t>
            </a:r>
            <a:r>
              <a:rPr lang="en-US" dirty="0" smtClean="0"/>
              <a:t>), Aug 4-8,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4690" y="4694635"/>
            <a:ext cx="48006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 dirty="0"/>
          </a:p>
        </p:txBody>
      </p:sp>
      <p:sp>
        <p:nvSpPr>
          <p:cNvPr id="6" name="TextBox 5"/>
          <p:cNvSpPr txBox="1"/>
          <p:nvPr/>
        </p:nvSpPr>
        <p:spPr>
          <a:xfrm>
            <a:off x="91475" y="704638"/>
            <a:ext cx="4269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Live Load (Traffic) Deflection</a:t>
            </a:r>
            <a:endParaRPr lang="en-US" sz="2400" dirty="0"/>
          </a:p>
        </p:txBody>
      </p:sp>
      <p:sp>
        <p:nvSpPr>
          <p:cNvPr id="7" name="Isosceles Triangle 6"/>
          <p:cNvSpPr/>
          <p:nvPr/>
        </p:nvSpPr>
        <p:spPr>
          <a:xfrm>
            <a:off x="1622066" y="2568272"/>
            <a:ext cx="421419" cy="389614"/>
          </a:xfrm>
          <a:prstGeom prst="triangl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6198041" y="2568272"/>
            <a:ext cx="421419" cy="389614"/>
          </a:xfrm>
          <a:prstGeom prst="triangl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832775" y="3459222"/>
            <a:ext cx="4587902" cy="580445"/>
            <a:chOff x="1820848" y="3519440"/>
            <a:chExt cx="4587902" cy="580445"/>
          </a:xfrm>
        </p:grpSpPr>
        <p:sp>
          <p:nvSpPr>
            <p:cNvPr id="12" name="Freeform 11"/>
            <p:cNvSpPr/>
            <p:nvPr/>
          </p:nvSpPr>
          <p:spPr>
            <a:xfrm>
              <a:off x="1820848" y="3519440"/>
              <a:ext cx="4587902" cy="190831"/>
            </a:xfrm>
            <a:custGeom>
              <a:avLst/>
              <a:gdLst>
                <a:gd name="connsiteX0" fmla="*/ 0 w 4587902"/>
                <a:gd name="connsiteY0" fmla="*/ 0 h 190831"/>
                <a:gd name="connsiteX1" fmla="*/ 2305878 w 4587902"/>
                <a:gd name="connsiteY1" fmla="*/ 190831 h 190831"/>
                <a:gd name="connsiteX2" fmla="*/ 4587902 w 4587902"/>
                <a:gd name="connsiteY2" fmla="*/ 0 h 19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7902" h="190831">
                  <a:moveTo>
                    <a:pt x="0" y="0"/>
                  </a:moveTo>
                  <a:cubicBezTo>
                    <a:pt x="770614" y="95415"/>
                    <a:pt x="1541228" y="190831"/>
                    <a:pt x="2305878" y="190831"/>
                  </a:cubicBezTo>
                  <a:cubicBezTo>
                    <a:pt x="3070528" y="190831"/>
                    <a:pt x="3829215" y="95415"/>
                    <a:pt x="4587902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1820848" y="3909054"/>
              <a:ext cx="4587902" cy="190831"/>
            </a:xfrm>
            <a:custGeom>
              <a:avLst/>
              <a:gdLst>
                <a:gd name="connsiteX0" fmla="*/ 0 w 4587902"/>
                <a:gd name="connsiteY0" fmla="*/ 0 h 190831"/>
                <a:gd name="connsiteX1" fmla="*/ 2305878 w 4587902"/>
                <a:gd name="connsiteY1" fmla="*/ 190831 h 190831"/>
                <a:gd name="connsiteX2" fmla="*/ 4587902 w 4587902"/>
                <a:gd name="connsiteY2" fmla="*/ 0 h 19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7902" h="190831">
                  <a:moveTo>
                    <a:pt x="0" y="0"/>
                  </a:moveTo>
                  <a:cubicBezTo>
                    <a:pt x="770614" y="95415"/>
                    <a:pt x="1541228" y="190831"/>
                    <a:pt x="2305878" y="190831"/>
                  </a:cubicBezTo>
                  <a:cubicBezTo>
                    <a:pt x="3070528" y="190831"/>
                    <a:pt x="3829215" y="95415"/>
                    <a:pt x="4587902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2" idx="0"/>
            </p:cNvCxnSpPr>
            <p:nvPr/>
          </p:nvCxnSpPr>
          <p:spPr>
            <a:xfrm>
              <a:off x="1820848" y="3519440"/>
              <a:ext cx="0" cy="3896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2" idx="2"/>
              <a:endCxn id="13" idx="2"/>
            </p:cNvCxnSpPr>
            <p:nvPr/>
          </p:nvCxnSpPr>
          <p:spPr>
            <a:xfrm>
              <a:off x="6408750" y="3519440"/>
              <a:ext cx="0" cy="3896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Isosceles Triangle 18"/>
          <p:cNvSpPr/>
          <p:nvPr/>
        </p:nvSpPr>
        <p:spPr>
          <a:xfrm>
            <a:off x="1622066" y="3842279"/>
            <a:ext cx="421419" cy="389614"/>
          </a:xfrm>
          <a:prstGeom prst="triangl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>
            <a:off x="6198041" y="3842279"/>
            <a:ext cx="421419" cy="389614"/>
          </a:xfrm>
          <a:prstGeom prst="triangl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stCxn id="13" idx="0"/>
            <a:endCxn id="20" idx="0"/>
          </p:cNvCxnSpPr>
          <p:nvPr/>
        </p:nvCxnSpPr>
        <p:spPr>
          <a:xfrm flipV="1">
            <a:off x="1832775" y="3842279"/>
            <a:ext cx="4575976" cy="65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115910" y="3839698"/>
            <a:ext cx="0" cy="197388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558362" y="1246480"/>
            <a:ext cx="1772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Vehicle Weight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272" y="1699089"/>
            <a:ext cx="726908" cy="4557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32775" y="2154804"/>
            <a:ext cx="4575976" cy="41346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1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1063" y="4711541"/>
            <a:ext cx="4745736" cy="273844"/>
          </a:xfrm>
        </p:spPr>
        <p:txBody>
          <a:bodyPr/>
          <a:lstStyle/>
          <a:p>
            <a:r>
              <a:rPr lang="en-US" smtClean="0"/>
              <a:t>Surveying and Geomatics Educators Society (SaGES), Aug 4-8,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4690" y="4694635"/>
            <a:ext cx="48006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 dirty="0"/>
          </a:p>
        </p:txBody>
      </p:sp>
      <p:sp>
        <p:nvSpPr>
          <p:cNvPr id="6" name="TextBox 5"/>
          <p:cNvSpPr txBox="1"/>
          <p:nvPr/>
        </p:nvSpPr>
        <p:spPr>
          <a:xfrm>
            <a:off x="91475" y="704638"/>
            <a:ext cx="5726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Live Load (Traffic) Derived Vibration</a:t>
            </a:r>
            <a:endParaRPr lang="en-US" sz="2400" b="1" dirty="0"/>
          </a:p>
        </p:txBody>
      </p:sp>
      <p:sp>
        <p:nvSpPr>
          <p:cNvPr id="7" name="Isosceles Triangle 6"/>
          <p:cNvSpPr/>
          <p:nvPr/>
        </p:nvSpPr>
        <p:spPr>
          <a:xfrm>
            <a:off x="1622066" y="2568272"/>
            <a:ext cx="421419" cy="389614"/>
          </a:xfrm>
          <a:prstGeom prst="triangl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6198041" y="2568272"/>
            <a:ext cx="421419" cy="389614"/>
          </a:xfrm>
          <a:prstGeom prst="triangl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832775" y="3459222"/>
            <a:ext cx="4587902" cy="580445"/>
            <a:chOff x="1820848" y="3519440"/>
            <a:chExt cx="4587902" cy="580445"/>
          </a:xfrm>
        </p:grpSpPr>
        <p:sp>
          <p:nvSpPr>
            <p:cNvPr id="12" name="Freeform 11"/>
            <p:cNvSpPr/>
            <p:nvPr/>
          </p:nvSpPr>
          <p:spPr>
            <a:xfrm>
              <a:off x="1820848" y="3519440"/>
              <a:ext cx="4587902" cy="190831"/>
            </a:xfrm>
            <a:custGeom>
              <a:avLst/>
              <a:gdLst>
                <a:gd name="connsiteX0" fmla="*/ 0 w 4587902"/>
                <a:gd name="connsiteY0" fmla="*/ 0 h 190831"/>
                <a:gd name="connsiteX1" fmla="*/ 2305878 w 4587902"/>
                <a:gd name="connsiteY1" fmla="*/ 190831 h 190831"/>
                <a:gd name="connsiteX2" fmla="*/ 4587902 w 4587902"/>
                <a:gd name="connsiteY2" fmla="*/ 0 h 19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7902" h="190831">
                  <a:moveTo>
                    <a:pt x="0" y="0"/>
                  </a:moveTo>
                  <a:cubicBezTo>
                    <a:pt x="770614" y="95415"/>
                    <a:pt x="1541228" y="190831"/>
                    <a:pt x="2305878" y="190831"/>
                  </a:cubicBezTo>
                  <a:cubicBezTo>
                    <a:pt x="3070528" y="190831"/>
                    <a:pt x="3829215" y="95415"/>
                    <a:pt x="4587902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1820848" y="3909054"/>
              <a:ext cx="4587902" cy="190831"/>
            </a:xfrm>
            <a:custGeom>
              <a:avLst/>
              <a:gdLst>
                <a:gd name="connsiteX0" fmla="*/ 0 w 4587902"/>
                <a:gd name="connsiteY0" fmla="*/ 0 h 190831"/>
                <a:gd name="connsiteX1" fmla="*/ 2305878 w 4587902"/>
                <a:gd name="connsiteY1" fmla="*/ 190831 h 190831"/>
                <a:gd name="connsiteX2" fmla="*/ 4587902 w 4587902"/>
                <a:gd name="connsiteY2" fmla="*/ 0 h 19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7902" h="190831">
                  <a:moveTo>
                    <a:pt x="0" y="0"/>
                  </a:moveTo>
                  <a:cubicBezTo>
                    <a:pt x="770614" y="95415"/>
                    <a:pt x="1541228" y="190831"/>
                    <a:pt x="2305878" y="190831"/>
                  </a:cubicBezTo>
                  <a:cubicBezTo>
                    <a:pt x="3070528" y="190831"/>
                    <a:pt x="3829215" y="95415"/>
                    <a:pt x="4587902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2" idx="0"/>
            </p:cNvCxnSpPr>
            <p:nvPr/>
          </p:nvCxnSpPr>
          <p:spPr>
            <a:xfrm>
              <a:off x="1820848" y="3519440"/>
              <a:ext cx="0" cy="3896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2" idx="2"/>
              <a:endCxn id="13" idx="2"/>
            </p:cNvCxnSpPr>
            <p:nvPr/>
          </p:nvCxnSpPr>
          <p:spPr>
            <a:xfrm>
              <a:off x="6408750" y="3519440"/>
              <a:ext cx="0" cy="3896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Isosceles Triangle 18"/>
          <p:cNvSpPr/>
          <p:nvPr/>
        </p:nvSpPr>
        <p:spPr>
          <a:xfrm>
            <a:off x="1622066" y="3842279"/>
            <a:ext cx="421419" cy="389614"/>
          </a:xfrm>
          <a:prstGeom prst="triangl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>
            <a:off x="6198041" y="3842279"/>
            <a:ext cx="421419" cy="389614"/>
          </a:xfrm>
          <a:prstGeom prst="triangl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stCxn id="13" idx="0"/>
            <a:endCxn id="20" idx="0"/>
          </p:cNvCxnSpPr>
          <p:nvPr/>
        </p:nvCxnSpPr>
        <p:spPr>
          <a:xfrm flipV="1">
            <a:off x="1832775" y="3842279"/>
            <a:ext cx="4575976" cy="65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115910" y="3839698"/>
            <a:ext cx="0" cy="197388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558362" y="1246480"/>
            <a:ext cx="1772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Vehicle Weight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469" y="1690599"/>
            <a:ext cx="726908" cy="4557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32775" y="2154804"/>
            <a:ext cx="4575976" cy="41346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124377" y="4122748"/>
            <a:ext cx="2376714" cy="588793"/>
          </a:xfrm>
          <a:custGeom>
            <a:avLst/>
            <a:gdLst>
              <a:gd name="connsiteX0" fmla="*/ 0 w 751367"/>
              <a:gd name="connsiteY0" fmla="*/ 297923 h 568034"/>
              <a:gd name="connsiteX1" fmla="*/ 35442 w 751367"/>
              <a:gd name="connsiteY1" fmla="*/ 219951 h 568034"/>
              <a:gd name="connsiteX2" fmla="*/ 99237 w 751367"/>
              <a:gd name="connsiteY2" fmla="*/ 390072 h 568034"/>
              <a:gd name="connsiteX3" fmla="*/ 170121 w 751367"/>
              <a:gd name="connsiteY3" fmla="*/ 120714 h 568034"/>
              <a:gd name="connsiteX4" fmla="*/ 241004 w 751367"/>
              <a:gd name="connsiteY4" fmla="*/ 496397 h 568034"/>
              <a:gd name="connsiteX5" fmla="*/ 318976 w 751367"/>
              <a:gd name="connsiteY5" fmla="*/ 211 h 568034"/>
              <a:gd name="connsiteX6" fmla="*/ 382772 w 751367"/>
              <a:gd name="connsiteY6" fmla="*/ 567281 h 568034"/>
              <a:gd name="connsiteX7" fmla="*/ 460744 w 751367"/>
              <a:gd name="connsiteY7" fmla="*/ 127802 h 568034"/>
              <a:gd name="connsiteX8" fmla="*/ 510363 w 751367"/>
              <a:gd name="connsiteY8" fmla="*/ 418425 h 568034"/>
              <a:gd name="connsiteX9" fmla="*/ 559981 w 751367"/>
              <a:gd name="connsiteY9" fmla="*/ 198686 h 568034"/>
              <a:gd name="connsiteX10" fmla="*/ 637953 w 751367"/>
              <a:gd name="connsiteY10" fmla="*/ 397160 h 568034"/>
              <a:gd name="connsiteX11" fmla="*/ 687572 w 751367"/>
              <a:gd name="connsiteY11" fmla="*/ 227039 h 568034"/>
              <a:gd name="connsiteX12" fmla="*/ 751367 w 751367"/>
              <a:gd name="connsiteY12" fmla="*/ 312100 h 568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1367" h="568034">
                <a:moveTo>
                  <a:pt x="0" y="297923"/>
                </a:moveTo>
                <a:cubicBezTo>
                  <a:pt x="9451" y="251258"/>
                  <a:pt x="18903" y="204593"/>
                  <a:pt x="35442" y="219951"/>
                </a:cubicBezTo>
                <a:cubicBezTo>
                  <a:pt x="51981" y="235309"/>
                  <a:pt x="76791" y="406611"/>
                  <a:pt x="99237" y="390072"/>
                </a:cubicBezTo>
                <a:cubicBezTo>
                  <a:pt x="121683" y="373533"/>
                  <a:pt x="146493" y="102993"/>
                  <a:pt x="170121" y="120714"/>
                </a:cubicBezTo>
                <a:cubicBezTo>
                  <a:pt x="193749" y="138435"/>
                  <a:pt x="216195" y="516481"/>
                  <a:pt x="241004" y="496397"/>
                </a:cubicBezTo>
                <a:cubicBezTo>
                  <a:pt x="265813" y="476313"/>
                  <a:pt x="295348" y="-11603"/>
                  <a:pt x="318976" y="211"/>
                </a:cubicBezTo>
                <a:cubicBezTo>
                  <a:pt x="342604" y="12025"/>
                  <a:pt x="359144" y="546016"/>
                  <a:pt x="382772" y="567281"/>
                </a:cubicBezTo>
                <a:cubicBezTo>
                  <a:pt x="406400" y="588546"/>
                  <a:pt x="439479" y="152611"/>
                  <a:pt x="460744" y="127802"/>
                </a:cubicBezTo>
                <a:cubicBezTo>
                  <a:pt x="482009" y="102993"/>
                  <a:pt x="493824" y="406611"/>
                  <a:pt x="510363" y="418425"/>
                </a:cubicBezTo>
                <a:cubicBezTo>
                  <a:pt x="526902" y="430239"/>
                  <a:pt x="538716" y="202230"/>
                  <a:pt x="559981" y="198686"/>
                </a:cubicBezTo>
                <a:cubicBezTo>
                  <a:pt x="581246" y="195142"/>
                  <a:pt x="616688" y="392435"/>
                  <a:pt x="637953" y="397160"/>
                </a:cubicBezTo>
                <a:cubicBezTo>
                  <a:pt x="659218" y="401886"/>
                  <a:pt x="668670" y="241216"/>
                  <a:pt x="687572" y="227039"/>
                </a:cubicBezTo>
                <a:cubicBezTo>
                  <a:pt x="706474" y="212862"/>
                  <a:pt x="728920" y="262481"/>
                  <a:pt x="751367" y="312100"/>
                </a:cubicBezTo>
              </a:path>
            </a:pathLst>
          </a:cu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5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42" y="1277939"/>
            <a:ext cx="3683998" cy="3769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598" y="1442720"/>
            <a:ext cx="3674838" cy="35368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027" y="149013"/>
            <a:ext cx="6342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Structural health + serviceability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 rot="20346870">
            <a:off x="1652255" y="2382855"/>
            <a:ext cx="5881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ffectLst>
                  <a:glow rad="127000">
                    <a:schemeClr val="bg1"/>
                  </a:glow>
                </a:effectLst>
              </a:rPr>
              <a:t>Pedestrians/Drivers perceive the bridge vibration</a:t>
            </a:r>
            <a:endParaRPr lang="en-US" sz="2800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84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Dead Load Deflection</a:t>
            </a:r>
          </a:p>
          <a:p>
            <a:r>
              <a:rPr lang="en-US" dirty="0" smtClean="0"/>
              <a:t>Live Load Deflection, Magnitude</a:t>
            </a:r>
          </a:p>
          <a:p>
            <a:r>
              <a:rPr lang="en-US" dirty="0" smtClean="0"/>
              <a:t>Live Load Deflection, Frequency</a:t>
            </a:r>
          </a:p>
          <a:p>
            <a:r>
              <a:rPr lang="en-US" dirty="0" smtClean="0"/>
              <a:t>Safety and Serviceability</a:t>
            </a:r>
          </a:p>
          <a:p>
            <a:r>
              <a:rPr lang="en-US" dirty="0" smtClean="0"/>
              <a:t>Velocity and acceleration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5862" y="4658591"/>
            <a:ext cx="4745736" cy="273844"/>
          </a:xfrm>
        </p:spPr>
        <p:txBody>
          <a:bodyPr/>
          <a:lstStyle/>
          <a:p>
            <a:r>
              <a:rPr lang="en-US" dirty="0" smtClean="0"/>
              <a:t>Surveying and Geomatics Educators Society (</a:t>
            </a:r>
            <a:r>
              <a:rPr lang="en-US" dirty="0" err="1" smtClean="0"/>
              <a:t>SaGES</a:t>
            </a:r>
            <a:r>
              <a:rPr lang="en-US" dirty="0" smtClean="0"/>
              <a:t>), Aug 4-8,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058333" y="1828800"/>
            <a:ext cx="3564467" cy="846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058333" y="2347477"/>
            <a:ext cx="5223197" cy="220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 rot="10800000">
            <a:off x="6485486" y="2706114"/>
            <a:ext cx="914400" cy="362706"/>
          </a:xfrm>
          <a:prstGeom prst="rightArrow">
            <a:avLst>
              <a:gd name="adj1" fmla="val 50000"/>
              <a:gd name="adj2" fmla="val 916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0800000">
            <a:off x="5314971" y="3200076"/>
            <a:ext cx="914400" cy="362706"/>
          </a:xfrm>
          <a:prstGeom prst="rightArrow">
            <a:avLst>
              <a:gd name="adj1" fmla="val 50000"/>
              <a:gd name="adj2" fmla="val 916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0800000">
            <a:off x="5314971" y="3733260"/>
            <a:ext cx="914400" cy="362706"/>
          </a:xfrm>
          <a:prstGeom prst="rightArrow">
            <a:avLst>
              <a:gd name="adj1" fmla="val 50000"/>
              <a:gd name="adj2" fmla="val 916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7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statements </a:t>
            </a:r>
          </a:p>
          <a:p>
            <a:pPr lvl="1"/>
            <a:r>
              <a:rPr lang="en-US" dirty="0" smtClean="0"/>
              <a:t> Bridge health</a:t>
            </a:r>
          </a:p>
          <a:p>
            <a:pPr lvl="1"/>
            <a:r>
              <a:rPr lang="en-US" dirty="0" smtClean="0"/>
              <a:t> Existing studies</a:t>
            </a:r>
          </a:p>
          <a:p>
            <a:r>
              <a:rPr lang="en-US" dirty="0" smtClean="0"/>
              <a:t> Test</a:t>
            </a:r>
          </a:p>
          <a:p>
            <a:r>
              <a:rPr lang="en-US" dirty="0"/>
              <a:t> </a:t>
            </a:r>
            <a:r>
              <a:rPr lang="en-US" dirty="0" smtClean="0"/>
              <a:t>Bridges &amp; results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2702" y="4687547"/>
            <a:ext cx="4745736" cy="273844"/>
          </a:xfrm>
        </p:spPr>
        <p:txBody>
          <a:bodyPr/>
          <a:lstStyle/>
          <a:p>
            <a:r>
              <a:rPr lang="en-US" dirty="0" smtClean="0"/>
              <a:t>Surveying and Geomatics Educators Society (</a:t>
            </a:r>
            <a:r>
              <a:rPr lang="en-US" dirty="0" err="1" smtClean="0"/>
              <a:t>SaGES</a:t>
            </a:r>
            <a:r>
              <a:rPr lang="en-US" dirty="0" smtClean="0"/>
              <a:t>), Aug 4-8,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55347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use?</a:t>
            </a:r>
            <a:br>
              <a:rPr lang="en-US" dirty="0" smtClean="0"/>
            </a:br>
            <a:r>
              <a:rPr lang="en-US" sz="3200" dirty="0" smtClean="0"/>
              <a:t>Sony Cyber-shot RX10 IV DSLR camera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7571" y="2202734"/>
            <a:ext cx="3995062" cy="2131498"/>
          </a:xfrm>
        </p:spPr>
        <p:txBody>
          <a:bodyPr/>
          <a:lstStyle/>
          <a:p>
            <a:r>
              <a:rPr lang="en-US" dirty="0" smtClean="0"/>
              <a:t>Focal Zoom: </a:t>
            </a:r>
          </a:p>
          <a:p>
            <a:pPr lvl="1"/>
            <a:r>
              <a:rPr lang="en-US" dirty="0" smtClean="0"/>
              <a:t>24 to 600 mm</a:t>
            </a:r>
          </a:p>
          <a:p>
            <a:r>
              <a:rPr lang="en-US" dirty="0" smtClean="0"/>
              <a:t>20 Megapixel </a:t>
            </a:r>
          </a:p>
          <a:p>
            <a:pPr lvl="1"/>
            <a:r>
              <a:rPr lang="en-US" dirty="0" smtClean="0"/>
              <a:t>5472 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3648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3513" y="4773236"/>
            <a:ext cx="4745736" cy="273844"/>
          </a:xfrm>
        </p:spPr>
        <p:txBody>
          <a:bodyPr/>
          <a:lstStyle/>
          <a:p>
            <a:r>
              <a:rPr lang="en-US" dirty="0" smtClean="0"/>
              <a:t>Surveying and Geomatics Educators Society (</a:t>
            </a:r>
            <a:r>
              <a:rPr lang="en-US" dirty="0" err="1" smtClean="0"/>
              <a:t>SaGES</a:t>
            </a:r>
            <a:r>
              <a:rPr lang="en-US" dirty="0" smtClean="0"/>
              <a:t>), Aug 4-8,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95" y="1673180"/>
            <a:ext cx="4700254" cy="3014367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0800000">
            <a:off x="7203459" y="3528565"/>
            <a:ext cx="914400" cy="362706"/>
          </a:xfrm>
          <a:prstGeom prst="rightArrow">
            <a:avLst>
              <a:gd name="adj1" fmla="val 50000"/>
              <a:gd name="adj2" fmla="val 916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0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4"/>
          <p:cNvSpPr txBox="1">
            <a:spLocks noGrp="1"/>
          </p:cNvSpPr>
          <p:nvPr>
            <p:ph type="body" idx="1"/>
          </p:nvPr>
        </p:nvSpPr>
        <p:spPr>
          <a:xfrm>
            <a:off x="107206" y="179488"/>
            <a:ext cx="5347663" cy="21853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000" dirty="0"/>
              <a:t>Digital camera with slow-motion video capabilities</a:t>
            </a:r>
            <a:endParaRPr sz="2000" dirty="0"/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2000" dirty="0" smtClean="0"/>
              <a:t>Frames </a:t>
            </a:r>
            <a:r>
              <a:rPr lang="en" sz="2000" dirty="0"/>
              <a:t>per Second</a:t>
            </a:r>
            <a:endParaRPr sz="2000" dirty="0"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000" dirty="0"/>
              <a:t>Normal: 30-60 fps</a:t>
            </a:r>
            <a:endParaRPr sz="2000" dirty="0"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000" dirty="0"/>
              <a:t>Slow motion: 240 fps</a:t>
            </a:r>
            <a:endParaRPr sz="2000" dirty="0"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000" b="1" dirty="0"/>
              <a:t>Super Slow motion: 960 </a:t>
            </a:r>
            <a:r>
              <a:rPr lang="en" sz="2000" b="1" dirty="0" smtClean="0"/>
              <a:t>fps</a:t>
            </a:r>
            <a:endParaRPr sz="2000" b="1" dirty="0"/>
          </a:p>
        </p:txBody>
      </p:sp>
      <p:pic>
        <p:nvPicPr>
          <p:cNvPr id="287" name="Google Shape;28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9525" y="801330"/>
            <a:ext cx="4302235" cy="22177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277581" y="3388456"/>
            <a:ext cx="58370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24 frames per second continuous shooting , up to 249 frames</a:t>
            </a:r>
          </a:p>
          <a:p>
            <a:r>
              <a:rPr lang="en-US" sz="1600" dirty="0" smtClean="0"/>
              <a:t>Picture resolution: </a:t>
            </a:r>
            <a:r>
              <a:rPr lang="en-US" sz="1600" dirty="0"/>
              <a:t>3647 </a:t>
            </a:r>
            <a:r>
              <a:rPr lang="el-GR" sz="1600" dirty="0">
                <a:cs typeface="Calibri" panose="020F0502020204030204" pitchFamily="34" charset="0"/>
              </a:rPr>
              <a:t>Χ</a:t>
            </a:r>
            <a:r>
              <a:rPr lang="en-US" sz="1600" dirty="0" smtClean="0"/>
              <a:t> 5472</a:t>
            </a:r>
          </a:p>
          <a:p>
            <a:r>
              <a:rPr lang="en-US" sz="1600" dirty="0" smtClean="0"/>
              <a:t>Video resolution  : 2160</a:t>
            </a:r>
            <a:r>
              <a:rPr lang="el-GR" sz="1600" dirty="0">
                <a:cs typeface="Calibri" panose="020F0502020204030204" pitchFamily="34" charset="0"/>
              </a:rPr>
              <a:t> Χ </a:t>
            </a:r>
            <a:r>
              <a:rPr lang="en-US" sz="1600" dirty="0" smtClean="0">
                <a:cs typeface="Calibri" panose="020F0502020204030204" pitchFamily="34" charset="0"/>
              </a:rPr>
              <a:t>3840 (~30 fps)</a:t>
            </a:r>
          </a:p>
          <a:p>
            <a:r>
              <a:rPr lang="en-US" sz="1600" dirty="0" smtClean="0">
                <a:cs typeface="Calibri" panose="020F0502020204030204" pitchFamily="34" charset="0"/>
              </a:rPr>
              <a:t>                                  </a:t>
            </a:r>
            <a:r>
              <a:rPr lang="en-US" sz="1600" dirty="0" smtClean="0"/>
              <a:t>1080</a:t>
            </a:r>
            <a:r>
              <a:rPr lang="el-GR" sz="1600" dirty="0" smtClean="0">
                <a:cs typeface="Calibri" panose="020F0502020204030204" pitchFamily="34" charset="0"/>
              </a:rPr>
              <a:t> </a:t>
            </a:r>
            <a:r>
              <a:rPr lang="el-GR" sz="1600" dirty="0">
                <a:cs typeface="Calibri" panose="020F0502020204030204" pitchFamily="34" charset="0"/>
              </a:rPr>
              <a:t>Χ </a:t>
            </a:r>
            <a:r>
              <a:rPr lang="en-US" sz="1600" dirty="0" smtClean="0"/>
              <a:t>1920 (~960 fps)         </a:t>
            </a:r>
            <a:endParaRPr lang="en-US" sz="16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298620" y="4134455"/>
            <a:ext cx="500208" cy="3312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59589" y="4465674"/>
            <a:ext cx="400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slow does this camera capture?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18344248">
            <a:off x="2976899" y="2552806"/>
            <a:ext cx="914400" cy="362706"/>
          </a:xfrm>
          <a:prstGeom prst="rightArrow">
            <a:avLst>
              <a:gd name="adj1" fmla="val 50000"/>
              <a:gd name="adj2" fmla="val 916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3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79244" y="905810"/>
          <a:ext cx="7499281" cy="4010329"/>
        </p:xfrm>
        <a:graphic>
          <a:graphicData uri="http://schemas.openxmlformats.org/drawingml/2006/table">
            <a:tbl>
              <a:tblPr bandRow="1">
                <a:tableStyleId>{86EED323-2464-4E50-AA77-CD0EE543A680}</a:tableStyleId>
              </a:tblPr>
              <a:tblGrid>
                <a:gridCol w="2161557">
                  <a:extLst>
                    <a:ext uri="{9D8B030D-6E8A-4147-A177-3AD203B41FA5}">
                      <a16:colId xmlns:a16="http://schemas.microsoft.com/office/drawing/2014/main" val="2530911517"/>
                    </a:ext>
                  </a:extLst>
                </a:gridCol>
                <a:gridCol w="5337724">
                  <a:extLst>
                    <a:ext uri="{9D8B030D-6E8A-4147-A177-3AD203B41FA5}">
                      <a16:colId xmlns:a16="http://schemas.microsoft.com/office/drawing/2014/main" val="1559752239"/>
                    </a:ext>
                  </a:extLst>
                </a:gridCol>
              </a:tblGrid>
              <a:tr h="3341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Specification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Content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9902694"/>
                  </a:ext>
                </a:extLst>
              </a:tr>
              <a:tr h="6683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Pixels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21.1 Megapixels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(5472 X 3648)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3517048"/>
                  </a:ext>
                </a:extLst>
              </a:tr>
              <a:tr h="3341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Sensor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1” (13.2 X 8.8 mm) CMOS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5457385"/>
                  </a:ext>
                </a:extLst>
              </a:tr>
              <a:tr h="13367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Resolution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3840 x 2160p: 30 fps, 25 fps, 24 fps</a:t>
                      </a:r>
                      <a:br>
                        <a:rPr lang="en-US" sz="1600">
                          <a:effectLst/>
                        </a:rPr>
                      </a:br>
                      <a:r>
                        <a:rPr lang="en-US" sz="1600">
                          <a:effectLst/>
                        </a:rPr>
                        <a:t>1920 x 1080p: 60 fps, 50 fps, 30 fps, 25 fps, 24 fps</a:t>
                      </a:r>
                      <a:br>
                        <a:rPr lang="en-US" sz="1600">
                          <a:effectLst/>
                        </a:rPr>
                      </a:br>
                      <a:r>
                        <a:rPr lang="en-US" sz="1600">
                          <a:effectLst/>
                        </a:rPr>
                        <a:t>1920 x 1080p: 240 fps, 480 fps, 960 fps</a:t>
                      </a:r>
                      <a:br>
                        <a:rPr lang="en-US" sz="1600">
                          <a:effectLst/>
                        </a:rPr>
                      </a:br>
                      <a:r>
                        <a:rPr lang="en-US" sz="1600">
                          <a:effectLst/>
                        </a:rPr>
                        <a:t>1920 x 1080p: 250 fps, 500 fps, 1000 fps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0143947"/>
                  </a:ext>
                </a:extLst>
              </a:tr>
              <a:tr h="6683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Zoom Lens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Effective focal length: 8.8 - 220 mm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Equivalent focal length: 24 – 600 mm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6005593"/>
                  </a:ext>
                </a:extLst>
              </a:tr>
              <a:tr h="6683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Shutter speed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Mechanical: 4 – 1/2000 second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Electronic: 4 – 1/32000 second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309100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79244" y="198782"/>
            <a:ext cx="3441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Camera specification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2172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5" name="vYNQzn6smQ8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0627" y="428230"/>
            <a:ext cx="7948973" cy="447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5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HkdXvbikFA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92480" y="408305"/>
            <a:ext cx="7627903" cy="429069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Surveying and Geomatics Educators Society (SaGES), Aug 4-8,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83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6662" y="4711654"/>
            <a:ext cx="4745736" cy="273844"/>
          </a:xfrm>
        </p:spPr>
        <p:txBody>
          <a:bodyPr/>
          <a:lstStyle/>
          <a:p>
            <a:r>
              <a:rPr lang="en-US" smtClean="0"/>
              <a:t>Surveying and Geomatics Educators Society (SaGES), Aug 4-8,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34" y="1596042"/>
            <a:ext cx="4331224" cy="1106517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5761152" y="2132958"/>
            <a:ext cx="6773" cy="5532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610879" y="2116617"/>
            <a:ext cx="306456" cy="3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605922" y="2702238"/>
            <a:ext cx="306456" cy="3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522134" y="3034453"/>
            <a:ext cx="2083788" cy="2032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007360" y="3112936"/>
            <a:ext cx="3277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many cycles per second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867953" y="2268181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Magnitude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594345" y="504757"/>
            <a:ext cx="61032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Back to the bridge</a:t>
            </a:r>
          </a:p>
          <a:p>
            <a:pPr algn="ctr"/>
            <a:r>
              <a:rPr lang="en-US" sz="2400" dirty="0" smtClean="0"/>
              <a:t>How much vibration are we talking about?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2271678" y="4046260"/>
            <a:ext cx="437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Can we measure this amount?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887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Live Load deflection (traffic &amp; pedestrians)</a:t>
            </a:r>
            <a:br>
              <a:rPr lang="en-US" dirty="0" smtClean="0"/>
            </a:br>
            <a:r>
              <a:rPr lang="en-US" dirty="0" smtClean="0"/>
              <a:t>by </a:t>
            </a:r>
            <a:r>
              <a:rPr lang="en-US" sz="2200" dirty="0" smtClean="0"/>
              <a:t>American Association of state highway and transportation officials(AASHTO)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grpSp>
        <p:nvGrpSpPr>
          <p:cNvPr id="11" name="Group 10"/>
          <p:cNvGrpSpPr/>
          <p:nvPr/>
        </p:nvGrpSpPr>
        <p:grpSpPr>
          <a:xfrm>
            <a:off x="1520418" y="1840832"/>
            <a:ext cx="5754030" cy="2564228"/>
            <a:chOff x="1694985" y="863407"/>
            <a:chExt cx="5754030" cy="2564228"/>
          </a:xfrm>
        </p:grpSpPr>
        <p:sp>
          <p:nvSpPr>
            <p:cNvPr id="5" name="Rectangle 4"/>
            <p:cNvSpPr/>
            <p:nvPr/>
          </p:nvSpPr>
          <p:spPr>
            <a:xfrm>
              <a:off x="1694986" y="1554229"/>
              <a:ext cx="5754029" cy="359627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694985" y="1913857"/>
              <a:ext cx="535259" cy="1513778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913756" y="1913857"/>
              <a:ext cx="535259" cy="1513778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1694986" y="1211330"/>
              <a:ext cx="575402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843074" y="863407"/>
              <a:ext cx="1709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Bridge Span, L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1708266" y="1558636"/>
              <a:ext cx="5717078" cy="189014"/>
            </a:xfrm>
            <a:custGeom>
              <a:avLst/>
              <a:gdLst>
                <a:gd name="connsiteX0" fmla="*/ 0 w 7622771"/>
                <a:gd name="connsiteY0" fmla="*/ 0 h 373430"/>
                <a:gd name="connsiteX1" fmla="*/ 2344189 w 7622771"/>
                <a:gd name="connsiteY1" fmla="*/ 282633 h 373430"/>
                <a:gd name="connsiteX2" fmla="*/ 5079077 w 7622771"/>
                <a:gd name="connsiteY2" fmla="*/ 357447 h 373430"/>
                <a:gd name="connsiteX3" fmla="*/ 7622771 w 7622771"/>
                <a:gd name="connsiteY3" fmla="*/ 8313 h 373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2771" h="373430">
                  <a:moveTo>
                    <a:pt x="0" y="0"/>
                  </a:moveTo>
                  <a:cubicBezTo>
                    <a:pt x="748838" y="111529"/>
                    <a:pt x="1497676" y="223059"/>
                    <a:pt x="2344189" y="282633"/>
                  </a:cubicBezTo>
                  <a:cubicBezTo>
                    <a:pt x="3190702" y="342208"/>
                    <a:pt x="4199313" y="403167"/>
                    <a:pt x="5079077" y="357447"/>
                  </a:cubicBezTo>
                  <a:cubicBezTo>
                    <a:pt x="5958841" y="311727"/>
                    <a:pt x="6790806" y="160020"/>
                    <a:pt x="7622771" y="8313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284299" y="3086401"/>
                <a:ext cx="627095" cy="6108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800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299" y="3086401"/>
                <a:ext cx="627095" cy="61087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236209" y="3710761"/>
                <a:ext cx="755335" cy="6108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209" y="3710761"/>
                <a:ext cx="755335" cy="6108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2979442" y="3227305"/>
            <a:ext cx="3759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Highway Bridge that carries no pedestrians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32341" y="3887719"/>
            <a:ext cx="3509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Highway Bridge that carries pedestrians</a:t>
            </a:r>
          </a:p>
        </p:txBody>
      </p:sp>
    </p:spTree>
    <p:extLst>
      <p:ext uri="{BB962C8B-B14F-4D97-AF65-F5344CB8AC3E}">
        <p14:creationId xmlns:p14="http://schemas.microsoft.com/office/powerpoint/2010/main" val="392648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726" y="563211"/>
            <a:ext cx="3753848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Short Span: 6-30 meters</a:t>
            </a:r>
          </a:p>
          <a:p>
            <a:r>
              <a:rPr lang="en-US" sz="2100" dirty="0"/>
              <a:t>Medium Span: 30-100 meters</a:t>
            </a:r>
          </a:p>
          <a:p>
            <a:r>
              <a:rPr lang="en-US" sz="2100" dirty="0"/>
              <a:t>Long span: 100 meters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26" y="1748768"/>
            <a:ext cx="3396616" cy="25882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5726" y="4310707"/>
            <a:ext cx="37112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https://www.steelconstruction.info/File:R11_Fig1.PNG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6390" y="4740148"/>
            <a:ext cx="4745736" cy="273844"/>
          </a:xfrm>
        </p:spPr>
        <p:txBody>
          <a:bodyPr/>
          <a:lstStyle/>
          <a:p>
            <a:r>
              <a:rPr lang="en-US" dirty="0"/>
              <a:t>Surveying and Geomatics Educators Society (</a:t>
            </a:r>
            <a:r>
              <a:rPr lang="en-US" dirty="0" err="1"/>
              <a:t>SaGES</a:t>
            </a:r>
            <a:r>
              <a:rPr lang="en-US" dirty="0"/>
              <a:t>), Aug 4-8, 2019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126" y="2728070"/>
            <a:ext cx="3282930" cy="2096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126" y="231496"/>
            <a:ext cx="3282930" cy="239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9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6750" y="720138"/>
            <a:ext cx="3753848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Short Span: 6-30 meters</a:t>
            </a:r>
          </a:p>
          <a:p>
            <a:r>
              <a:rPr lang="en-US" sz="2100" dirty="0"/>
              <a:t>Medium Span: 30-100 meters</a:t>
            </a:r>
          </a:p>
          <a:p>
            <a:r>
              <a:rPr lang="en-US" sz="2100" dirty="0"/>
              <a:t>Long span: 100 meters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67" y="100260"/>
            <a:ext cx="4088801" cy="31157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99431" y="3178389"/>
            <a:ext cx="37112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https://www.steelconstruction.info/File:R11_Fig1.PNG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8833" y="2055766"/>
            <a:ext cx="43628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Maximum Allowable Deflection:</a:t>
            </a:r>
          </a:p>
          <a:p>
            <a:r>
              <a:rPr lang="en-US" dirty="0"/>
              <a:t>Short Span: 6-30 meters </a:t>
            </a:r>
            <a:r>
              <a:rPr lang="en-US" b="1" dirty="0"/>
              <a:t>(30 mm)</a:t>
            </a:r>
          </a:p>
          <a:p>
            <a:r>
              <a:rPr lang="en-US" dirty="0"/>
              <a:t>Medium Span: 30-100 meters </a:t>
            </a:r>
            <a:r>
              <a:rPr lang="en-US" b="1" dirty="0"/>
              <a:t>(100 mm)</a:t>
            </a:r>
          </a:p>
          <a:p>
            <a:r>
              <a:rPr lang="en-US" dirty="0"/>
              <a:t>Long span: 100 meters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36294" y="3540553"/>
            <a:ext cx="5622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Simply, 10 </a:t>
            </a:r>
            <a:r>
              <a:rPr lang="en-US" sz="2800" b="1" dirty="0"/>
              <a:t>meters span: 10 mm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7395" y="4687547"/>
            <a:ext cx="4745736" cy="273844"/>
          </a:xfrm>
        </p:spPr>
        <p:txBody>
          <a:bodyPr/>
          <a:lstStyle/>
          <a:p>
            <a:r>
              <a:rPr lang="en-US" dirty="0"/>
              <a:t>Surveying and Geomatics Educators Society (</a:t>
            </a:r>
            <a:r>
              <a:rPr lang="en-US" dirty="0" err="1"/>
              <a:t>SaGES</a:t>
            </a:r>
            <a:r>
              <a:rPr lang="en-US" dirty="0"/>
              <a:t>), Aug 4-8,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28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Camera system as bridge monitoring sensor</a:t>
            </a:r>
          </a:p>
          <a:p>
            <a:r>
              <a:rPr lang="en-US" dirty="0"/>
              <a:t> </a:t>
            </a:r>
            <a:r>
              <a:rPr lang="en-US" dirty="0" smtClean="0"/>
              <a:t>Camera position</a:t>
            </a:r>
          </a:p>
          <a:p>
            <a:pPr lvl="1"/>
            <a:r>
              <a:rPr lang="en-US" sz="1800" dirty="0" smtClean="0"/>
              <a:t>Where do we put camera to shoot the bridge?</a:t>
            </a:r>
          </a:p>
          <a:p>
            <a:pPr lvl="1"/>
            <a:r>
              <a:rPr lang="en-US" sz="1800" dirty="0" smtClean="0"/>
              <a:t>Can we detect vibration and its vertical motion?</a:t>
            </a:r>
          </a:p>
          <a:p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1102" y="4687547"/>
            <a:ext cx="4745736" cy="273844"/>
          </a:xfrm>
        </p:spPr>
        <p:txBody>
          <a:bodyPr/>
          <a:lstStyle/>
          <a:p>
            <a:r>
              <a:rPr lang="en-US" dirty="0"/>
              <a:t>Surveying and Geomatics Educators Society (</a:t>
            </a:r>
            <a:r>
              <a:rPr lang="en-US" dirty="0" err="1"/>
              <a:t>SaGES</a:t>
            </a:r>
            <a:r>
              <a:rPr lang="en-US" dirty="0" smtClean="0"/>
              <a:t>), Aug 4-8,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48457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Bridge Inspection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Regular inspection in order to assess:</a:t>
            </a:r>
          </a:p>
          <a:p>
            <a:pPr lvl="1"/>
            <a:r>
              <a:rPr lang="en-US" dirty="0" smtClean="0"/>
              <a:t>Current Structural Condition</a:t>
            </a:r>
          </a:p>
          <a:p>
            <a:pPr lvl="1"/>
            <a:r>
              <a:rPr lang="en-US" dirty="0" smtClean="0"/>
              <a:t>Anticipate future problem</a:t>
            </a:r>
          </a:p>
          <a:p>
            <a:pPr lvl="1"/>
            <a:r>
              <a:rPr lang="en-US" dirty="0" smtClean="0"/>
              <a:t>Identify maintenance needed</a:t>
            </a:r>
          </a:p>
          <a:p>
            <a:r>
              <a:rPr lang="en-US" dirty="0" smtClean="0"/>
              <a:t>By Qualified Inspectors</a:t>
            </a:r>
          </a:p>
          <a:p>
            <a:pPr lvl="1"/>
            <a:r>
              <a:rPr lang="en-US" dirty="0" smtClean="0"/>
              <a:t>Deck, superstructure and substructure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1102" y="4740148"/>
            <a:ext cx="4745736" cy="273844"/>
          </a:xfrm>
        </p:spPr>
        <p:txBody>
          <a:bodyPr/>
          <a:lstStyle/>
          <a:p>
            <a:r>
              <a:rPr lang="en-US" dirty="0" smtClean="0"/>
              <a:t>Surveying and Geomatics Educators Society (</a:t>
            </a:r>
            <a:r>
              <a:rPr lang="en-US" dirty="0" err="1" smtClean="0"/>
              <a:t>SaGES</a:t>
            </a:r>
            <a:r>
              <a:rPr lang="en-US" dirty="0" smtClean="0"/>
              <a:t>), Aug 4-8,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36071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6"/>
          <p:cNvSpPr txBox="1">
            <a:spLocks noGrp="1"/>
          </p:cNvSpPr>
          <p:nvPr>
            <p:ph type="title"/>
          </p:nvPr>
        </p:nvSpPr>
        <p:spPr>
          <a:xfrm>
            <a:off x="233728" y="166597"/>
            <a:ext cx="552624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Tests with Shake </a:t>
            </a:r>
            <a:r>
              <a:rPr lang="en" dirty="0"/>
              <a:t>Table</a:t>
            </a:r>
            <a:endParaRPr dirty="0"/>
          </a:p>
        </p:txBody>
      </p:sp>
      <p:pic>
        <p:nvPicPr>
          <p:cNvPr id="227" name="Google Shape;227;p36"/>
          <p:cNvPicPr preferRelativeResize="0"/>
          <p:nvPr/>
        </p:nvPicPr>
        <p:blipFill rotWithShape="1">
          <a:blip r:embed="rId3">
            <a:alphaModFix/>
          </a:blip>
          <a:srcRect b="49811"/>
          <a:stretch/>
        </p:blipFill>
        <p:spPr>
          <a:xfrm>
            <a:off x="4427808" y="882163"/>
            <a:ext cx="4580725" cy="150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2894" y="774128"/>
            <a:ext cx="1902993" cy="4197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6"/>
          <p:cNvPicPr preferRelativeResize="0"/>
          <p:nvPr/>
        </p:nvPicPr>
        <p:blipFill rotWithShape="1">
          <a:blip r:embed="rId5">
            <a:alphaModFix/>
          </a:blip>
          <a:srcRect l="16042" t="4172" r="19503" b="3525"/>
          <a:stretch/>
        </p:blipFill>
        <p:spPr>
          <a:xfrm>
            <a:off x="138902" y="2055150"/>
            <a:ext cx="2924904" cy="203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6"/>
          <p:cNvPicPr preferRelativeResize="0"/>
          <p:nvPr/>
        </p:nvPicPr>
        <p:blipFill rotWithShape="1">
          <a:blip r:embed="rId3">
            <a:alphaModFix/>
          </a:blip>
          <a:srcRect t="51962"/>
          <a:stretch/>
        </p:blipFill>
        <p:spPr>
          <a:xfrm>
            <a:off x="4427808" y="2384212"/>
            <a:ext cx="4580725" cy="16188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4922995" y="4091174"/>
            <a:ext cx="342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Civil does lots of material tests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75" y="730920"/>
            <a:ext cx="2124385" cy="21851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308" y="2375017"/>
            <a:ext cx="2437899" cy="213522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Surveying and Geomatics Educators Society (SaGES), Aug 4-8, 2019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311" y="141713"/>
            <a:ext cx="2985369" cy="36686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6220" y="2194384"/>
            <a:ext cx="2689460" cy="243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7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8"/>
          <p:cNvSpPr txBox="1">
            <a:spLocks noGrp="1"/>
          </p:cNvSpPr>
          <p:nvPr>
            <p:ph type="title"/>
          </p:nvPr>
        </p:nvSpPr>
        <p:spPr>
          <a:xfrm>
            <a:off x="311700" y="144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Shake table Video</a:t>
            </a:r>
            <a:endParaRPr sz="3200" dirty="0"/>
          </a:p>
        </p:txBody>
      </p:sp>
      <p:sp>
        <p:nvSpPr>
          <p:cNvPr id="244" name="Google Shape;244;p38"/>
          <p:cNvSpPr txBox="1"/>
          <p:nvPr/>
        </p:nvSpPr>
        <p:spPr>
          <a:xfrm>
            <a:off x="5110717" y="630161"/>
            <a:ext cx="3320861" cy="1142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Fresno State Shake Table Test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smtClean="0"/>
              <a:t>October </a:t>
            </a:r>
            <a:r>
              <a:rPr lang="en" sz="1600" dirty="0"/>
              <a:t>2, 2018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smtClean="0"/>
              <a:t>Video </a:t>
            </a:r>
            <a:r>
              <a:rPr lang="en" sz="1600" dirty="0"/>
              <a:t>recorded by: V. Lazar</a:t>
            </a:r>
            <a:endParaRPr sz="1600" dirty="0"/>
          </a:p>
        </p:txBody>
      </p:sp>
      <p:pic>
        <p:nvPicPr>
          <p:cNvPr id="2" name="IMG_18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471" y="910167"/>
            <a:ext cx="4517814" cy="2541270"/>
          </a:xfrm>
          <a:prstGeom prst="rect">
            <a:avLst/>
          </a:prstGeom>
        </p:spPr>
      </p:pic>
      <p:pic>
        <p:nvPicPr>
          <p:cNvPr id="3" name="Test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39037" y="2154865"/>
            <a:ext cx="4792323" cy="269568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sp>
        <p:nvSpPr>
          <p:cNvPr id="5" name="TextBox 4"/>
          <p:cNvSpPr txBox="1"/>
          <p:nvPr/>
        </p:nvSpPr>
        <p:spPr>
          <a:xfrm>
            <a:off x="548640" y="3955627"/>
            <a:ext cx="297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 mimics ground motion excitation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30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7302" y="4676094"/>
            <a:ext cx="4745736" cy="273844"/>
          </a:xfrm>
        </p:spPr>
        <p:txBody>
          <a:bodyPr/>
          <a:lstStyle/>
          <a:p>
            <a:r>
              <a:rPr lang="en-US" dirty="0" smtClean="0"/>
              <a:t>Surveying and Geomatics Educators Society (</a:t>
            </a:r>
            <a:r>
              <a:rPr lang="en-US" dirty="0" err="1" smtClean="0"/>
              <a:t>SaGES</a:t>
            </a:r>
            <a:r>
              <a:rPr lang="en-US" dirty="0" smtClean="0"/>
              <a:t>), Aug 4-8, 2019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128133"/>
              </p:ext>
            </p:extLst>
          </p:nvPr>
        </p:nvGraphicFramePr>
        <p:xfrm>
          <a:off x="905248" y="1465981"/>
          <a:ext cx="7523234" cy="2597135"/>
        </p:xfrm>
        <a:graphic>
          <a:graphicData uri="http://schemas.openxmlformats.org/drawingml/2006/table">
            <a:tbl>
              <a:tblPr bandRow="1">
                <a:tableStyleId>{86EED323-2464-4E50-AA77-CD0EE543A680}</a:tableStyleId>
              </a:tblPr>
              <a:tblGrid>
                <a:gridCol w="3761617">
                  <a:extLst>
                    <a:ext uri="{9D8B030D-6E8A-4147-A177-3AD203B41FA5}">
                      <a16:colId xmlns:a16="http://schemas.microsoft.com/office/drawing/2014/main" val="2996862446"/>
                    </a:ext>
                  </a:extLst>
                </a:gridCol>
                <a:gridCol w="3761617">
                  <a:extLst>
                    <a:ext uri="{9D8B030D-6E8A-4147-A177-3AD203B41FA5}">
                      <a16:colId xmlns:a16="http://schemas.microsoft.com/office/drawing/2014/main" val="2565586738"/>
                    </a:ext>
                  </a:extLst>
                </a:gridCol>
              </a:tblGrid>
              <a:tr h="4256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Specification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Content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7248196"/>
                  </a:ext>
                </a:extLst>
              </a:tr>
              <a:tr h="4256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Maximum Payload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 KIP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1405294"/>
                  </a:ext>
                </a:extLst>
              </a:tr>
              <a:tr h="4256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Dimensions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 ft X 8 ft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8940572"/>
                  </a:ext>
                </a:extLst>
              </a:tr>
              <a:tr h="4256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Frequency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20-50 Hz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1640662"/>
                  </a:ext>
                </a:extLst>
              </a:tr>
              <a:tr h="8944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Maximum horizontal displacement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 inches on each side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9356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533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1422" y="4674860"/>
            <a:ext cx="4745736" cy="273844"/>
          </a:xfrm>
        </p:spPr>
        <p:txBody>
          <a:bodyPr/>
          <a:lstStyle/>
          <a:p>
            <a:r>
              <a:rPr lang="en-US" dirty="0" smtClean="0"/>
              <a:t>Surveying and Geomatics Educators Society (</a:t>
            </a:r>
            <a:r>
              <a:rPr lang="en-US" dirty="0" err="1" smtClean="0"/>
              <a:t>SaGES</a:t>
            </a:r>
            <a:r>
              <a:rPr lang="en-US" dirty="0" smtClean="0"/>
              <a:t>), Aug 4-8,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00130" y="4708811"/>
            <a:ext cx="48006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 dirty="0"/>
          </a:p>
        </p:txBody>
      </p:sp>
      <p:pic>
        <p:nvPicPr>
          <p:cNvPr id="6" name="Picture 2" descr="Image result for digital camera top 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853" y="855242"/>
            <a:ext cx="766803" cy="61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039292" y="716809"/>
            <a:ext cx="1282995" cy="721138"/>
            <a:chOff x="1694985" y="1554229"/>
            <a:chExt cx="5754030" cy="1873406"/>
          </a:xfrm>
        </p:grpSpPr>
        <p:sp>
          <p:nvSpPr>
            <p:cNvPr id="7" name="Rectangle 6"/>
            <p:cNvSpPr/>
            <p:nvPr/>
          </p:nvSpPr>
          <p:spPr>
            <a:xfrm>
              <a:off x="1694986" y="1554229"/>
              <a:ext cx="5754029" cy="359627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694985" y="1913857"/>
              <a:ext cx="535259" cy="1513778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913756" y="1913857"/>
              <a:ext cx="535259" cy="1513778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flipV="1">
            <a:off x="1346792" y="1114704"/>
            <a:ext cx="5422604" cy="2588"/>
          </a:xfrm>
          <a:prstGeom prst="straightConnector1">
            <a:avLst/>
          </a:prstGeom>
          <a:ln w="127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075019" y="1158002"/>
            <a:ext cx="40382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Distance to monitor deflection, 30 mm</a:t>
            </a:r>
            <a:endParaRPr lang="en-US" sz="1600" b="1" dirty="0"/>
          </a:p>
        </p:txBody>
      </p:sp>
      <p:sp>
        <p:nvSpPr>
          <p:cNvPr id="18" name="Parallelogram 17"/>
          <p:cNvSpPr/>
          <p:nvPr/>
        </p:nvSpPr>
        <p:spPr>
          <a:xfrm rot="16200000">
            <a:off x="2286648" y="3351248"/>
            <a:ext cx="738689" cy="302126"/>
          </a:xfrm>
          <a:prstGeom prst="parallelogram">
            <a:avLst>
              <a:gd name="adj" fmla="val 7280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1208984" y="3456090"/>
            <a:ext cx="4889022" cy="747334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208984" y="3132967"/>
            <a:ext cx="5856868" cy="321359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210853" y="2412876"/>
            <a:ext cx="4888114" cy="104145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08984" y="3445458"/>
            <a:ext cx="5856868" cy="1474518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/>
          <p:cNvSpPr/>
          <p:nvPr/>
        </p:nvSpPr>
        <p:spPr>
          <a:xfrm rot="16200000">
            <a:off x="5331132" y="3170793"/>
            <a:ext cx="2502555" cy="966884"/>
          </a:xfrm>
          <a:prstGeom prst="parallelogram">
            <a:avLst>
              <a:gd name="adj" fmla="val 7280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1208984" y="2818274"/>
            <a:ext cx="1598072" cy="1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42822" y="2402957"/>
            <a:ext cx="3255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FF"/>
                </a:solidFill>
              </a:rPr>
              <a:t>Focal length (8.8 – 220 mm)</a:t>
            </a:r>
            <a:endParaRPr lang="en-US" b="1" dirty="0">
              <a:solidFill>
                <a:srgbClr val="3333FF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1256868" y="4174416"/>
            <a:ext cx="5378267" cy="55515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256868" y="4232334"/>
            <a:ext cx="2288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FF"/>
                </a:solidFill>
              </a:rPr>
              <a:t>Distance to Bridge</a:t>
            </a:r>
            <a:endParaRPr lang="en-US" b="1" dirty="0">
              <a:solidFill>
                <a:srgbClr val="3333FF"/>
              </a:solidFill>
            </a:endParaRPr>
          </a:p>
        </p:txBody>
      </p:sp>
      <p:sp>
        <p:nvSpPr>
          <p:cNvPr id="26" name="Parallelogram 25"/>
          <p:cNvSpPr/>
          <p:nvPr/>
        </p:nvSpPr>
        <p:spPr>
          <a:xfrm rot="16200000">
            <a:off x="2588599" y="3508355"/>
            <a:ext cx="140744" cy="52521"/>
          </a:xfrm>
          <a:prstGeom prst="parallelogram">
            <a:avLst>
              <a:gd name="adj" fmla="val 72807"/>
            </a:avLst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/>
          <p:cNvSpPr/>
          <p:nvPr/>
        </p:nvSpPr>
        <p:spPr>
          <a:xfrm rot="16200000">
            <a:off x="6346643" y="3626389"/>
            <a:ext cx="410828" cy="166161"/>
          </a:xfrm>
          <a:prstGeom prst="parallelogram">
            <a:avLst>
              <a:gd name="adj" fmla="val 72807"/>
            </a:avLst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07262" y="3416730"/>
            <a:ext cx="1330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effectLst>
                  <a:glow rad="127000">
                    <a:schemeClr val="bg1"/>
                  </a:glow>
                </a:effectLst>
              </a:rPr>
              <a:t>Pixel size in photo</a:t>
            </a:r>
            <a:endParaRPr lang="en-US" sz="16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57209" y="3361847"/>
            <a:ext cx="1330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effectLst>
                  <a:glow rad="127000">
                    <a:schemeClr val="bg1"/>
                  </a:glow>
                </a:effectLst>
              </a:rPr>
              <a:t>Pixel size in ground</a:t>
            </a:r>
            <a:endParaRPr lang="en-US" sz="16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53679" y="138958"/>
            <a:ext cx="31081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+mj-lt"/>
              </a:rPr>
              <a:t>Camera Geometry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764689" y="1999901"/>
            <a:ext cx="3766887" cy="923330"/>
            <a:chOff x="4764689" y="1999901"/>
            <a:chExt cx="3766887" cy="923330"/>
          </a:xfrm>
        </p:grpSpPr>
        <p:sp>
          <p:nvSpPr>
            <p:cNvPr id="11" name="TextBox 10"/>
            <p:cNvSpPr txBox="1"/>
            <p:nvPr/>
          </p:nvSpPr>
          <p:spPr>
            <a:xfrm>
              <a:off x="4764689" y="1999901"/>
              <a:ext cx="17654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effectLst>
                    <a:glow rad="127000">
                      <a:schemeClr val="bg1"/>
                    </a:glow>
                  </a:effectLst>
                </a:rPr>
                <a:t>How many pixels have been moved?</a:t>
              </a:r>
              <a:endParaRPr lang="en-US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766106" y="2141560"/>
              <a:ext cx="17654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effectLst>
                    <a:glow rad="127000">
                      <a:schemeClr val="bg1"/>
                    </a:glow>
                  </a:effectLst>
                </a:rPr>
                <a:t>Pixel displacement</a:t>
              </a:r>
              <a:endParaRPr lang="en-US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6455222" y="2279333"/>
              <a:ext cx="535693" cy="210802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461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Surveying and Geomatics Educators Society (SaGES), Aug 4-8,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02" y="723732"/>
            <a:ext cx="7031835" cy="43024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53679" y="138958"/>
            <a:ext cx="31081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+mj-lt"/>
              </a:rPr>
              <a:t>Camera Geometry</a:t>
            </a:r>
          </a:p>
        </p:txBody>
      </p:sp>
      <p:sp>
        <p:nvSpPr>
          <p:cNvPr id="6" name="Right Arrow 5"/>
          <p:cNvSpPr/>
          <p:nvPr/>
        </p:nvSpPr>
        <p:spPr>
          <a:xfrm rot="9302283">
            <a:off x="7197542" y="3729161"/>
            <a:ext cx="620202" cy="318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17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2D Normalized cross correlation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65" y="1117526"/>
            <a:ext cx="4724400" cy="2724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301" y="1117526"/>
            <a:ext cx="2862538" cy="16120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8180" y="4065278"/>
            <a:ext cx="5093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 chips out subset from image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 smtClean="0"/>
              <a:t>It searches the most similar patch in image i+1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36320" y="1577340"/>
            <a:ext cx="845820" cy="861060"/>
          </a:xfrm>
          <a:prstGeom prst="rect">
            <a:avLst/>
          </a:prstGeom>
          <a:solidFill>
            <a:srgbClr val="3333FF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22320" y="1463040"/>
            <a:ext cx="815340" cy="838200"/>
          </a:xfrm>
          <a:prstGeom prst="rect">
            <a:avLst/>
          </a:prstGeom>
          <a:solidFill>
            <a:srgbClr val="FF0000">
              <a:alpha val="50000"/>
            </a:srgbClr>
          </a:solidFill>
          <a:ln w="381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1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01 -0.00124 L 0.08837 0.03271 L -0.025 0.03426 L -0.025 0.06388 L 0.0875 0.06666 L 0.0842 0.09506 L -0.0283 0.10247 L -0.02917 0.12747 L 0.08333 0.12469 L 0.08333 0.15277 L -0.02986 0.15586 " pathEditMode="relative" ptsTypes="AAAAAAAAAAAA">
                                      <p:cBhvr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45" y="1615537"/>
            <a:ext cx="5250047" cy="2559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13" y="873491"/>
            <a:ext cx="5169706" cy="551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2803" y="134827"/>
            <a:ext cx="46230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SubPixel</a:t>
            </a:r>
            <a:r>
              <a:rPr lang="en-US" sz="2400" dirty="0" smtClean="0"/>
              <a:t> displacement:</a:t>
            </a:r>
          </a:p>
          <a:p>
            <a:r>
              <a:rPr lang="en-US" dirty="0" smtClean="0"/>
              <a:t>Quadratic surface fitting and find the pear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512" y="1749336"/>
            <a:ext cx="3287121" cy="22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2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  <p:pic>
        <p:nvPicPr>
          <p:cNvPr id="3074" name="image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" y="302790"/>
            <a:ext cx="5257386" cy="46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648960" y="1943946"/>
          <a:ext cx="3382501" cy="1050520"/>
        </p:xfrm>
        <a:graphic>
          <a:graphicData uri="http://schemas.openxmlformats.org/drawingml/2006/table">
            <a:tbl>
              <a:tblPr bandRow="1">
                <a:tableStyleId>{86EED323-2464-4E50-AA77-CD0EE543A680}</a:tableStyleId>
              </a:tblPr>
              <a:tblGrid>
                <a:gridCol w="1127259">
                  <a:extLst>
                    <a:ext uri="{9D8B030D-6E8A-4147-A177-3AD203B41FA5}">
                      <a16:colId xmlns:a16="http://schemas.microsoft.com/office/drawing/2014/main" val="844969601"/>
                    </a:ext>
                  </a:extLst>
                </a:gridCol>
                <a:gridCol w="1127259">
                  <a:extLst>
                    <a:ext uri="{9D8B030D-6E8A-4147-A177-3AD203B41FA5}">
                      <a16:colId xmlns:a16="http://schemas.microsoft.com/office/drawing/2014/main" val="42934185"/>
                    </a:ext>
                  </a:extLst>
                </a:gridCol>
                <a:gridCol w="1127983">
                  <a:extLst>
                    <a:ext uri="{9D8B030D-6E8A-4147-A177-3AD203B41FA5}">
                      <a16:colId xmlns:a16="http://schemas.microsoft.com/office/drawing/2014/main" val="1684998781"/>
                    </a:ext>
                  </a:extLst>
                </a:gridCol>
              </a:tblGrid>
              <a:tr h="2626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Camera Derived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706789"/>
                  </a:ext>
                </a:extLst>
              </a:tr>
              <a:tr h="2626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Amplitude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Frequency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6852084"/>
                  </a:ext>
                </a:extLst>
              </a:tr>
              <a:tr h="2626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Set 1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3333FF"/>
                          </a:solidFill>
                          <a:effectLst/>
                        </a:rPr>
                        <a:t>0.25 inch</a:t>
                      </a:r>
                      <a:endParaRPr lang="en-US" sz="1400" b="1" dirty="0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3333FF"/>
                          </a:solidFill>
                          <a:effectLst/>
                        </a:rPr>
                        <a:t>0.782 Hz</a:t>
                      </a:r>
                      <a:endParaRPr lang="en-US" sz="1400" b="1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8769947"/>
                  </a:ext>
                </a:extLst>
              </a:tr>
              <a:tr h="2626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Set 2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3333FF"/>
                          </a:solidFill>
                          <a:effectLst/>
                        </a:rPr>
                        <a:t>1.0216 inch</a:t>
                      </a:r>
                      <a:endParaRPr lang="en-US" sz="1400" b="1" dirty="0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3333FF"/>
                          </a:solidFill>
                          <a:effectLst/>
                        </a:rPr>
                        <a:t>1.172 Hz</a:t>
                      </a:r>
                      <a:endParaRPr lang="en-US" sz="1400" b="1" dirty="0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0313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824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70741" y="466351"/>
          <a:ext cx="7822819" cy="1810192"/>
        </p:xfrm>
        <a:graphic>
          <a:graphicData uri="http://schemas.openxmlformats.org/drawingml/2006/table">
            <a:tbl>
              <a:tblPr bandRow="1">
                <a:tableStyleId>{86EED323-2464-4E50-AA77-CD0EE543A680}</a:tableStyleId>
              </a:tblPr>
              <a:tblGrid>
                <a:gridCol w="1564363">
                  <a:extLst>
                    <a:ext uri="{9D8B030D-6E8A-4147-A177-3AD203B41FA5}">
                      <a16:colId xmlns:a16="http://schemas.microsoft.com/office/drawing/2014/main" val="2630042756"/>
                    </a:ext>
                  </a:extLst>
                </a:gridCol>
                <a:gridCol w="1564363">
                  <a:extLst>
                    <a:ext uri="{9D8B030D-6E8A-4147-A177-3AD203B41FA5}">
                      <a16:colId xmlns:a16="http://schemas.microsoft.com/office/drawing/2014/main" val="3657247028"/>
                    </a:ext>
                  </a:extLst>
                </a:gridCol>
                <a:gridCol w="1564363">
                  <a:extLst>
                    <a:ext uri="{9D8B030D-6E8A-4147-A177-3AD203B41FA5}">
                      <a16:colId xmlns:a16="http://schemas.microsoft.com/office/drawing/2014/main" val="4047936846"/>
                    </a:ext>
                  </a:extLst>
                </a:gridCol>
                <a:gridCol w="1564363">
                  <a:extLst>
                    <a:ext uri="{9D8B030D-6E8A-4147-A177-3AD203B41FA5}">
                      <a16:colId xmlns:a16="http://schemas.microsoft.com/office/drawing/2014/main" val="2679536517"/>
                    </a:ext>
                  </a:extLst>
                </a:gridCol>
                <a:gridCol w="1565367">
                  <a:extLst>
                    <a:ext uri="{9D8B030D-6E8A-4147-A177-3AD203B41FA5}">
                      <a16:colId xmlns:a16="http://schemas.microsoft.com/office/drawing/2014/main" val="58261061"/>
                    </a:ext>
                  </a:extLst>
                </a:gridCol>
              </a:tblGrid>
              <a:tr h="4525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Shake Table Feeds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Camera Derived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5963318"/>
                  </a:ext>
                </a:extLst>
              </a:tr>
              <a:tr h="4525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Amplitude</a:t>
                      </a:r>
                      <a:endParaRPr lang="en-US" sz="18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Frequency</a:t>
                      </a:r>
                      <a:endParaRPr lang="en-US" sz="18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Amplitude</a:t>
                      </a:r>
                      <a:endParaRPr lang="en-US" sz="18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Frequency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1377709"/>
                  </a:ext>
                </a:extLst>
              </a:tr>
              <a:tr h="4525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Set 1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0.25 inch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</a:rPr>
                        <a:t>0.78 Hz</a:t>
                      </a:r>
                      <a:endParaRPr lang="en-US" sz="18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3333FF"/>
                          </a:solidFill>
                          <a:effectLst/>
                        </a:rPr>
                        <a:t>0.25 inch</a:t>
                      </a:r>
                      <a:endParaRPr lang="en-US" sz="1800" b="1" dirty="0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3333FF"/>
                          </a:solidFill>
                          <a:effectLst/>
                        </a:rPr>
                        <a:t>0.782 Hz</a:t>
                      </a:r>
                      <a:endParaRPr lang="en-US" sz="1800" b="1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9135279"/>
                  </a:ext>
                </a:extLst>
              </a:tr>
              <a:tr h="4525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Set 2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</a:rPr>
                        <a:t>1.00 inch</a:t>
                      </a:r>
                      <a:endParaRPr lang="en-US" sz="18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1.17 Hz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3333FF"/>
                          </a:solidFill>
                          <a:effectLst/>
                        </a:rPr>
                        <a:t>1.0216 inch</a:t>
                      </a:r>
                      <a:endParaRPr lang="en-US" sz="1800" b="1" dirty="0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3333FF"/>
                          </a:solidFill>
                          <a:effectLst/>
                        </a:rPr>
                        <a:t>1.172 Hz</a:t>
                      </a:r>
                      <a:endParaRPr lang="en-US" sz="1800" b="1" dirty="0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457308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70741" y="3003480"/>
            <a:ext cx="62209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 size in Object space: 1.5875 mm (1 pixel)</a:t>
            </a:r>
          </a:p>
          <a:p>
            <a:r>
              <a:rPr lang="en-US" dirty="0" smtClean="0"/>
              <a:t>Typical error of 2D correlation: 0.1-0.3 pixel</a:t>
            </a:r>
          </a:p>
          <a:p>
            <a:r>
              <a:rPr lang="en-US" dirty="0" smtClean="0"/>
              <a:t>Difference of 0.0261 inch (or 0.55 mm) </a:t>
            </a:r>
            <a:r>
              <a:rPr lang="en-US" dirty="0" smtClean="0">
                <a:sym typeface="Wingdings" panose="05000000000000000000" pitchFamily="2" charset="2"/>
              </a:rPr>
              <a:t> 0.3 pixel error</a:t>
            </a:r>
            <a:endParaRPr lang="en-US" dirty="0"/>
          </a:p>
        </p:txBody>
      </p:sp>
      <p:sp>
        <p:nvSpPr>
          <p:cNvPr id="8" name="Left Bracket 7"/>
          <p:cNvSpPr/>
          <p:nvPr/>
        </p:nvSpPr>
        <p:spPr>
          <a:xfrm rot="16200000">
            <a:off x="4387544" y="925435"/>
            <a:ext cx="236481" cy="3121572"/>
          </a:xfrm>
          <a:prstGeom prst="leftBracket">
            <a:avLst/>
          </a:prstGeom>
          <a:ln w="25400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6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Bridge Inspection Cont.’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1/9 bridges considered to be structurally deficient</a:t>
            </a:r>
          </a:p>
          <a:p>
            <a:pPr lvl="1"/>
            <a:r>
              <a:rPr lang="en-US" dirty="0"/>
              <a:t> Based on condition assessment and load ratings</a:t>
            </a:r>
          </a:p>
          <a:p>
            <a:pPr lvl="1"/>
            <a:r>
              <a:rPr lang="en-US" dirty="0"/>
              <a:t> From Visual Inspection</a:t>
            </a:r>
          </a:p>
          <a:p>
            <a:pPr lvl="1"/>
            <a:r>
              <a:rPr lang="en-US" dirty="0"/>
              <a:t> Inherently Subjective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1422" y="4745228"/>
            <a:ext cx="4745736" cy="273844"/>
          </a:xfrm>
        </p:spPr>
        <p:txBody>
          <a:bodyPr/>
          <a:lstStyle/>
          <a:p>
            <a:r>
              <a:rPr lang="en-US" dirty="0" smtClean="0"/>
              <a:t>Surveying and Geomatics Educators Society (</a:t>
            </a:r>
            <a:r>
              <a:rPr lang="en-US" dirty="0" err="1" smtClean="0"/>
              <a:t>SaGES</a:t>
            </a:r>
            <a:r>
              <a:rPr lang="en-US" dirty="0" smtClean="0"/>
              <a:t>), Aug 4-8,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37915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Bridge candidates:</a:t>
            </a:r>
            <a:endParaRPr dirty="0"/>
          </a:p>
        </p:txBody>
      </p:sp>
      <p:sp>
        <p:nvSpPr>
          <p:cNvPr id="256" name="Google Shape;256;p4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smtClean="0"/>
              <a:t>Local </a:t>
            </a:r>
            <a:r>
              <a:rPr lang="en" sz="2000" b="1" dirty="0"/>
              <a:t>Bridge (1)</a:t>
            </a:r>
            <a:endParaRPr sz="2000" b="1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 dirty="0"/>
              <a:t>	CA-SR 140 Temporary West Bridge, Merced River - El Portal, CA</a:t>
            </a:r>
            <a:endParaRPr sz="20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 b="1" dirty="0"/>
              <a:t>Local / Freeway bridges (2)</a:t>
            </a:r>
            <a:endParaRPr sz="2000" b="1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 dirty="0" smtClean="0"/>
              <a:t>	Riverpark</a:t>
            </a:r>
            <a:r>
              <a:rPr lang="en" sz="2000" dirty="0"/>
              <a:t>, Blackstone and Nees at Yosemite 41 Freeway overpass, </a:t>
            </a:r>
            <a:r>
              <a:rPr lang="en" sz="2000" dirty="0" smtClean="0"/>
              <a:t>	Fresno</a:t>
            </a:r>
            <a:r>
              <a:rPr lang="en" sz="2000" dirty="0"/>
              <a:t>, CA</a:t>
            </a:r>
            <a:endParaRPr sz="2000" dirty="0"/>
          </a:p>
          <a:p>
            <a:pPr marL="0" lvl="0" indent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 dirty="0" smtClean="0"/>
              <a:t>          Sequoia-Kings </a:t>
            </a:r>
            <a:r>
              <a:rPr lang="en" sz="2000" dirty="0"/>
              <a:t>Freeway - 180/168 and Cedar Ave. Overpasses </a:t>
            </a:r>
            <a:r>
              <a:rPr lang="en" sz="2000" dirty="0" smtClean="0"/>
              <a:t>       Fresno</a:t>
            </a:r>
            <a:r>
              <a:rPr lang="en" sz="2000" dirty="0"/>
              <a:t>, California</a:t>
            </a: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	</a:t>
            </a:r>
            <a:endParaRPr sz="20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62" y="263012"/>
            <a:ext cx="4324600" cy="28745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2247" y="1492624"/>
            <a:ext cx="2057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127000">
                    <a:schemeClr val="bg1"/>
                  </a:glow>
                </a:effectLst>
              </a:rPr>
              <a:t>Fresno, California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462" y="2645118"/>
            <a:ext cx="3282930" cy="2096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66" y="3137599"/>
            <a:ext cx="4317596" cy="16039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9786" y="263013"/>
            <a:ext cx="3268282" cy="23821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09786" y="2234902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127000">
                    <a:schemeClr val="bg1"/>
                  </a:glow>
                </a:effectLst>
              </a:rPr>
              <a:t>B) Bridge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02462" y="4379915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127000">
                    <a:schemeClr val="bg1"/>
                  </a:glow>
                </a:effectLst>
              </a:rPr>
              <a:t>C) Bridge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6836" y="4395268"/>
            <a:ext cx="139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127000">
                    <a:schemeClr val="bg1"/>
                  </a:glow>
                </a:effectLst>
              </a:rPr>
              <a:t>D) Bridge 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4737" y="2688014"/>
            <a:ext cx="19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127000">
                    <a:schemeClr val="bg1"/>
                  </a:glow>
                </a:effectLst>
              </a:rPr>
              <a:t>A) Site Overview</a:t>
            </a:r>
          </a:p>
        </p:txBody>
      </p:sp>
      <p:sp>
        <p:nvSpPr>
          <p:cNvPr id="2" name="Rectangle 1"/>
          <p:cNvSpPr/>
          <p:nvPr/>
        </p:nvSpPr>
        <p:spPr>
          <a:xfrm>
            <a:off x="2974068" y="263011"/>
            <a:ext cx="3751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3200" dirty="0">
                <a:effectLst>
                  <a:glow rad="127000">
                    <a:schemeClr val="bg1"/>
                  </a:glow>
                </a:effectLst>
              </a:rPr>
              <a:t>Bridge candidates:</a:t>
            </a:r>
            <a:endParaRPr lang="en-US" sz="32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Surveying and Geomatics Educators Society (SaGES), Aug 4-8,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42342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71" y="211814"/>
            <a:ext cx="6800469" cy="25262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393440" y="379307"/>
            <a:ext cx="806027" cy="7112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235200" y="379307"/>
            <a:ext cx="3402193" cy="4471240"/>
            <a:chOff x="2235200" y="379307"/>
            <a:chExt cx="3402193" cy="44712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5200" y="2235405"/>
              <a:ext cx="3402193" cy="2615142"/>
            </a:xfrm>
            <a:prstGeom prst="rect">
              <a:avLst/>
            </a:prstGeom>
            <a:ln w="12700">
              <a:solidFill>
                <a:srgbClr val="FFFF00"/>
              </a:solidFill>
            </a:ln>
          </p:spPr>
        </p:pic>
        <p:cxnSp>
          <p:nvCxnSpPr>
            <p:cNvPr id="13" name="Straight Connector 12"/>
            <p:cNvCxnSpPr/>
            <p:nvPr/>
          </p:nvCxnSpPr>
          <p:spPr>
            <a:xfrm flipH="1">
              <a:off x="2235200" y="379307"/>
              <a:ext cx="1158240" cy="1856098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199467" y="379307"/>
              <a:ext cx="1437926" cy="1856098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2235200" y="1090507"/>
              <a:ext cx="1158240" cy="3760040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199467" y="1090507"/>
              <a:ext cx="1437926" cy="3760040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489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/>
          </a:p>
        </p:txBody>
      </p:sp>
      <p:grpSp>
        <p:nvGrpSpPr>
          <p:cNvPr id="11" name="Group 10"/>
          <p:cNvGrpSpPr/>
          <p:nvPr/>
        </p:nvGrpSpPr>
        <p:grpSpPr>
          <a:xfrm>
            <a:off x="496819" y="476192"/>
            <a:ext cx="8180770" cy="2260942"/>
            <a:chOff x="496819" y="476192"/>
            <a:chExt cx="8180770" cy="226094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16881" y="476192"/>
              <a:ext cx="2760708" cy="223991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248358" y="2254442"/>
              <a:ext cx="20977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effectLst>
                    <a:glow rad="127000">
                      <a:schemeClr val="bg1"/>
                    </a:glow>
                  </a:effectLst>
                </a:rPr>
                <a:t>Bridge 3 subset</a:t>
              </a:r>
              <a:endParaRPr lang="en-US" sz="2400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06303" y="476192"/>
              <a:ext cx="2610577" cy="223991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653389" y="2254441"/>
              <a:ext cx="20977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effectLst>
                    <a:glow rad="127000">
                      <a:schemeClr val="bg1"/>
                    </a:glow>
                  </a:effectLst>
                </a:rPr>
                <a:t>Bridge 2 subset</a:t>
              </a:r>
              <a:endParaRPr lang="en-US" sz="2400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819" y="476192"/>
              <a:ext cx="2809483" cy="226094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77072" y="2254440"/>
              <a:ext cx="20977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effectLst>
                    <a:glow rad="127000">
                      <a:schemeClr val="bg1"/>
                    </a:glow>
                  </a:effectLst>
                </a:rPr>
                <a:t>Bridge 1 subset</a:t>
              </a:r>
              <a:endParaRPr lang="en-US" sz="2400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19" y="3207802"/>
            <a:ext cx="2038889" cy="13075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35580" y="3596640"/>
            <a:ext cx="188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Maximum Zoom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32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44</a:t>
            </a:fld>
            <a:endParaRPr lang="en"/>
          </a:p>
        </p:txBody>
      </p:sp>
      <p:pic>
        <p:nvPicPr>
          <p:cNvPr id="4098" name="image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153776"/>
            <a:ext cx="7831305" cy="466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522134" y="3610187"/>
            <a:ext cx="2032000" cy="1212426"/>
            <a:chOff x="3522134" y="3610187"/>
            <a:chExt cx="2032000" cy="1212426"/>
          </a:xfrm>
        </p:grpSpPr>
        <p:sp>
          <p:nvSpPr>
            <p:cNvPr id="6" name="Rectangle 5"/>
            <p:cNvSpPr/>
            <p:nvPr/>
          </p:nvSpPr>
          <p:spPr>
            <a:xfrm>
              <a:off x="3522134" y="3610187"/>
              <a:ext cx="2032000" cy="121242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3914987" y="3962400"/>
              <a:ext cx="562186" cy="6773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914987" y="4314613"/>
              <a:ext cx="562186" cy="6773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915" y="153776"/>
            <a:ext cx="1943718" cy="138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3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45</a:t>
            </a:fld>
            <a:endParaRPr lang="en"/>
          </a:p>
        </p:txBody>
      </p:sp>
      <p:pic>
        <p:nvPicPr>
          <p:cNvPr id="5122" name="image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2" y="209550"/>
            <a:ext cx="8062277" cy="483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676054" y="3542454"/>
            <a:ext cx="2032000" cy="1212426"/>
            <a:chOff x="3522134" y="3610187"/>
            <a:chExt cx="2032000" cy="1212426"/>
          </a:xfrm>
        </p:grpSpPr>
        <p:sp>
          <p:nvSpPr>
            <p:cNvPr id="7" name="Rectangle 6"/>
            <p:cNvSpPr/>
            <p:nvPr/>
          </p:nvSpPr>
          <p:spPr>
            <a:xfrm>
              <a:off x="3522134" y="3610187"/>
              <a:ext cx="2032000" cy="121242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043680" y="3813386"/>
              <a:ext cx="562186" cy="6773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043680" y="4463626"/>
              <a:ext cx="562186" cy="6773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8" y="111443"/>
            <a:ext cx="2055314" cy="13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6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46</a:t>
            </a:fld>
            <a:endParaRPr lang="en"/>
          </a:p>
        </p:txBody>
      </p:sp>
      <p:pic>
        <p:nvPicPr>
          <p:cNvPr id="6146" name="image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09" y="118321"/>
            <a:ext cx="7925223" cy="482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418668" y="3441321"/>
            <a:ext cx="2032000" cy="1212426"/>
            <a:chOff x="3522134" y="3610187"/>
            <a:chExt cx="2032000" cy="1212426"/>
          </a:xfrm>
        </p:grpSpPr>
        <p:sp>
          <p:nvSpPr>
            <p:cNvPr id="7" name="Rectangle 6"/>
            <p:cNvSpPr/>
            <p:nvPr/>
          </p:nvSpPr>
          <p:spPr>
            <a:xfrm>
              <a:off x="3522134" y="3610187"/>
              <a:ext cx="2032000" cy="121242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104640" y="3779519"/>
              <a:ext cx="562186" cy="6773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104640" y="4490720"/>
              <a:ext cx="562186" cy="6773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174" y="110500"/>
            <a:ext cx="3025470" cy="111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4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47</a:t>
            </a:fld>
            <a:endParaRPr lang="en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401198"/>
              </p:ext>
            </p:extLst>
          </p:nvPr>
        </p:nvGraphicFramePr>
        <p:xfrm>
          <a:off x="240030" y="438340"/>
          <a:ext cx="8657603" cy="2560320"/>
        </p:xfrm>
        <a:graphic>
          <a:graphicData uri="http://schemas.openxmlformats.org/drawingml/2006/table">
            <a:tbl>
              <a:tblPr firstRow="1" firstCol="1" bandRow="1">
                <a:tableStyleId>{86EED323-2464-4E50-AA77-CD0EE543A680}</a:tableStyleId>
              </a:tblPr>
              <a:tblGrid>
                <a:gridCol w="3897630">
                  <a:extLst>
                    <a:ext uri="{9D8B030D-6E8A-4147-A177-3AD203B41FA5}">
                      <a16:colId xmlns:a16="http://schemas.microsoft.com/office/drawing/2014/main" val="1108841230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610903095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1518656515"/>
                    </a:ext>
                  </a:extLst>
                </a:gridCol>
                <a:gridCol w="1605293">
                  <a:extLst>
                    <a:ext uri="{9D8B030D-6E8A-4147-A177-3AD203B41FA5}">
                      <a16:colId xmlns:a16="http://schemas.microsoft.com/office/drawing/2014/main" val="14858193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Bridge 1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Bridge 2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Bridge 3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47560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Object distance, meter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45.74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26.75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37.05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65452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Span length, meter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30.06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44.23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34.64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8435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Pixel size (mm)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1.42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0.84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1.16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95355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Pixel magnitude (pixel)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3.64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9.43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4.78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10161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Displacement magnitude (mm) 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3333FF"/>
                          </a:solidFill>
                          <a:effectLst/>
                        </a:rPr>
                        <a:t>5.20</a:t>
                      </a:r>
                      <a:endParaRPr lang="en-US" sz="2000" b="1" dirty="0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3333FF"/>
                          </a:solidFill>
                          <a:effectLst/>
                        </a:rPr>
                        <a:t>7.87</a:t>
                      </a:r>
                      <a:endParaRPr lang="en-US" sz="2000" b="1" dirty="0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3333FF"/>
                          </a:solidFill>
                          <a:effectLst/>
                        </a:rPr>
                        <a:t>5.53</a:t>
                      </a:r>
                      <a:endParaRPr lang="en-US" sz="2000" b="1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33785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Frequency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3333FF"/>
                          </a:solidFill>
                          <a:effectLst/>
                        </a:rPr>
                        <a:t>12</a:t>
                      </a:r>
                      <a:endParaRPr lang="en-US" sz="2000" b="1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3333FF"/>
                          </a:solidFill>
                          <a:effectLst/>
                        </a:rPr>
                        <a:t>9.6</a:t>
                      </a:r>
                      <a:endParaRPr lang="en-US" sz="2000" b="1" dirty="0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3333FF"/>
                          </a:solidFill>
                          <a:effectLst/>
                        </a:rPr>
                        <a:t>13.82</a:t>
                      </a:r>
                      <a:endParaRPr lang="en-US" sz="2000" b="1" dirty="0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MS ??"/>
                        <a:cs typeface="ArialM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400609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137660" y="2270760"/>
            <a:ext cx="4759973" cy="727900"/>
          </a:xfrm>
          <a:prstGeom prst="rect">
            <a:avLst/>
          </a:prstGeom>
          <a:solidFill>
            <a:schemeClr val="accent1">
              <a:alpha val="2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0030" y="3365431"/>
            <a:ext cx="388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17 % of AASHTO criterion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3276999" y="2468880"/>
            <a:ext cx="830181" cy="982980"/>
          </a:xfrm>
          <a:custGeom>
            <a:avLst/>
            <a:gdLst>
              <a:gd name="connsiteX0" fmla="*/ 106281 w 830181"/>
              <a:gd name="connsiteY0" fmla="*/ 982980 h 982980"/>
              <a:gd name="connsiteX1" fmla="*/ 60561 w 830181"/>
              <a:gd name="connsiteY1" fmla="*/ 487680 h 982980"/>
              <a:gd name="connsiteX2" fmla="*/ 830181 w 830181"/>
              <a:gd name="connsiteY2" fmla="*/ 0 h 98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0181" h="982980">
                <a:moveTo>
                  <a:pt x="106281" y="982980"/>
                </a:moveTo>
                <a:cubicBezTo>
                  <a:pt x="23096" y="817245"/>
                  <a:pt x="-60089" y="651510"/>
                  <a:pt x="60561" y="487680"/>
                </a:cubicBezTo>
                <a:cubicBezTo>
                  <a:pt x="181211" y="323850"/>
                  <a:pt x="505696" y="161925"/>
                  <a:pt x="830181" y="0"/>
                </a:cubicBezTo>
              </a:path>
            </a:pathLst>
          </a:custGeom>
          <a:noFill/>
          <a:ln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41570" y="3734763"/>
            <a:ext cx="2711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Bridge frequency range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7566660" y="3055620"/>
            <a:ext cx="680415" cy="914400"/>
          </a:xfrm>
          <a:custGeom>
            <a:avLst/>
            <a:gdLst>
              <a:gd name="connsiteX0" fmla="*/ 0 w 680415"/>
              <a:gd name="connsiteY0" fmla="*/ 914400 h 914400"/>
              <a:gd name="connsiteX1" fmla="*/ 647700 w 680415"/>
              <a:gd name="connsiteY1" fmla="*/ 662940 h 914400"/>
              <a:gd name="connsiteX2" fmla="*/ 525780 w 680415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0415" h="914400">
                <a:moveTo>
                  <a:pt x="0" y="914400"/>
                </a:moveTo>
                <a:cubicBezTo>
                  <a:pt x="280035" y="864870"/>
                  <a:pt x="560070" y="815340"/>
                  <a:pt x="647700" y="662940"/>
                </a:cubicBezTo>
                <a:cubicBezTo>
                  <a:pt x="735330" y="510540"/>
                  <a:pt x="630555" y="255270"/>
                  <a:pt x="525780" y="0"/>
                </a:cubicBezTo>
              </a:path>
            </a:pathLst>
          </a:custGeom>
          <a:noFill/>
          <a:ln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5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48</a:t>
            </a:fld>
            <a:endParaRPr lang="en"/>
          </a:p>
        </p:txBody>
      </p:sp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6350"/>
            <a:ext cx="549275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54864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2457450"/>
            <a:ext cx="549275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1290955"/>
            <a:ext cx="5486400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14473" y="4262219"/>
            <a:ext cx="3934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glow rad="127000">
                    <a:schemeClr val="bg1"/>
                  </a:glow>
                </a:effectLst>
              </a:rPr>
              <a:t>Velocity &amp; Acceleration re within the range of similar bridges</a:t>
            </a:r>
            <a:endParaRPr lang="en-US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108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DSLR camera/Zoom Lens/Slow motion</a:t>
            </a:r>
          </a:p>
          <a:p>
            <a:r>
              <a:rPr lang="en-US" dirty="0" smtClean="0"/>
              <a:t>30-40 meters distance camera setup</a:t>
            </a:r>
          </a:p>
          <a:p>
            <a:r>
              <a:rPr lang="en-US" dirty="0" smtClean="0"/>
              <a:t>Detects mm-level motion</a:t>
            </a:r>
          </a:p>
          <a:p>
            <a:r>
              <a:rPr lang="en-US" dirty="0" smtClean="0"/>
              <a:t>Feasible Vibration study</a:t>
            </a:r>
          </a:p>
          <a:p>
            <a:pPr lvl="1"/>
            <a:r>
              <a:rPr lang="en-US" dirty="0" smtClean="0"/>
              <a:t>Motion/velocity/acceleration/frequency</a:t>
            </a:r>
          </a:p>
          <a:p>
            <a:r>
              <a:rPr lang="en-US" dirty="0" smtClean="0"/>
              <a:t>Remote sensing technique (no contact)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2261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Bridge monitoring studies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3461047" cy="3416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Drone</a:t>
            </a:r>
          </a:p>
          <a:p>
            <a:r>
              <a:rPr lang="en-US" dirty="0" smtClean="0"/>
              <a:t>Total </a:t>
            </a:r>
            <a:r>
              <a:rPr lang="en-US" dirty="0"/>
              <a:t>Station </a:t>
            </a:r>
          </a:p>
          <a:p>
            <a:r>
              <a:rPr lang="en-US" dirty="0" smtClean="0"/>
              <a:t>LiDAR</a:t>
            </a:r>
          </a:p>
          <a:p>
            <a:r>
              <a:rPr lang="en-US" b="1" dirty="0" smtClean="0">
                <a:solidFill>
                  <a:srgbClr val="3333FF"/>
                </a:solidFill>
              </a:rPr>
              <a:t>Camera</a:t>
            </a:r>
          </a:p>
          <a:p>
            <a:endParaRPr lang="en-US" dirty="0" smtClean="0"/>
          </a:p>
          <a:p>
            <a:r>
              <a:rPr lang="en-US" dirty="0" smtClean="0"/>
              <a:t>Strain gage</a:t>
            </a:r>
          </a:p>
          <a:p>
            <a:r>
              <a:rPr lang="en-US" dirty="0" smtClean="0"/>
              <a:t>Accelerometers</a:t>
            </a:r>
          </a:p>
          <a:p>
            <a:endParaRPr lang="en-US" dirty="0" smtClean="0"/>
          </a:p>
          <a:p>
            <a:r>
              <a:rPr lang="en-US" dirty="0"/>
              <a:t>GPS</a:t>
            </a:r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6" name="Right Brace 5"/>
          <p:cNvSpPr/>
          <p:nvPr/>
        </p:nvSpPr>
        <p:spPr>
          <a:xfrm>
            <a:off x="3305386" y="1239520"/>
            <a:ext cx="535093" cy="1402080"/>
          </a:xfrm>
          <a:prstGeom prst="rightBrace">
            <a:avLst>
              <a:gd name="adj1" fmla="val 0"/>
              <a:gd name="adj2" fmla="val 50000"/>
            </a:avLst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/>
          <p:cNvSpPr/>
          <p:nvPr/>
        </p:nvSpPr>
        <p:spPr>
          <a:xfrm>
            <a:off x="3708400" y="3023838"/>
            <a:ext cx="535093" cy="457655"/>
          </a:xfrm>
          <a:prstGeom prst="rightBrace">
            <a:avLst>
              <a:gd name="adj1" fmla="val 0"/>
              <a:gd name="adj2" fmla="val 50000"/>
            </a:avLst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75947" y="1652693"/>
            <a:ext cx="2935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Remote sensing approach</a:t>
            </a:r>
          </a:p>
          <a:p>
            <a:pPr algn="ctr"/>
            <a:r>
              <a:rPr lang="en-US" dirty="0" smtClean="0"/>
              <a:t>(non-contact)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51985" y="3023838"/>
            <a:ext cx="2659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Conventional approach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68223" y="3933318"/>
            <a:ext cx="2609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Limitations in accuracy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693333" y="4117984"/>
            <a:ext cx="65701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54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50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161" y="1783165"/>
            <a:ext cx="5756795" cy="1516295"/>
          </a:xfrm>
          <a:prstGeom prst="rect">
            <a:avLst/>
          </a:prstGeom>
        </p:spPr>
      </p:pic>
      <p:pic>
        <p:nvPicPr>
          <p:cNvPr id="6" name="Picture 2" descr="Image result for digital camera top 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87911">
            <a:off x="5903100" y="650952"/>
            <a:ext cx="669745" cy="53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6360160" y="1017725"/>
            <a:ext cx="13547" cy="108200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Image result for digital camera top 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45686" y="4052092"/>
            <a:ext cx="669745" cy="53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>
            <a:stCxn id="10" idx="3"/>
          </p:cNvCxnSpPr>
          <p:nvPr/>
        </p:nvCxnSpPr>
        <p:spPr>
          <a:xfrm flipH="1" flipV="1">
            <a:off x="4480558" y="2181013"/>
            <a:ext cx="1" cy="1802989"/>
          </a:xfrm>
          <a:prstGeom prst="straightConnector1">
            <a:avLst/>
          </a:prstGeom>
          <a:ln w="635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360160" y="1004489"/>
            <a:ext cx="297105" cy="116257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093997" y="1004489"/>
            <a:ext cx="253657" cy="11765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6390" y="445025"/>
            <a:ext cx="2161243" cy="8620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0895" y="3741345"/>
            <a:ext cx="1957724" cy="115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6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9"/>
          <p:cNvSpPr txBox="1">
            <a:spLocks noGrp="1"/>
          </p:cNvSpPr>
          <p:nvPr>
            <p:ph type="title"/>
          </p:nvPr>
        </p:nvSpPr>
        <p:spPr>
          <a:xfrm>
            <a:off x="311700" y="210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Bus Driver Ignoring Bridge Weight Limit</a:t>
            </a:r>
            <a:endParaRPr sz="2800" dirty="0"/>
          </a:p>
        </p:txBody>
      </p:sp>
      <p:pic>
        <p:nvPicPr>
          <p:cNvPr id="2" name="eHxvj7C0OT8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09097" y="729630"/>
            <a:ext cx="6925806" cy="389576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51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1"/>
          <p:cNvSpPr txBox="1">
            <a:spLocks noGrp="1"/>
          </p:cNvSpPr>
          <p:nvPr>
            <p:ph type="title"/>
          </p:nvPr>
        </p:nvSpPr>
        <p:spPr>
          <a:xfrm>
            <a:off x="2615700" y="1999950"/>
            <a:ext cx="39126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 or Comments??</a:t>
            </a:r>
            <a:endParaRPr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52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311700" y="220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suspension bridge</a:t>
            </a:r>
            <a:endParaRPr dirty="0"/>
          </a:p>
        </p:txBody>
      </p:sp>
      <p:sp>
        <p:nvSpPr>
          <p:cNvPr id="100" name="Google Shape;100;p20"/>
          <p:cNvSpPr txBox="1">
            <a:spLocks noGrp="1"/>
          </p:cNvSpPr>
          <p:nvPr>
            <p:ph type="body" idx="1"/>
          </p:nvPr>
        </p:nvSpPr>
        <p:spPr>
          <a:xfrm>
            <a:off x="3680281" y="2011590"/>
            <a:ext cx="5194547" cy="26410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Bridge length: </a:t>
            </a:r>
            <a:r>
              <a:rPr lang="en" sz="1800" b="1" dirty="0"/>
              <a:t>562m</a:t>
            </a:r>
            <a:endParaRPr sz="1800" b="1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Level rod readings compared to photogrammetric measurements from 122m </a:t>
            </a:r>
            <a:r>
              <a:rPr lang="en" sz="1800" dirty="0" smtClean="0"/>
              <a:t>away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 smtClean="0"/>
              <a:t>2352x800 pixels, 12 fps</a:t>
            </a:r>
            <a:endParaRPr sz="1800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Maximum deflection: </a:t>
            </a:r>
            <a:r>
              <a:rPr lang="en" sz="1800" b="1" dirty="0"/>
              <a:t>~8 mm</a:t>
            </a:r>
            <a:endParaRPr sz="1800" b="1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Differences from photogrammetry, curvature, and level rod were within: </a:t>
            </a:r>
            <a:r>
              <a:rPr lang="en" sz="1800" b="1" dirty="0"/>
              <a:t>0.5 - 1.5 </a:t>
            </a:r>
            <a:r>
              <a:rPr lang="en" sz="1800" b="1" dirty="0" smtClean="0"/>
              <a:t>mm</a:t>
            </a:r>
            <a:endParaRPr sz="18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8326128" y="4652656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552" y="296198"/>
            <a:ext cx="4736474" cy="16545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80" y="1058036"/>
            <a:ext cx="3375453" cy="2117410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 rot="15258486">
            <a:off x="3369732" y="3413760"/>
            <a:ext cx="304800" cy="6163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251630" y="11379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suspension bridge</a:t>
            </a:r>
            <a:endParaRPr dirty="0"/>
          </a:p>
        </p:txBody>
      </p:sp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2821" y="288606"/>
            <a:ext cx="4395875" cy="31779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0" name="Google Shape;110;p21"/>
          <p:cNvSpPr txBox="1"/>
          <p:nvPr/>
        </p:nvSpPr>
        <p:spPr>
          <a:xfrm>
            <a:off x="191560" y="4220600"/>
            <a:ext cx="7863000" cy="6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Conclusion: Successful results. Further experiments will be performed monitor the entire bridge online.</a:t>
            </a:r>
            <a:endParaRPr dirty="0"/>
          </a:p>
        </p:txBody>
      </p:sp>
      <p:pic>
        <p:nvPicPr>
          <p:cNvPr id="111" name="Google Shape;11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476" y="2309362"/>
            <a:ext cx="3429894" cy="1844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696" y="1011048"/>
            <a:ext cx="4395875" cy="12477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8329996" y="465823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>
            <a:spLocks noGrp="1"/>
          </p:cNvSpPr>
          <p:nvPr>
            <p:ph type="title"/>
          </p:nvPr>
        </p:nvSpPr>
        <p:spPr>
          <a:xfrm>
            <a:off x="311700" y="169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Drones</a:t>
            </a:r>
            <a:endParaRPr dirty="0"/>
          </a:p>
        </p:txBody>
      </p:sp>
      <p:sp>
        <p:nvSpPr>
          <p:cNvPr id="120" name="Google Shape;120;p22"/>
          <p:cNvSpPr txBox="1">
            <a:spLocks noGrp="1"/>
          </p:cNvSpPr>
          <p:nvPr>
            <p:ph type="body" idx="1"/>
          </p:nvPr>
        </p:nvSpPr>
        <p:spPr>
          <a:xfrm>
            <a:off x="95175" y="1534200"/>
            <a:ext cx="5564761" cy="23829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600" dirty="0"/>
              <a:t>Anna-Ebert Bridge, 220m long</a:t>
            </a:r>
            <a:endParaRPr sz="16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600" dirty="0"/>
              <a:t>UAV flew up to 5m close</a:t>
            </a:r>
            <a:endParaRPr sz="16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600" dirty="0"/>
              <a:t>Georeferenced 3D point cloud with 1.3 Billion points</a:t>
            </a:r>
            <a:endParaRPr sz="16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600" dirty="0"/>
              <a:t>High-quality orthophotos 1 mm/pixel resolution</a:t>
            </a:r>
            <a:endParaRPr sz="16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600" dirty="0"/>
              <a:t>True to scale 40 images in 4 minutes</a:t>
            </a:r>
            <a:endParaRPr sz="16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600" dirty="0"/>
              <a:t>Mesh with 101 Million polygons, accuracy: &lt;0.5 mm</a:t>
            </a:r>
            <a:endParaRPr sz="16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 dirty="0" smtClean="0"/>
              <a:t>All </a:t>
            </a:r>
            <a:r>
              <a:rPr lang="en" sz="1600" dirty="0"/>
              <a:t>43 decorative elements captured on this bridge shows how accurate and sharp we can capture small details. </a:t>
            </a:r>
            <a:endParaRPr sz="1600" dirty="0"/>
          </a:p>
        </p:txBody>
      </p:sp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9937" y="96203"/>
            <a:ext cx="3379014" cy="430226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2"/>
          <p:cNvSpPr txBox="1"/>
          <p:nvPr/>
        </p:nvSpPr>
        <p:spPr>
          <a:xfrm>
            <a:off x="197480" y="742200"/>
            <a:ext cx="5827500" cy="479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 dirty="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Bridge Inspection with Drone / UAV / UAS </a:t>
            </a:r>
            <a:endParaRPr sz="1400" i="1" dirty="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By Ascending Technologies</a:t>
            </a:r>
            <a:endParaRPr sz="1400" dirty="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8283600" y="4645499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>
            <a:spLocks noGrp="1"/>
          </p:cNvSpPr>
          <p:nvPr>
            <p:ph type="title"/>
          </p:nvPr>
        </p:nvSpPr>
        <p:spPr>
          <a:xfrm>
            <a:off x="360600" y="93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Drones...</a:t>
            </a:r>
            <a:endParaRPr dirty="0"/>
          </a:p>
        </p:txBody>
      </p:sp>
      <p:pic>
        <p:nvPicPr>
          <p:cNvPr id="126" name="Google Shape;126;p23"/>
          <p:cNvPicPr preferRelativeResize="0"/>
          <p:nvPr/>
        </p:nvPicPr>
        <p:blipFill rotWithShape="1">
          <a:blip r:embed="rId3">
            <a:alphaModFix/>
          </a:blip>
          <a:srcRect r="2362" b="56644"/>
          <a:stretch/>
        </p:blipFill>
        <p:spPr>
          <a:xfrm>
            <a:off x="59392" y="750046"/>
            <a:ext cx="8821808" cy="1132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3"/>
          <p:cNvPicPr preferRelativeResize="0"/>
          <p:nvPr/>
        </p:nvPicPr>
        <p:blipFill rotWithShape="1">
          <a:blip r:embed="rId3">
            <a:alphaModFix/>
          </a:blip>
          <a:srcRect l="2250" t="68487" r="-2249" b="5900"/>
          <a:stretch/>
        </p:blipFill>
        <p:spPr>
          <a:xfrm>
            <a:off x="59392" y="1748373"/>
            <a:ext cx="8922048" cy="69334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3"/>
          <p:cNvSpPr txBox="1"/>
          <p:nvPr/>
        </p:nvSpPr>
        <p:spPr>
          <a:xfrm>
            <a:off x="59391" y="3186103"/>
            <a:ext cx="5128981" cy="15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Results: Construction plans for </a:t>
            </a:r>
            <a:r>
              <a:rPr lang="en" sz="1800" u="sng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damage</a:t>
            </a:r>
            <a:r>
              <a:rPr lang="en" sz="18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 detection and frequent </a:t>
            </a:r>
            <a:r>
              <a:rPr lang="en" sz="1800" u="sng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deformation</a:t>
            </a:r>
            <a:r>
              <a:rPr lang="en" sz="18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 monitoring</a:t>
            </a:r>
            <a:endParaRPr dirty="0"/>
          </a:p>
        </p:txBody>
      </p:sp>
      <p:pic>
        <p:nvPicPr>
          <p:cNvPr id="127" name="Google Shape;127;p23"/>
          <p:cNvPicPr preferRelativeResize="0"/>
          <p:nvPr/>
        </p:nvPicPr>
        <p:blipFill rotWithShape="1">
          <a:blip r:embed="rId4">
            <a:alphaModFix/>
          </a:blip>
          <a:srcRect r="13755"/>
          <a:stretch/>
        </p:blipFill>
        <p:spPr>
          <a:xfrm>
            <a:off x="5473486" y="2487538"/>
            <a:ext cx="2455501" cy="23812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8332545" y="4672013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 dirty="0"/>
          </a:p>
        </p:txBody>
      </p:sp>
      <p:sp>
        <p:nvSpPr>
          <p:cNvPr id="8" name="Down Arrow 7"/>
          <p:cNvSpPr/>
          <p:nvPr/>
        </p:nvSpPr>
        <p:spPr>
          <a:xfrm rot="15258486">
            <a:off x="2809400" y="2235990"/>
            <a:ext cx="304800" cy="6163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1">
      <a:majorFont>
        <a:latin typeface="Rockwell Condensed"/>
        <a:ea typeface="바탕"/>
        <a:cs typeface=""/>
      </a:majorFont>
      <a:minorFont>
        <a:latin typeface="Rockwell"/>
        <a:ea typeface="바탕"/>
        <a:cs typeface="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9299</TotalTime>
  <Words>1384</Words>
  <Application>Microsoft Office PowerPoint</Application>
  <PresentationFormat>On-screen Show (16:9)</PresentationFormat>
  <Paragraphs>352</Paragraphs>
  <Slides>52</Slides>
  <Notes>15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Batang</vt:lpstr>
      <vt:lpstr>Calibri</vt:lpstr>
      <vt:lpstr>Rockwell Condensed</vt:lpstr>
      <vt:lpstr>MS ??</vt:lpstr>
      <vt:lpstr>ArialMT</vt:lpstr>
      <vt:lpstr>Wingdings</vt:lpstr>
      <vt:lpstr>Arial</vt:lpstr>
      <vt:lpstr>Average</vt:lpstr>
      <vt:lpstr>Rockwell</vt:lpstr>
      <vt:lpstr>Times New Roman</vt:lpstr>
      <vt:lpstr>Cambria Math</vt:lpstr>
      <vt:lpstr>Wood Type</vt:lpstr>
      <vt:lpstr>Photogrammetry-based Bridge Dynamic Deformation Monitoring (PhoBD2M)</vt:lpstr>
      <vt:lpstr>Content</vt:lpstr>
      <vt:lpstr>Bridge Inspection</vt:lpstr>
      <vt:lpstr>Bridge Inspection Cont.’</vt:lpstr>
      <vt:lpstr>Bridge monitoring studies</vt:lpstr>
      <vt:lpstr>suspension bridge</vt:lpstr>
      <vt:lpstr>suspension bridge</vt:lpstr>
      <vt:lpstr>Drones</vt:lpstr>
      <vt:lpstr>Drones...</vt:lpstr>
      <vt:lpstr>Global Positioning System</vt:lpstr>
      <vt:lpstr>Global Positioning System</vt:lpstr>
      <vt:lpstr>LiDAR</vt:lpstr>
      <vt:lpstr>Lidar</vt:lpstr>
      <vt:lpstr>What do they measure?</vt:lpstr>
      <vt:lpstr>PowerPoint Presentation</vt:lpstr>
      <vt:lpstr>PowerPoint Presentation</vt:lpstr>
      <vt:lpstr>PowerPoint Presentation</vt:lpstr>
      <vt:lpstr>PowerPoint Presentation</vt:lpstr>
      <vt:lpstr>Project Objectives</vt:lpstr>
      <vt:lpstr>What do we use? Sony Cyber-shot RX10 IV DSLR camera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Live Load deflection (traffic &amp; pedestrians) by American Association of state highway and transportation officials(AASHTO)</vt:lpstr>
      <vt:lpstr>PowerPoint Presentation</vt:lpstr>
      <vt:lpstr>PowerPoint Presentation</vt:lpstr>
      <vt:lpstr>Study Objectives</vt:lpstr>
      <vt:lpstr>Tests with Shake Table</vt:lpstr>
      <vt:lpstr>PowerPoint Presentation</vt:lpstr>
      <vt:lpstr>Shake table Video</vt:lpstr>
      <vt:lpstr>PowerPoint Presentation</vt:lpstr>
      <vt:lpstr>PowerPoint Presentation</vt:lpstr>
      <vt:lpstr>PowerPoint Presentation</vt:lpstr>
      <vt:lpstr>2D Normalized cross correlation</vt:lpstr>
      <vt:lpstr>PowerPoint Presentation</vt:lpstr>
      <vt:lpstr>PowerPoint Presentation</vt:lpstr>
      <vt:lpstr>PowerPoint Presentation</vt:lpstr>
      <vt:lpstr>Bridge candidates: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Future Work</vt:lpstr>
      <vt:lpstr>Bus Driver Ignoring Bridge Weight Limit</vt:lpstr>
      <vt:lpstr>Questions or Comments??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Photogrammetry-based Bridge Dynamic Deformation Monitoring (PhoBD2M)</dc:title>
  <dc:creator>Y Ahn</dc:creator>
  <cp:lastModifiedBy>Y Ahn</cp:lastModifiedBy>
  <cp:revision>146</cp:revision>
  <dcterms:modified xsi:type="dcterms:W3CDTF">2019-08-01T00:06:50Z</dcterms:modified>
</cp:coreProperties>
</file>