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86" r:id="rId20"/>
    <p:sldId id="273" r:id="rId21"/>
    <p:sldId id="274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6FA7"/>
    <a:srgbClr val="2B6FA5"/>
    <a:srgbClr val="2D6FA3"/>
    <a:srgbClr val="3073A5"/>
    <a:srgbClr val="3174A6"/>
    <a:srgbClr val="2C74A6"/>
    <a:srgbClr val="2C72A6"/>
    <a:srgbClr val="317AB0"/>
    <a:srgbClr val="2C75AA"/>
    <a:srgbClr val="2C7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80" autoAdjust="0"/>
  </p:normalViewPr>
  <p:slideViewPr>
    <p:cSldViewPr>
      <p:cViewPr>
        <p:scale>
          <a:sx n="92" d="100"/>
          <a:sy n="92" d="100"/>
        </p:scale>
        <p:origin x="538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44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811AE-FA12-D44B-BD11-EFBAF0AA83AE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5C63-3C5C-8640-866B-3214C5CCE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8DC5B-9267-429A-854D-6DE55F7C2184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B67CE-21F5-432D-9FED-D2DD7C89A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</a:t>
            </a:r>
            <a:r>
              <a:rPr lang="en-US" baseline="0" dirty="0"/>
              <a:t>PowerPoint template is designed to assist you in creating your own university-branded presentation.</a:t>
            </a:r>
          </a:p>
          <a:p>
            <a:r>
              <a:rPr lang="en-US" baseline="0" dirty="0"/>
              <a:t>You may alter the text boxes or graphic elements in the template to accommodate your content. Please do not alter the background image.</a:t>
            </a:r>
          </a:p>
          <a:p>
            <a:r>
              <a:rPr lang="en-US" baseline="0" dirty="0"/>
              <a:t>If you need assistance with this template, please contact the Office of University Communications at 559.278.8595.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67CE-21F5-432D-9FED-D2DD7C89A76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study revolves around the use of the Leica </a:t>
            </a:r>
            <a:r>
              <a:rPr lang="en-US" dirty="0" err="1"/>
              <a:t>Scanstation</a:t>
            </a:r>
            <a:r>
              <a:rPr lang="en-US" dirty="0"/>
              <a:t> P20, which in turn relates to the Later models as well as any previous models. The goal will be for this research to reach other manufacturers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67CE-21F5-432D-9FED-D2DD7C89A76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5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to be the benchmark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67CE-21F5-432D-9FED-D2DD7C89A76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6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baseline="0" dirty="0"/>
              <a:t> 2m, you can highlight the scanners ability to identify the dividing line between the White and Black Colors of the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67CE-21F5-432D-9FED-D2DD7C89A76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36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@50m,</a:t>
            </a:r>
            <a:r>
              <a:rPr lang="en-US" baseline="0" dirty="0"/>
              <a:t> you can see that the distortion begins to get greater. The division line between the white and black target becomes less precise, leaving room for a larger degree of calculation and best fitting to match the controlling center of the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67CE-21F5-432D-9FED-D2DD7C89A76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69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Side profile of the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67CE-21F5-432D-9FED-D2DD7C89A76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01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67CE-21F5-432D-9FED-D2DD7C89A76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43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did acquire targets – but not</a:t>
            </a:r>
            <a:r>
              <a:rPr lang="en-US" baseline="0" dirty="0"/>
              <a:t> accurately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67CE-21F5-432D-9FED-D2DD7C89A76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38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did acquire targets – but not</a:t>
            </a:r>
            <a:r>
              <a:rPr lang="en-US" baseline="0" dirty="0"/>
              <a:t> accurately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67CE-21F5-432D-9FED-D2DD7C89A76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6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1"/>
            <a:ext cx="8229600" cy="1142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67000"/>
            <a:ext cx="8229600" cy="3429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DD3B3B"/>
                </a:solidFill>
              </a:defRPr>
            </a:lvl1pPr>
          </a:lstStyle>
          <a:p>
            <a:fld id="{80C92BCB-CE5F-4D30-B380-9712AEBB36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2BCB-CE5F-4D30-B380-9712AEBB3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1"/>
            <a:ext cx="6019800" cy="48006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2BCB-CE5F-4D30-B380-9712AEBB3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5F84E2-B2B0-B844-8832-2A11625B7CF4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BC1DB2-01AC-B441-9558-4E232BF1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5F84E2-B2B0-B844-8832-2A11625B7CF4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BC1DB2-01AC-B441-9558-4E232BF1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5F84E2-B2B0-B844-8832-2A11625B7CF4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BC1DB2-01AC-B441-9558-4E232BF1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5F84E2-B2B0-B844-8832-2A11625B7CF4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BC1DB2-01AC-B441-9558-4E232BF1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5F84E2-B2B0-B844-8832-2A11625B7CF4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BC1DB2-01AC-B441-9558-4E232BF1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5F84E2-B2B0-B844-8832-2A11625B7CF4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BC1DB2-01AC-B441-9558-4E232BF1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5F84E2-B2B0-B844-8832-2A11625B7CF4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BC1DB2-01AC-B441-9558-4E232BF1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5F84E2-B2B0-B844-8832-2A11625B7CF4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BC1DB2-01AC-B441-9558-4E232BF1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2BCB-CE5F-4D30-B380-9712AEBB3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5F84E2-B2B0-B844-8832-2A11625B7CF4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BC1DB2-01AC-B441-9558-4E232BF1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5F84E2-B2B0-B844-8832-2A11625B7CF4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BC1DB2-01AC-B441-9558-4E232BF1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5F84E2-B2B0-B844-8832-2A11625B7CF4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BC1DB2-01AC-B441-9558-4E232BF1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599"/>
            <a:ext cx="8229600" cy="91440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36575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2BCB-CE5F-4D30-B380-9712AEBB3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C92BCB-CE5F-4D30-B380-9712AEBB3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38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1"/>
            <a:ext cx="4041775" cy="4038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2BCB-CE5F-4D30-B380-9712AEBB3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2BCB-CE5F-4D30-B380-9712AEBB3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2BCB-CE5F-4D30-B380-9712AEBB3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9906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1"/>
            <a:ext cx="51117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8401"/>
            <a:ext cx="3008313" cy="3657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2BCB-CE5F-4D30-B380-9712AEBB3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2BCB-CE5F-4D30-B380-9712AEBB3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67000"/>
            <a:ext cx="8229600" cy="3429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0C92BCB-CE5F-4D30-B380-9712AEBB36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0"/>
          <p:cNvSpPr txBox="1">
            <a:spLocks/>
          </p:cNvSpPr>
          <p:nvPr userDrawn="1"/>
        </p:nvSpPr>
        <p:spPr>
          <a:xfrm>
            <a:off x="457200" y="6324600"/>
            <a:ext cx="5257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California State University, Fresno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Department of Geomatics Engineering</a:t>
            </a:r>
          </a:p>
        </p:txBody>
      </p:sp>
      <p:pic>
        <p:nvPicPr>
          <p:cNvPr id="10" name="Picture 9" descr="fslogo-sanserif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1001" y="347017"/>
            <a:ext cx="2971799" cy="6359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0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0"/>
          <p:cNvSpPr txBox="1">
            <a:spLocks/>
          </p:cNvSpPr>
          <p:nvPr userDrawn="1"/>
        </p:nvSpPr>
        <p:spPr>
          <a:xfrm>
            <a:off x="457200" y="6324600"/>
            <a:ext cx="47244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California State University, Fresno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Department of Geomatics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457200" y="1295401"/>
            <a:ext cx="8229600" cy="35813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Feasibility Study </a:t>
            </a:r>
            <a:br>
              <a:rPr lang="en-US" b="1" u="sng" dirty="0"/>
            </a:br>
            <a:r>
              <a:rPr lang="en-US" dirty="0"/>
              <a:t>Utilization of the Raw Intensity Return from Leica </a:t>
            </a:r>
            <a:r>
              <a:rPr lang="en-US" dirty="0" err="1"/>
              <a:t>Scanstation</a:t>
            </a:r>
            <a:r>
              <a:rPr lang="en-US" dirty="0"/>
              <a:t> P20 Measurements as a Geometric Tool to Assist in Control and Validation Targeting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Density Scan??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62400" y="1600200"/>
            <a:ext cx="3375821" cy="452596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2819400"/>
            <a:ext cx="2620108" cy="838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18” Target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3458308" y="3200400"/>
            <a:ext cx="1570892" cy="38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58" y="3716338"/>
            <a:ext cx="24574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4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Leica P20 @ 2m, Low density (50mm @ 10m)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5450"/>
            <a:ext cx="1200150" cy="120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971800"/>
            <a:ext cx="2496442" cy="32004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74838"/>
            <a:ext cx="4191000" cy="414496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Target discovered by Leica Software</a:t>
            </a:r>
          </a:p>
          <a:p>
            <a:pPr marL="0" indent="0">
              <a:buNone/>
            </a:pPr>
            <a:r>
              <a:rPr lang="en-US" dirty="0"/>
              <a:t>High Density vs Low Density (50mm @ 10m)</a:t>
            </a:r>
          </a:p>
          <a:p>
            <a:r>
              <a:rPr lang="en-US" dirty="0"/>
              <a:t>Δ 0.5mm Northing</a:t>
            </a:r>
          </a:p>
          <a:p>
            <a:r>
              <a:rPr lang="en-US" dirty="0"/>
              <a:t>Δ 2.8mm Easting</a:t>
            </a:r>
          </a:p>
          <a:p>
            <a:r>
              <a:rPr lang="en-US" dirty="0"/>
              <a:t>Δ 1.4mm Elevation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7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Leica P20 @ 50m, Low density (50mm @ 10m)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Target Not Discoverable by Leica Software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58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088B1-B550-4242-803D-28AFA1731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2057400"/>
          </a:xfrm>
        </p:spPr>
        <p:txBody>
          <a:bodyPr>
            <a:normAutofit/>
          </a:bodyPr>
          <a:lstStyle/>
          <a:p>
            <a:r>
              <a:rPr lang="en-US" dirty="0"/>
              <a:t>Problem: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5C5DC-52E8-411C-A051-0C8074F86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05200"/>
          </a:xfrm>
        </p:spPr>
        <p:txBody>
          <a:bodyPr>
            <a:normAutofit/>
          </a:bodyPr>
          <a:lstStyle/>
          <a:p>
            <a:r>
              <a:rPr lang="en-US" dirty="0"/>
              <a:t>Control only Possible with High Density Data</a:t>
            </a:r>
          </a:p>
          <a:p>
            <a:r>
              <a:rPr lang="en-US" dirty="0"/>
              <a:t>Not a perfect world</a:t>
            </a:r>
          </a:p>
          <a:p>
            <a:pPr lvl="1"/>
            <a:r>
              <a:rPr lang="en-US" dirty="0"/>
              <a:t>Dense scans not always available due to time constraints</a:t>
            </a:r>
          </a:p>
          <a:p>
            <a:pPr lvl="1"/>
            <a:r>
              <a:rPr lang="en-US" dirty="0"/>
              <a:t>Dense scans not always available due to location constraints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7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85BE3-E1AF-45F0-AC60-AC1CB044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Leica P20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21135-2E77-4B59-931F-49F0EFF3A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scan at a very low density</a:t>
            </a:r>
          </a:p>
          <a:p>
            <a:r>
              <a:rPr lang="en-US" dirty="0"/>
              <a:t>Can scan at a very High Density</a:t>
            </a:r>
          </a:p>
          <a:p>
            <a:endParaRPr lang="en-US" dirty="0"/>
          </a:p>
          <a:p>
            <a:r>
              <a:rPr lang="en-US" dirty="0"/>
              <a:t>Target Acquisition only available with High Density scans</a:t>
            </a:r>
          </a:p>
        </p:txBody>
      </p:sp>
    </p:spTree>
    <p:extLst>
      <p:ext uri="{BB962C8B-B14F-4D97-AF65-F5344CB8AC3E}">
        <p14:creationId xmlns:p14="http://schemas.microsoft.com/office/powerpoint/2010/main" val="2166629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088B1-B550-4242-803D-28AFA1731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/>
              <a:t>Solution: </a:t>
            </a:r>
            <a:br>
              <a:rPr lang="en-US" dirty="0"/>
            </a:br>
            <a:r>
              <a:rPr lang="en-US" dirty="0"/>
              <a:t>Creation of Scan Target that can control and validate scan data with Low density scans</a:t>
            </a:r>
          </a:p>
        </p:txBody>
      </p:sp>
    </p:spTree>
    <p:extLst>
      <p:ext uri="{BB962C8B-B14F-4D97-AF65-F5344CB8AC3E}">
        <p14:creationId xmlns:p14="http://schemas.microsoft.com/office/powerpoint/2010/main" val="4171646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48236-631F-43E6-91DB-6CC5ECC2B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Point resection on target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CCD73-55EC-4471-81CF-2148D3F048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𝑟</m:t>
                        </m:r>
                      </m:e>
                      <m:sub>
                        <m:r>
                          <a:rPr lang="en-US" i="1"/>
                          <m:t>𝑛</m:t>
                        </m:r>
                      </m:sub>
                      <m:sup>
                        <m:r>
                          <a:rPr lang="en-US" i="1"/>
                          <m:t>2</m:t>
                        </m:r>
                      </m:sup>
                    </m:sSubSup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(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en-US" i="1"/>
                              <m:t>𝑛</m:t>
                            </m:r>
                          </m:sub>
                        </m:sSub>
                        <m:r>
                          <a:rPr lang="en-US" i="1"/>
                          <m:t>−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en-US" i="1"/>
                              <m:t>𝑜</m:t>
                            </m:r>
                          </m:sub>
                        </m:sSub>
                        <m:r>
                          <a:rPr lang="en-US" i="1"/>
                          <m:t>)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(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𝑦</m:t>
                            </m:r>
                          </m:e>
                          <m:sub>
                            <m:r>
                              <a:rPr lang="en-US" i="1"/>
                              <m:t>𝑛</m:t>
                            </m:r>
                          </m:sub>
                        </m:sSub>
                        <m:r>
                          <a:rPr lang="en-US" i="1"/>
                          <m:t>−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𝑦</m:t>
                            </m:r>
                          </m:e>
                          <m:sub>
                            <m:r>
                              <a:rPr lang="en-US" i="1"/>
                              <m:t>𝑜</m:t>
                            </m:r>
                          </m:sub>
                        </m:sSub>
                        <m:r>
                          <a:rPr lang="en-US" i="1"/>
                          <m:t>)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CCD73-55EC-4471-81CF-2148D3F048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9.png">
            <a:extLst>
              <a:ext uri="{FF2B5EF4-FFF2-40B4-BE49-F238E27FC236}">
                <a16:creationId xmlns:a16="http://schemas.microsoft.com/office/drawing/2014/main" id="{4A82C324-FA46-4225-B8DA-D953AD3D58A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8960" y="3429000"/>
            <a:ext cx="292608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75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97F6-C2B0-4067-8FD9-59D3CAEA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dirty="0"/>
              <a:t>Varying Radial Gradients (6” Targets)</a:t>
            </a:r>
            <a:br>
              <a:rPr lang="en-US" dirty="0"/>
            </a:br>
            <a:r>
              <a:rPr lang="en-US" dirty="0"/>
              <a:t>- Paper target </a:t>
            </a:r>
            <a:br>
              <a:rPr lang="en-US" dirty="0"/>
            </a:br>
            <a:r>
              <a:rPr lang="en-US" dirty="0"/>
              <a:t>- printed on LaserJet printer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73E3D5-E27B-4305-91B7-5B4273C6C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421307"/>
            <a:ext cx="8229600" cy="21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63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46D7-2342-44A1-AA5E-319844D8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5A5C7-F709-4D58-838A-32E034E35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308D1-8C0D-422B-8B38-600D8B0A3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8458200" cy="505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11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D0761-2AA0-4C0B-8B66-ADA3C9412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Radial Gradient Target – Unknown Radius from each Measurement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1E706C-E75C-4B43-8622-3376BF8E1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895600"/>
            <a:ext cx="2718449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7FD03-FB90-47F5-AC79-E0D690C42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540" y="2895600"/>
            <a:ext cx="268997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2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Leica </a:t>
            </a:r>
            <a:r>
              <a:rPr lang="en-US" dirty="0" err="1"/>
              <a:t>ScanStation</a:t>
            </a:r>
            <a:r>
              <a:rPr lang="en-US" dirty="0"/>
              <a:t> P20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5337" y="1691481"/>
            <a:ext cx="75533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25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0E104-A6DD-400E-97F9-36F795F25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5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Calibrated Radial Gradient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Measured Intensity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Radius Determined from Calibrated Target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Calculated Resection for Controlling Center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E661F7-1D21-485B-97C9-4DB34FC14AD7}"/>
              </a:ext>
            </a:extLst>
          </p:cNvPr>
          <p:cNvCxnSpPr>
            <a:cxnSpLocks/>
          </p:cNvCxnSpPr>
          <p:nvPr/>
        </p:nvCxnSpPr>
        <p:spPr>
          <a:xfrm>
            <a:off x="4495800" y="1828800"/>
            <a:ext cx="0" cy="83820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BBC7F1-08A1-4CB3-A6A7-C80A7BC3D84D}"/>
              </a:ext>
            </a:extLst>
          </p:cNvPr>
          <p:cNvCxnSpPr>
            <a:cxnSpLocks/>
          </p:cNvCxnSpPr>
          <p:nvPr/>
        </p:nvCxnSpPr>
        <p:spPr>
          <a:xfrm>
            <a:off x="4495800" y="2971800"/>
            <a:ext cx="0" cy="83820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5209E5-6329-4FD2-B7E9-AD0F030FB664}"/>
              </a:ext>
            </a:extLst>
          </p:cNvPr>
          <p:cNvCxnSpPr>
            <a:cxnSpLocks/>
          </p:cNvCxnSpPr>
          <p:nvPr/>
        </p:nvCxnSpPr>
        <p:spPr>
          <a:xfrm>
            <a:off x="4495800" y="4114800"/>
            <a:ext cx="0" cy="83820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858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5.jpeg">
            <a:extLst>
              <a:ext uri="{FF2B5EF4-FFF2-40B4-BE49-F238E27FC236}">
                <a16:creationId xmlns:a16="http://schemas.microsoft.com/office/drawing/2014/main" id="{8A8F5703-50F6-44B4-BA00-315B5FBF2F0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5362" y="1485900"/>
            <a:ext cx="71532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4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0EE61-B191-4013-9D6B-B36933872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Set #1 - 3 Randomly chosen points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A3BB29-85C3-4977-91D9-11160CBEF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5037" y="2667000"/>
            <a:ext cx="333392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82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26E30-6D30-468B-8546-43B4DDB8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Set #2 - 3 Random points - Linear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129AC5-E154-45B6-BC20-F7E4BE010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8967" y="2667000"/>
            <a:ext cx="332606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70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2ACB2-11BD-46D2-A3D9-B1B9D65C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 #3 - 2 Random Linear Line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EF698A-212E-4FDE-BE8E-76C8D4AE1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937" y="2667000"/>
            <a:ext cx="330812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09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2704-43A5-45D4-9024-F63A167FE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10 Trials each data set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6FCDC4-7D09-4F16-B770-156CCC551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045" y="2438400"/>
            <a:ext cx="486990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32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0A35-E054-4E81-8830-E03FF33D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Angle of Incidence and Distance on ground targets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A70761-AB65-48EA-8727-6BC9088DF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1382" y="228600"/>
            <a:ext cx="3810000" cy="627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11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9C7A7-41DA-4317-A970-17749FE3E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A1C4DB-2346-4861-8955-881FDBDD8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260" y="2895600"/>
            <a:ext cx="3395936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7D7FAB-2578-41CD-907A-D31710CA6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95600"/>
            <a:ext cx="374114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62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06BF2-532E-47B0-8DBC-2C6C58AD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5D772-4473-4F95-AA96-2CFA81110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CA804-1C12-4170-A6E7-FD284CB6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73629"/>
            <a:ext cx="8763000" cy="390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35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C9D60-1BE2-49B8-8154-3FFF6042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C95060-A5AF-4909-B603-52696819C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981200"/>
            <a:ext cx="739924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6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Calibration</a:t>
            </a:r>
          </a:p>
          <a:p>
            <a:r>
              <a:rPr lang="en-US" dirty="0"/>
              <a:t>Registration</a:t>
            </a:r>
          </a:p>
          <a:p>
            <a:r>
              <a:rPr lang="en-US" dirty="0"/>
              <a:t>Validation</a:t>
            </a:r>
          </a:p>
        </p:txBody>
      </p:sp>
    </p:spTree>
    <p:extLst>
      <p:ext uri="{BB962C8B-B14F-4D97-AF65-F5344CB8AC3E}">
        <p14:creationId xmlns:p14="http://schemas.microsoft.com/office/powerpoint/2010/main" val="1647272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38C54-1334-4D30-8506-47A5B821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Discussion/Feasibility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E40-4E8A-4F81-A140-AAA9B456A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Paper Target Low Density Scans – 1</a:t>
            </a:r>
            <a:r>
              <a:rPr lang="en-US" baseline="30000" dirty="0"/>
              <a:t>st</a:t>
            </a:r>
            <a:r>
              <a:rPr lang="en-US" dirty="0"/>
              <a:t> Trial</a:t>
            </a:r>
          </a:p>
          <a:p>
            <a:pPr lvl="1"/>
            <a:r>
              <a:rPr lang="en-US" dirty="0"/>
              <a:t>Does not match reported accuracies from Leica Target – yet!</a:t>
            </a:r>
          </a:p>
          <a:p>
            <a:pPr lvl="1"/>
            <a:r>
              <a:rPr lang="en-US" dirty="0"/>
              <a:t>Preferred Target gradient will be linear – not a polynomial</a:t>
            </a:r>
          </a:p>
          <a:p>
            <a:pPr lvl="1"/>
            <a:r>
              <a:rPr lang="en-US" dirty="0"/>
              <a:t>Sub centimeter Accuracies regardless of angle of incidence and distance up to 20m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06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2C54-0CA3-48F2-8836-97650464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Feasible? 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6BA49-6461-4B2E-9F4F-F5D50D2F8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Further Research</a:t>
            </a:r>
          </a:p>
          <a:p>
            <a:pPr lvl="1"/>
            <a:r>
              <a:rPr lang="en-US" dirty="0"/>
              <a:t>Linear gradient</a:t>
            </a:r>
          </a:p>
          <a:p>
            <a:pPr lvl="1"/>
            <a:r>
              <a:rPr lang="en-US" dirty="0"/>
              <a:t>Better printed target to control the gradient (less noise)</a:t>
            </a:r>
          </a:p>
          <a:p>
            <a:pPr lvl="1"/>
            <a:r>
              <a:rPr lang="en-US" dirty="0"/>
              <a:t>Test up to 50m to compare to Commercial products standards</a:t>
            </a:r>
          </a:p>
        </p:txBody>
      </p:sp>
    </p:spTree>
    <p:extLst>
      <p:ext uri="{BB962C8B-B14F-4D97-AF65-F5344CB8AC3E}">
        <p14:creationId xmlns:p14="http://schemas.microsoft.com/office/powerpoint/2010/main" val="51757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01755"/>
          </a:xfrm>
        </p:spPr>
        <p:txBody>
          <a:bodyPr/>
          <a:lstStyle/>
          <a:p>
            <a:r>
              <a:rPr lang="en-US" dirty="0"/>
              <a:t>Leica </a:t>
            </a:r>
            <a:r>
              <a:rPr lang="en-US" dirty="0" err="1"/>
              <a:t>ScanStation</a:t>
            </a:r>
            <a:r>
              <a:rPr lang="en-US" dirty="0"/>
              <a:t> P20</a:t>
            </a:r>
            <a:br>
              <a:rPr lang="en-US" dirty="0"/>
            </a:br>
            <a:r>
              <a:rPr lang="en-US" dirty="0"/>
              <a:t>High Density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828800"/>
            <a:ext cx="7429500" cy="23431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04800" y="35052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071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Leica P20 @ 2m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14811" y="1142999"/>
            <a:ext cx="3109989" cy="2505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142999"/>
            <a:ext cx="3043764" cy="2505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657600"/>
            <a:ext cx="2693659" cy="2505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1" y="3666744"/>
            <a:ext cx="3035681" cy="2505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3666744"/>
            <a:ext cx="2908829" cy="25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1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Leica P20 @ 50m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399" y="3657600"/>
            <a:ext cx="2793164" cy="2505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066800"/>
            <a:ext cx="3083859" cy="2504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073" y="1066799"/>
            <a:ext cx="3133527" cy="2505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3657599"/>
            <a:ext cx="2794103" cy="2505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3657600"/>
            <a:ext cx="2923032" cy="25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51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Leica P20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47800" y="1341438"/>
            <a:ext cx="1752600" cy="7159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0" y="1341438"/>
            <a:ext cx="1752600" cy="7159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50m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94" y="2362200"/>
            <a:ext cx="3440806" cy="3200400"/>
          </a:xfrm>
          <a:prstGeom prst="rect">
            <a:avLst/>
          </a:prstGeom>
        </p:spPr>
      </p:pic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05400" y="2362200"/>
            <a:ext cx="356791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1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Leica P20 - Noise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47800" y="1341438"/>
            <a:ext cx="1752600" cy="7159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0" y="1341438"/>
            <a:ext cx="1752600" cy="7159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50m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2051538"/>
            <a:ext cx="3630147" cy="41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057400"/>
            <a:ext cx="376956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66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Leica </a:t>
            </a:r>
            <a:r>
              <a:rPr lang="en-US" dirty="0" err="1"/>
              <a:t>ScanStation</a:t>
            </a:r>
            <a:r>
              <a:rPr lang="en-US" dirty="0"/>
              <a:t> P20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382000" cy="2743200"/>
          </a:xfrm>
        </p:spPr>
        <p:txBody>
          <a:bodyPr/>
          <a:lstStyle/>
          <a:p>
            <a:r>
              <a:rPr lang="en-US" dirty="0"/>
              <a:t>Requires High Density of Data to determine target position</a:t>
            </a:r>
          </a:p>
          <a:p>
            <a:r>
              <a:rPr lang="en-US" dirty="0"/>
              <a:t>Utilizes difference in Intensity to identify controlling center</a:t>
            </a:r>
          </a:p>
          <a:p>
            <a:r>
              <a:rPr lang="en-US" dirty="0"/>
              <a:t>Different Distances = different intensity returns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848" y="3962400"/>
            <a:ext cx="2457719" cy="2286000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962400"/>
            <a:ext cx="2548507" cy="2286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8417" y="4572000"/>
            <a:ext cx="1752600" cy="7159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86600" y="4566138"/>
            <a:ext cx="1752600" cy="7159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50m</a:t>
            </a:r>
          </a:p>
        </p:txBody>
      </p:sp>
    </p:spTree>
    <p:extLst>
      <p:ext uri="{BB962C8B-B14F-4D97-AF65-F5344CB8AC3E}">
        <p14:creationId xmlns:p14="http://schemas.microsoft.com/office/powerpoint/2010/main" val="473642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540</Words>
  <Application>Microsoft Office PowerPoint</Application>
  <PresentationFormat>On-screen Show (4:3)</PresentationFormat>
  <Paragraphs>89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Office Theme</vt:lpstr>
      <vt:lpstr>Office Theme</vt:lpstr>
      <vt:lpstr>Feasibility Study  Utilization of the Raw Intensity Return from Leica Scanstation P20 Measurements as a Geometric Tool to Assist in Control and Validation Targeting</vt:lpstr>
      <vt:lpstr>Leica ScanStation P20</vt:lpstr>
      <vt:lpstr>Target Uses</vt:lpstr>
      <vt:lpstr>Leica ScanStation P20 High Density Data</vt:lpstr>
      <vt:lpstr>Leica P20 @ 2m</vt:lpstr>
      <vt:lpstr>Leica P20 @ 50m</vt:lpstr>
      <vt:lpstr>Leica P20</vt:lpstr>
      <vt:lpstr>Leica P20 - Noise</vt:lpstr>
      <vt:lpstr>Leica ScanStation P20</vt:lpstr>
      <vt:lpstr>Low Density Scan??</vt:lpstr>
      <vt:lpstr>Leica P20 @ 2m, Low density (50mm @ 10m)</vt:lpstr>
      <vt:lpstr>Leica P20 @ 50m, Low density (50mm @ 10m)</vt:lpstr>
      <vt:lpstr>Problem:  </vt:lpstr>
      <vt:lpstr>Leica P20</vt:lpstr>
      <vt:lpstr>Solution:  Creation of Scan Target that can control and validate scan data with Low density scans</vt:lpstr>
      <vt:lpstr>3 Point resection on target</vt:lpstr>
      <vt:lpstr>Varying Radial Gradients (6” Targets) - Paper target  - printed on LaserJet printer</vt:lpstr>
      <vt:lpstr>PowerPoint Presentation</vt:lpstr>
      <vt:lpstr>Radial Gradient Target – Unknown Radius from each Measurement</vt:lpstr>
      <vt:lpstr>PowerPoint Presentation</vt:lpstr>
      <vt:lpstr>PowerPoint Presentation</vt:lpstr>
      <vt:lpstr>Data Set #1 - 3 Randomly chosen points</vt:lpstr>
      <vt:lpstr>Data Set #2 - 3 Random points - Linear</vt:lpstr>
      <vt:lpstr>Data Set #3 - 2 Random Linear Line</vt:lpstr>
      <vt:lpstr>Results – 10 Trials each data set</vt:lpstr>
      <vt:lpstr>Angle of Incidence and Distance on ground targets</vt:lpstr>
      <vt:lpstr>PowerPoint Presentation</vt:lpstr>
      <vt:lpstr>PowerPoint Presentation</vt:lpstr>
      <vt:lpstr>PowerPoint Presentation</vt:lpstr>
      <vt:lpstr>Discussion/Feasibility</vt:lpstr>
      <vt:lpstr>Feasible? Yes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Fresno State Powerpoint Template</dc:title>
  <dc:creator>University Communications;Kevin Medeiros</dc:creator>
  <cp:lastModifiedBy>Scott Peterson</cp:lastModifiedBy>
  <cp:revision>67</cp:revision>
  <dcterms:created xsi:type="dcterms:W3CDTF">2012-05-16T23:31:48Z</dcterms:created>
  <dcterms:modified xsi:type="dcterms:W3CDTF">2019-08-02T04:14:17Z</dcterms:modified>
</cp:coreProperties>
</file>