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59" r:id="rId3"/>
    <p:sldId id="364" r:id="rId4"/>
    <p:sldId id="257" r:id="rId5"/>
    <p:sldId id="358" r:id="rId6"/>
    <p:sldId id="260" r:id="rId7"/>
    <p:sldId id="263" r:id="rId8"/>
    <p:sldId id="268" r:id="rId9"/>
    <p:sldId id="269" r:id="rId10"/>
    <p:sldId id="270" r:id="rId11"/>
    <p:sldId id="271" r:id="rId12"/>
    <p:sldId id="273" r:id="rId13"/>
    <p:sldId id="274" r:id="rId14"/>
    <p:sldId id="272" r:id="rId15"/>
    <p:sldId id="276" r:id="rId16"/>
    <p:sldId id="275" r:id="rId17"/>
    <p:sldId id="277" r:id="rId18"/>
    <p:sldId id="278" r:id="rId19"/>
    <p:sldId id="279" r:id="rId20"/>
    <p:sldId id="281" r:id="rId21"/>
    <p:sldId id="374" r:id="rId22"/>
    <p:sldId id="282" r:id="rId23"/>
    <p:sldId id="335" r:id="rId24"/>
    <p:sldId id="283" r:id="rId25"/>
    <p:sldId id="288" r:id="rId26"/>
    <p:sldId id="289" r:id="rId27"/>
    <p:sldId id="287" r:id="rId28"/>
    <p:sldId id="290" r:id="rId29"/>
    <p:sldId id="327" r:id="rId30"/>
    <p:sldId id="343" r:id="rId31"/>
    <p:sldId id="340" r:id="rId32"/>
    <p:sldId id="345" r:id="rId33"/>
    <p:sldId id="347" r:id="rId34"/>
    <p:sldId id="373" r:id="rId35"/>
    <p:sldId id="349" r:id="rId36"/>
    <p:sldId id="291" r:id="rId37"/>
    <p:sldId id="344" r:id="rId38"/>
    <p:sldId id="370" r:id="rId39"/>
    <p:sldId id="286" r:id="rId40"/>
    <p:sldId id="371" r:id="rId41"/>
    <p:sldId id="372" r:id="rId42"/>
    <p:sldId id="321" r:id="rId43"/>
    <p:sldId id="336" r:id="rId44"/>
    <p:sldId id="365" r:id="rId45"/>
    <p:sldId id="262" r:id="rId46"/>
    <p:sldId id="315" r:id="rId47"/>
    <p:sldId id="303" r:id="rId4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835" y="619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0923252814448"/>
          <c:y val="3.002709853966028E-2"/>
          <c:w val="0.38072195892305388"/>
          <c:h val="0.83934878322765438"/>
        </c:manualLayout>
      </c:layout>
      <c:barChart>
        <c:barDir val="col"/>
        <c:grouping val="percentStacked"/>
        <c:varyColors val="0"/>
        <c:ser>
          <c:idx val="0"/>
          <c:order val="0"/>
          <c:tx>
            <c:v>A. germinans</c:v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Conventional_veg_survey!$G$36</c:f>
              <c:numCache>
                <c:formatCode>0.00</c:formatCode>
                <c:ptCount val="1"/>
                <c:pt idx="0">
                  <c:v>27.088888888888892</c:v>
                </c:pt>
              </c:numCache>
            </c:numRef>
          </c:val>
        </c:ser>
        <c:ser>
          <c:idx val="1"/>
          <c:order val="1"/>
          <c:tx>
            <c:v>S. alterniflora</c:v>
          </c:tx>
          <c:spPr>
            <a:solidFill>
              <a:srgbClr val="00CC66"/>
            </a:solidFill>
            <a:ln>
              <a:noFill/>
            </a:ln>
            <a:effectLst/>
          </c:spPr>
          <c:invertIfNegative val="0"/>
          <c:val>
            <c:numRef>
              <c:f>Conventional_veg_survey!$G$37</c:f>
              <c:numCache>
                <c:formatCode>0.00</c:formatCode>
                <c:ptCount val="1"/>
                <c:pt idx="0">
                  <c:v>16.600000000000001</c:v>
                </c:pt>
              </c:numCache>
            </c:numRef>
          </c:val>
        </c:ser>
        <c:ser>
          <c:idx val="2"/>
          <c:order val="2"/>
          <c:tx>
            <c:v>S. patens</c:v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Conventional_veg_survey!$G$38</c:f>
              <c:numCache>
                <c:formatCode>0.00</c:formatCode>
                <c:ptCount val="1"/>
                <c:pt idx="0">
                  <c:v>7.9777777777777779</c:v>
                </c:pt>
              </c:numCache>
            </c:numRef>
          </c:val>
        </c:ser>
        <c:ser>
          <c:idx val="3"/>
          <c:order val="3"/>
          <c:tx>
            <c:v>P. australis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Conventional_veg_survey!$G$39</c:f>
              <c:numCache>
                <c:formatCode>0.00</c:formatCode>
                <c:ptCount val="1"/>
                <c:pt idx="0">
                  <c:v>2.8444444444444437</c:v>
                </c:pt>
              </c:numCache>
            </c:numRef>
          </c:val>
        </c:ser>
        <c:ser>
          <c:idx val="4"/>
          <c:order val="4"/>
          <c:tx>
            <c:v>Water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Conventional_veg_survey!$G$40</c:f>
              <c:numCache>
                <c:formatCode>0.00</c:formatCode>
                <c:ptCount val="1"/>
                <c:pt idx="0">
                  <c:v>17.68888888888889</c:v>
                </c:pt>
              </c:numCache>
            </c:numRef>
          </c:val>
        </c:ser>
        <c:ser>
          <c:idx val="5"/>
          <c:order val="5"/>
          <c:tx>
            <c:v>Sand</c:v>
          </c:tx>
          <c:spPr>
            <a:solidFill>
              <a:srgbClr val="DCAD8A"/>
            </a:solidFill>
            <a:ln>
              <a:noFill/>
            </a:ln>
            <a:effectLst/>
          </c:spPr>
          <c:invertIfNegative val="0"/>
          <c:val>
            <c:numRef>
              <c:f>Conventional_veg_survey!$G$41</c:f>
              <c:numCache>
                <c:formatCode>0.00</c:formatCode>
                <c:ptCount val="1"/>
                <c:pt idx="0">
                  <c:v>9.0222222222222221</c:v>
                </c:pt>
              </c:numCache>
            </c:numRef>
          </c:val>
        </c:ser>
        <c:ser>
          <c:idx val="6"/>
          <c:order val="6"/>
          <c:tx>
            <c:v>Sediment_Oyster</c:v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Conventional_veg_survey!$G$42</c:f>
              <c:numCache>
                <c:formatCode>0.00</c:formatCode>
                <c:ptCount val="1"/>
                <c:pt idx="0">
                  <c:v>6.7555555555555387</c:v>
                </c:pt>
              </c:numCache>
            </c:numRef>
          </c:val>
        </c:ser>
        <c:ser>
          <c:idx val="7"/>
          <c:order val="7"/>
          <c:tx>
            <c:v>Shell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Conventional_veg_survey!$G$43</c:f>
              <c:numCache>
                <c:formatCode>0.00</c:formatCode>
                <c:ptCount val="1"/>
                <c:pt idx="0">
                  <c:v>1.111111111111112</c:v>
                </c:pt>
              </c:numCache>
            </c:numRef>
          </c:val>
        </c:ser>
        <c:ser>
          <c:idx val="8"/>
          <c:order val="8"/>
          <c:tx>
            <c:v>P. amarum</c:v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Conventional_veg_survey!$G$46</c:f>
              <c:numCache>
                <c:formatCode>0.00</c:formatCode>
                <c:ptCount val="1"/>
                <c:pt idx="0">
                  <c:v>4.444444444444455E-2</c:v>
                </c:pt>
              </c:numCache>
            </c:numRef>
          </c:val>
        </c:ser>
        <c:ser>
          <c:idx val="9"/>
          <c:order val="9"/>
          <c:tx>
            <c:v>D. spicata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Conventional_veg_survey!$G$47</c:f>
              <c:numCache>
                <c:formatCode>0.00</c:formatCode>
                <c:ptCount val="1"/>
                <c:pt idx="0">
                  <c:v>0.55555555555555569</c:v>
                </c:pt>
              </c:numCache>
            </c:numRef>
          </c:val>
        </c:ser>
        <c:ser>
          <c:idx val="10"/>
          <c:order val="10"/>
          <c:tx>
            <c:v>Salicornia spp.</c:v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Conventional_veg_survey!$G$48</c:f>
              <c:numCache>
                <c:formatCode>0.00</c:formatCode>
                <c:ptCount val="1"/>
                <c:pt idx="0">
                  <c:v>0.12222222222222265</c:v>
                </c:pt>
              </c:numCache>
            </c:numRef>
          </c:val>
        </c:ser>
        <c:ser>
          <c:idx val="11"/>
          <c:order val="11"/>
          <c:tx>
            <c:v>B. maritima</c:v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Conventional_veg_survey!$G$49</c:f>
              <c:numCache>
                <c:formatCode>0.00</c:formatCode>
                <c:ptCount val="1"/>
                <c:pt idx="0">
                  <c:v>3.4000000000000004</c:v>
                </c:pt>
              </c:numCache>
            </c:numRef>
          </c:val>
        </c:ser>
        <c:ser>
          <c:idx val="12"/>
          <c:order val="12"/>
          <c:tx>
            <c:v>B. frutescens</c:v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val>
            <c:numRef>
              <c:f>Conventional_veg_survey!$G$50</c:f>
              <c:numCache>
                <c:formatCode>0.00</c:formatCode>
                <c:ptCount val="1"/>
                <c:pt idx="0">
                  <c:v>0.8</c:v>
                </c:pt>
              </c:numCache>
            </c:numRef>
          </c:val>
        </c:ser>
        <c:ser>
          <c:idx val="13"/>
          <c:order val="13"/>
          <c:tx>
            <c:v>I. sagittata</c:v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val>
            <c:numRef>
              <c:f>Conventional_veg_survey!$G$51</c:f>
              <c:numCache>
                <c:formatCode>0.00</c:formatCode>
                <c:ptCount val="1"/>
                <c:pt idx="0">
                  <c:v>1.2777777777777779</c:v>
                </c:pt>
              </c:numCache>
            </c:numRef>
          </c:val>
        </c:ser>
        <c:ser>
          <c:idx val="14"/>
          <c:order val="14"/>
          <c:tx>
            <c:v>S. maritimum</c:v>
          </c:tx>
          <c:spPr>
            <a:solidFill>
              <a:srgbClr val="9933FF"/>
            </a:solidFill>
            <a:ln>
              <a:noFill/>
            </a:ln>
            <a:effectLst/>
          </c:spPr>
          <c:invertIfNegative val="0"/>
          <c:val>
            <c:numRef>
              <c:f>Conventional_veg_survey!$G$52</c:f>
              <c:numCache>
                <c:formatCode>0.00</c:formatCode>
                <c:ptCount val="1"/>
                <c:pt idx="0">
                  <c:v>0.27777777777777857</c:v>
                </c:pt>
              </c:numCache>
            </c:numRef>
          </c:val>
        </c:ser>
        <c:ser>
          <c:idx val="15"/>
          <c:order val="15"/>
          <c:tx>
            <c:v>P. vaginatum</c:v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Conventional_veg_survey!$G$53</c:f>
              <c:numCache>
                <c:formatCode>0.00</c:formatCode>
                <c:ptCount val="1"/>
                <c:pt idx="0">
                  <c:v>0.8333333333333337</c:v>
                </c:pt>
              </c:numCache>
            </c:numRef>
          </c:val>
        </c:ser>
        <c:ser>
          <c:idx val="17"/>
          <c:order val="16"/>
          <c:tx>
            <c:v>I. stolonifera</c:v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Conventional_veg_survey!$G$55</c:f>
              <c:numCache>
                <c:formatCode>0.00</c:formatCode>
                <c:ptCount val="1"/>
                <c:pt idx="0">
                  <c:v>4.444444444444455E-2</c:v>
                </c:pt>
              </c:numCache>
            </c:numRef>
          </c:val>
        </c:ser>
        <c:ser>
          <c:idx val="18"/>
          <c:order val="17"/>
          <c:tx>
            <c:v>Other_veg</c:v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val>
            <c:numRef>
              <c:f>Conventional_veg_survey!$G$56</c:f>
              <c:numCache>
                <c:formatCode>0.00</c:formatCode>
                <c:ptCount val="1"/>
                <c:pt idx="0">
                  <c:v>3.5555555555555554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478264"/>
        <c:axId val="174912968"/>
      </c:barChart>
      <c:catAx>
        <c:axId val="174478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 Classes Among Quadrat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12968"/>
        <c:crosses val="autoZero"/>
        <c:auto val="0"/>
        <c:lblAlgn val="ctr"/>
        <c:lblOffset val="100"/>
        <c:noMultiLvlLbl val="0"/>
      </c:catAx>
      <c:valAx>
        <c:axId val="1749129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Percent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478264"/>
        <c:crossesAt val="1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14300761191013"/>
          <c:y val="6.9272172621424417E-3"/>
          <c:w val="0.31613260786217895"/>
          <c:h val="0.98988968077227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80804802496203E-2"/>
          <c:y val="4.2043586693476506E-2"/>
          <c:w val="0.8354566502624089"/>
          <c:h val="0.800085024021926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DCAD8A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33CC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Comparison_of_conventional_obia!$A$37:$A$45</c:f>
                <c:numCache>
                  <c:formatCode>General</c:formatCode>
                  <c:ptCount val="9"/>
                  <c:pt idx="0">
                    <c:v>3.88</c:v>
                  </c:pt>
                  <c:pt idx="1">
                    <c:v>3.1</c:v>
                  </c:pt>
                  <c:pt idx="2">
                    <c:v>2.4499999999999997</c:v>
                  </c:pt>
                  <c:pt idx="3">
                    <c:v>0.28000000000000008</c:v>
                  </c:pt>
                  <c:pt idx="4">
                    <c:v>3.46</c:v>
                  </c:pt>
                  <c:pt idx="5">
                    <c:v>2.48</c:v>
                  </c:pt>
                  <c:pt idx="6">
                    <c:v>1.6800000000000026</c:v>
                  </c:pt>
                  <c:pt idx="7">
                    <c:v>1.139999999999997</c:v>
                  </c:pt>
                  <c:pt idx="8">
                    <c:v>1.9200000000000021</c:v>
                  </c:pt>
                </c:numCache>
              </c:numRef>
            </c:plus>
            <c:minus>
              <c:numRef>
                <c:f>Comparison_of_conventional_obia!$A$37:$A$45</c:f>
                <c:numCache>
                  <c:formatCode>General</c:formatCode>
                  <c:ptCount val="9"/>
                  <c:pt idx="0">
                    <c:v>3.88</c:v>
                  </c:pt>
                  <c:pt idx="1">
                    <c:v>3.1</c:v>
                  </c:pt>
                  <c:pt idx="2">
                    <c:v>2.4499999999999997</c:v>
                  </c:pt>
                  <c:pt idx="3">
                    <c:v>0.28000000000000008</c:v>
                  </c:pt>
                  <c:pt idx="4">
                    <c:v>3.46</c:v>
                  </c:pt>
                  <c:pt idx="5">
                    <c:v>2.48</c:v>
                  </c:pt>
                  <c:pt idx="6">
                    <c:v>1.6800000000000026</c:v>
                  </c:pt>
                  <c:pt idx="7">
                    <c:v>1.139999999999997</c:v>
                  </c:pt>
                  <c:pt idx="8">
                    <c:v>1.9200000000000021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Comparison_of_conventional_obia!$A$4:$A$12</c:f>
              <c:strCache>
                <c:ptCount val="9"/>
                <c:pt idx="0">
                  <c:v>A.g.</c:v>
                </c:pt>
                <c:pt idx="1">
                  <c:v>S.a.</c:v>
                </c:pt>
                <c:pt idx="2">
                  <c:v>S.p.</c:v>
                </c:pt>
                <c:pt idx="3">
                  <c:v>P.a.</c:v>
                </c:pt>
                <c:pt idx="4">
                  <c:v>Water</c:v>
                </c:pt>
                <c:pt idx="5">
                  <c:v>Sand</c:v>
                </c:pt>
                <c:pt idx="6">
                  <c:v>Oys/Sed</c:v>
                </c:pt>
                <c:pt idx="7">
                  <c:v>Shell</c:v>
                </c:pt>
                <c:pt idx="8">
                  <c:v>OtherVeg</c:v>
                </c:pt>
              </c:strCache>
            </c:strRef>
          </c:cat>
          <c:val>
            <c:numRef>
              <c:f>Comparison_of_conventional_obia!$B$4:$B$12</c:f>
              <c:numCache>
                <c:formatCode>General</c:formatCode>
                <c:ptCount val="9"/>
                <c:pt idx="0">
                  <c:v>27.088888888888892</c:v>
                </c:pt>
                <c:pt idx="1">
                  <c:v>16.600000000000001</c:v>
                </c:pt>
                <c:pt idx="2">
                  <c:v>7.9777777777777779</c:v>
                </c:pt>
                <c:pt idx="3">
                  <c:v>2.8444444444444437</c:v>
                </c:pt>
                <c:pt idx="4">
                  <c:v>17.68888888888889</c:v>
                </c:pt>
                <c:pt idx="5">
                  <c:v>9.0222222222222221</c:v>
                </c:pt>
                <c:pt idx="6">
                  <c:v>6.7555555555555387</c:v>
                </c:pt>
                <c:pt idx="7">
                  <c:v>1.111111111111112</c:v>
                </c:pt>
                <c:pt idx="8" formatCode="0.00">
                  <c:v>10.91</c:v>
                </c:pt>
              </c:numCache>
            </c:numRef>
          </c:val>
        </c:ser>
        <c:ser>
          <c:idx val="1"/>
          <c:order val="1"/>
          <c:spPr>
            <a:solidFill>
              <a:schemeClr val="accent6">
                <a:lumMod val="50000"/>
              </a:schemeClr>
            </a:solidFill>
            <a:ln w="19050" cap="flat" cmpd="sng">
              <a:solidFill>
                <a:schemeClr val="tx1"/>
              </a:solidFill>
              <a:prstDash val="dash"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CC66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DCAD8A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ysClr val="window" lastClr="FFFFFF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33CC"/>
              </a:solidFill>
              <a:ln w="19050" cap="flat" cmpd="sng">
                <a:solidFill>
                  <a:schemeClr val="tx1"/>
                </a:solidFill>
                <a:prstDash val="dash"/>
              </a:ln>
              <a:effectLst/>
            </c:spPr>
          </c:dPt>
          <c:cat>
            <c:strRef>
              <c:f>Comparison_of_conventional_obia!$A$4:$A$12</c:f>
              <c:strCache>
                <c:ptCount val="9"/>
                <c:pt idx="0">
                  <c:v>A.g.</c:v>
                </c:pt>
                <c:pt idx="1">
                  <c:v>S.a.</c:v>
                </c:pt>
                <c:pt idx="2">
                  <c:v>S.p.</c:v>
                </c:pt>
                <c:pt idx="3">
                  <c:v>P.a.</c:v>
                </c:pt>
                <c:pt idx="4">
                  <c:v>Water</c:v>
                </c:pt>
                <c:pt idx="5">
                  <c:v>Sand</c:v>
                </c:pt>
                <c:pt idx="6">
                  <c:v>Oys/Sed</c:v>
                </c:pt>
                <c:pt idx="7">
                  <c:v>Shell</c:v>
                </c:pt>
                <c:pt idx="8">
                  <c:v>OtherVeg</c:v>
                </c:pt>
              </c:strCache>
            </c:strRef>
          </c:cat>
          <c:val>
            <c:numRef>
              <c:f>Comparison_of_conventional_obia!$C$4:$C$12</c:f>
              <c:numCache>
                <c:formatCode>General</c:formatCode>
                <c:ptCount val="9"/>
                <c:pt idx="0">
                  <c:v>39.520434679895999</c:v>
                </c:pt>
                <c:pt idx="1">
                  <c:v>19.824285376801324</c:v>
                </c:pt>
                <c:pt idx="2">
                  <c:v>10.325868178596744</c:v>
                </c:pt>
                <c:pt idx="3">
                  <c:v>0.403316796598158</c:v>
                </c:pt>
                <c:pt idx="4">
                  <c:v>18.966643042759177</c:v>
                </c:pt>
                <c:pt idx="5">
                  <c:v>3.7066855657925819</c:v>
                </c:pt>
                <c:pt idx="6">
                  <c:v>2.2683699503897952</c:v>
                </c:pt>
                <c:pt idx="7">
                  <c:v>0.50394283014410735</c:v>
                </c:pt>
                <c:pt idx="8">
                  <c:v>4.1503661705646113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770608"/>
        <c:axId val="174068384"/>
      </c:barChart>
      <c:catAx>
        <c:axId val="176770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 Class</a:t>
                </a:r>
              </a:p>
            </c:rich>
          </c:tx>
          <c:layout>
            <c:manualLayout>
              <c:xMode val="edge"/>
              <c:yMode val="edge"/>
              <c:x val="0.42877410369500635"/>
              <c:y val="0.920448145248490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068384"/>
        <c:crosses val="autoZero"/>
        <c:auto val="1"/>
        <c:lblAlgn val="ctr"/>
        <c:lblOffset val="100"/>
        <c:noMultiLvlLbl val="0"/>
      </c:catAx>
      <c:valAx>
        <c:axId val="174068384"/>
        <c:scaling>
          <c:orientation val="minMax"/>
          <c:max val="4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 Cover</a:t>
                </a:r>
              </a:p>
            </c:rich>
          </c:tx>
          <c:layout>
            <c:manualLayout>
              <c:xMode val="edge"/>
              <c:yMode val="edge"/>
              <c:x val="8.9738552068106114E-3"/>
              <c:y val="0.25984080440118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7706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0.90304</cdr:x>
      <cdr:y>0.01316</cdr:y>
    </cdr:from>
    <cdr:to>
      <cdr:x>0.93753</cdr:x>
      <cdr:y>0.85776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1534"/>
        <a:stretch xmlns:a="http://schemas.openxmlformats.org/drawingml/2006/main"/>
      </cdr:blipFill>
      <cdr:spPr>
        <a:xfrm xmlns:a="http://schemas.openxmlformats.org/drawingml/2006/main">
          <a:off x="8232062" y="49826"/>
          <a:ext cx="314369" cy="31986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0.94374</cdr:x>
      <cdr:y>0.28986</cdr:y>
    </cdr:from>
    <cdr:to>
      <cdr:x>0.97455</cdr:x>
      <cdr:y>0.53367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8281800" y="1418968"/>
          <a:ext cx="923365" cy="280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Area (ha)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0.26505</cdr:x>
      <cdr:y>0.55499</cdr:y>
    </cdr:from>
    <cdr:to>
      <cdr:x>0.32551</cdr:x>
      <cdr:y>0.62001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416175" y="2101850"/>
          <a:ext cx="55111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±2.45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0.35944</cdr:x>
      <cdr:y>0.69416</cdr:y>
    </cdr:from>
    <cdr:to>
      <cdr:x>0.41432</cdr:x>
      <cdr:y>0.75918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76600" y="2628900"/>
          <a:ext cx="50031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±0.28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0.63688</cdr:x>
      <cdr:y>0.59691</cdr:y>
    </cdr:from>
    <cdr:to>
      <cdr:x>0.69435</cdr:x>
      <cdr:y>0.66193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5805738" y="2260600"/>
          <a:ext cx="52387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±1.68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0.44253</cdr:x>
      <cdr:y>0.35072</cdr:y>
    </cdr:from>
    <cdr:to>
      <cdr:x>0.5</cdr:x>
      <cdr:y>0.41574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034087" y="1328242"/>
          <a:ext cx="52387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±</a:t>
          </a:r>
          <a:r>
            <a:rPr lang="en-US" sz="1000" dirty="0" smtClean="0"/>
            <a:t>3.46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0.54005</cdr:x>
      <cdr:y>0.54493</cdr:y>
    </cdr:from>
    <cdr:to>
      <cdr:x>0.59752</cdr:x>
      <cdr:y>0.60995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923088" y="2063750"/>
          <a:ext cx="52387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±2.48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0.72918</cdr:x>
      <cdr:y>0.72853</cdr:y>
    </cdr:from>
    <cdr:to>
      <cdr:x>0.78664</cdr:x>
      <cdr:y>0.79355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6647113" y="2759075"/>
          <a:ext cx="52387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±1.14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0.81695</cdr:x>
      <cdr:y>0.52984</cdr:y>
    </cdr:from>
    <cdr:to>
      <cdr:x>0.87441</cdr:x>
      <cdr:y>0.59486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7447213" y="2006600"/>
          <a:ext cx="52387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±1.92</a:t>
          </a:r>
          <a:endParaRPr lang="en-US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4CB12-2C11-45B2-8E4E-CE7E896C5E8E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F2985-6268-45E7-94F9-93FE0D30F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2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D91D3-0E48-4A6C-A00B-D2AE9AEA8E8E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7351-833C-44CD-ACBD-AC77B302D9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1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7351-833C-44CD-ACBD-AC77B302D9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2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E34290-F25E-46D8-96A7-ABB7EC39E814}" type="slidenum">
              <a:rPr lang="en-US" altLang="en-US" smtClean="0"/>
              <a:pPr/>
              <a:t>46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47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453CD0-2BAB-42E0-B2EE-CA83379986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A61875-1191-432E-B876-261104DA4D12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435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E22ECE-2789-4AD1-A3D2-D8450D3F0490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5846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72933C-0CD9-4FC3-A82E-27F42FA16D33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7199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48816A-963B-49A3-A611-DA8872568DE7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2796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48816A-963B-49A3-A611-DA8872568DE7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573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C54E63-F845-4EA7-AD41-794EF4A367DD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9317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9B2337-36EA-4BBD-A079-7385CF905CD0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516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960068"/>
            <a:ext cx="2057400" cy="17688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Nicholls State University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2490" y="4964098"/>
            <a:ext cx="3086100" cy="1728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4960068"/>
            <a:ext cx="2057400" cy="1728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1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2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67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48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3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Nicholls State University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gary.lafleur@nicholls.edu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9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3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9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1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FCFD-77CC-4D43-AA60-185AB57D693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5227-D931-4E04-A2B5-261FF1E85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22490" y="4964098"/>
            <a:ext cx="30861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 </a:t>
            </a:r>
            <a:r>
              <a:rPr lang="en-US" dirty="0" err="1" smtClean="0"/>
              <a:t>LaFleur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0" y="4960068"/>
            <a:ext cx="2057400" cy="1768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Nicholls State University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86600" y="4960068"/>
            <a:ext cx="2057400" cy="172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gary.lafleur@nicholls.edu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72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6460" y="4960068"/>
            <a:ext cx="9144000" cy="192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979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2.png"/><Relationship Id="rId4" Type="http://schemas.openxmlformats.org/officeDocument/2006/relationships/image" Target="../media/image81.jpeg"/><Relationship Id="rId9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2.png"/><Relationship Id="rId4" Type="http://schemas.openxmlformats.org/officeDocument/2006/relationships/image" Target="../media/image81.jpeg"/><Relationship Id="rId9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905" y="233491"/>
            <a:ext cx="7722704" cy="1803549"/>
          </a:xfrm>
        </p:spPr>
        <p:txBody>
          <a:bodyPr>
            <a:noAutofit/>
          </a:bodyPr>
          <a:lstStyle/>
          <a:p>
            <a:r>
              <a:rPr lang="en-US" sz="3200" dirty="0" smtClean="0"/>
              <a:t>Using Unmanned Aerial Systems to create a </a:t>
            </a:r>
            <a:r>
              <a:rPr lang="en-US" sz="3200" dirty="0" err="1" smtClean="0"/>
              <a:t>Spatio</a:t>
            </a:r>
            <a:r>
              <a:rPr lang="en-US" sz="3200" dirty="0" smtClean="0"/>
              <a:t>-temporal Characterization of a Restored Barrier </a:t>
            </a:r>
            <a:r>
              <a:rPr lang="en-US" sz="3200" smtClean="0"/>
              <a:t>Island                   </a:t>
            </a:r>
            <a:r>
              <a:rPr lang="en-US" sz="3200" smtClean="0"/>
              <a:t>                      </a:t>
            </a:r>
            <a:r>
              <a:rPr lang="en-US" sz="3200" dirty="0" smtClean="0"/>
              <a:t>in Terrebonne Parish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918" y="2232808"/>
            <a:ext cx="7744968" cy="1945780"/>
          </a:xfrm>
        </p:spPr>
        <p:txBody>
          <a:bodyPr>
            <a:noAutofit/>
          </a:bodyPr>
          <a:lstStyle/>
          <a:p>
            <a:r>
              <a:rPr lang="en-US" b="1" dirty="0" smtClean="0"/>
              <a:t>Gary </a:t>
            </a:r>
            <a:r>
              <a:rPr lang="en-US" b="1" dirty="0" err="1" smtClean="0"/>
              <a:t>LaFleur</a:t>
            </a:r>
            <a:r>
              <a:rPr lang="en-US" b="1" dirty="0" smtClean="0"/>
              <a:t> Jr.,  Frank </a:t>
            </a:r>
            <a:r>
              <a:rPr lang="en-US" b="1" dirty="0" err="1" smtClean="0"/>
              <a:t>Yrle</a:t>
            </a:r>
            <a:r>
              <a:rPr lang="en-US" b="1" dirty="0" smtClean="0"/>
              <a:t>,  </a:t>
            </a:r>
            <a:r>
              <a:rPr lang="en-US" b="1" dirty="0" err="1" smtClean="0"/>
              <a:t>Balaji</a:t>
            </a:r>
            <a:r>
              <a:rPr lang="en-US" b="1" dirty="0" smtClean="0"/>
              <a:t> </a:t>
            </a:r>
            <a:r>
              <a:rPr lang="en-US" b="1" dirty="0" err="1" smtClean="0"/>
              <a:t>Ramachandran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Cody Parks,  </a:t>
            </a:r>
            <a:r>
              <a:rPr lang="en-US" b="1" dirty="0" err="1" smtClean="0"/>
              <a:t>Brennon</a:t>
            </a:r>
            <a:r>
              <a:rPr lang="en-US" b="1" dirty="0" smtClean="0"/>
              <a:t> </a:t>
            </a:r>
            <a:r>
              <a:rPr lang="en-US" b="1" dirty="0" err="1" smtClean="0"/>
              <a:t>Dardar</a:t>
            </a:r>
            <a:r>
              <a:rPr lang="en-US" b="1" dirty="0" smtClean="0"/>
              <a:t>,  Daniel </a:t>
            </a:r>
            <a:r>
              <a:rPr lang="en-US" b="1" dirty="0" err="1" smtClean="0"/>
              <a:t>Drennan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Nicholls State University</a:t>
            </a:r>
          </a:p>
          <a:p>
            <a:endParaRPr lang="en-US" b="1" dirty="0" smtClean="0"/>
          </a:p>
          <a:p>
            <a:r>
              <a:rPr lang="en-US" b="1" dirty="0" smtClean="0"/>
              <a:t>	Biological Sciences	        </a:t>
            </a:r>
            <a:r>
              <a:rPr lang="en-US" b="1" dirty="0" err="1" smtClean="0"/>
              <a:t>Geomatics</a:t>
            </a:r>
            <a:r>
              <a:rPr lang="en-US" b="1" dirty="0" smtClean="0"/>
              <a:t>      	Center for Bayou Studies</a:t>
            </a:r>
          </a:p>
          <a:p>
            <a:r>
              <a:rPr lang="en-US" b="1" dirty="0" smtClean="0"/>
              <a:t>gary.lafleur@nicholls.edu</a:t>
            </a:r>
            <a:endParaRPr lang="en-US" b="1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45620" y="2039113"/>
            <a:ext cx="1608455" cy="120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160056">
            <a:off x="-69685" y="1660030"/>
            <a:ext cx="2101218" cy="198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61908" y="4338085"/>
            <a:ext cx="1818167" cy="553177"/>
            <a:chOff x="560832" y="4189568"/>
            <a:chExt cx="1231945" cy="321471"/>
          </a:xfrm>
        </p:grpSpPr>
        <p:pic>
          <p:nvPicPr>
            <p:cNvPr id="7" name="Picture 6" descr="sages logo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85088" y="4194051"/>
              <a:ext cx="707689" cy="30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 2019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51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957" y="2806379"/>
            <a:ext cx="4509593" cy="228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612" y="1881430"/>
            <a:ext cx="4601222" cy="2035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79" y="990907"/>
            <a:ext cx="3922417" cy="1696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53" y="-127836"/>
            <a:ext cx="3990077" cy="17917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1697" y="220789"/>
            <a:ext cx="165103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 smtClean="0"/>
              <a:t>RGB</a:t>
            </a:r>
            <a:r>
              <a:rPr lang="en-US" sz="1800" dirty="0" smtClean="0"/>
              <a:t> </a:t>
            </a:r>
            <a:r>
              <a:rPr lang="en-US" sz="1800" dirty="0" err="1" smtClean="0"/>
              <a:t>Orthomosaic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1420" y="1148350"/>
            <a:ext cx="160304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 smtClean="0"/>
              <a:t>NIR</a:t>
            </a:r>
            <a:r>
              <a:rPr lang="en-US" sz="1800" dirty="0" smtClean="0"/>
              <a:t> </a:t>
            </a:r>
            <a:r>
              <a:rPr lang="en-US" sz="1800" dirty="0" err="1" smtClean="0"/>
              <a:t>Orthomosaic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522375" y="2047884"/>
            <a:ext cx="179835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smtClean="0"/>
              <a:t>Normalized Difference Vegetation Index</a:t>
            </a:r>
          </a:p>
          <a:p>
            <a:r>
              <a:rPr lang="en-US" sz="1800" dirty="0" smtClean="0"/>
              <a:t>NDVI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71895" y="3432167"/>
            <a:ext cx="1419447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smtClean="0"/>
              <a:t>Digital Surface Model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916764" y="499136"/>
            <a:ext cx="1437775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dirty="0" smtClean="0"/>
              <a:t>Layer Stack</a:t>
            </a:r>
            <a:endParaRPr lang="en-US" sz="2300" dirty="0"/>
          </a:p>
        </p:txBody>
      </p:sp>
      <p:pic>
        <p:nvPicPr>
          <p:cNvPr id="17" name="Picture 16" descr="sages logo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81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142" y="489841"/>
            <a:ext cx="38862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TECHNIQUE 1:</a:t>
            </a:r>
          </a:p>
          <a:p>
            <a:r>
              <a:rPr lang="en-US" dirty="0" smtClean="0"/>
              <a:t>Unsupervised Classification</a:t>
            </a:r>
          </a:p>
          <a:p>
            <a:r>
              <a:rPr lang="en-US" dirty="0" smtClean="0"/>
              <a:t>Iterative Self-Organizing Data Analysis (ISODATA)Technique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514673"/>
            <a:ext cx="38862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TECHNIQUE 2:</a:t>
            </a:r>
          </a:p>
          <a:p>
            <a:r>
              <a:rPr lang="en-US" dirty="0" smtClean="0"/>
              <a:t>Supervised Classification</a:t>
            </a:r>
          </a:p>
          <a:p>
            <a:r>
              <a:rPr lang="en-US" dirty="0" smtClean="0"/>
              <a:t>Maximum Likelihood Classifier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Pixel-based Image Classification</a:t>
            </a:r>
            <a:endParaRPr lang="en-US" sz="2100" dirty="0"/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" y="1839433"/>
            <a:ext cx="4180506" cy="3000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11" y="1661752"/>
            <a:ext cx="1700876" cy="1677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3431904"/>
            <a:ext cx="3338415" cy="1139301"/>
          </a:xfrm>
          <a:prstGeom prst="rect">
            <a:avLst/>
          </a:prstGeom>
        </p:spPr>
      </p:pic>
      <p:pic>
        <p:nvPicPr>
          <p:cNvPr id="11" name="Picture 10" descr="sages logo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98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357" y="2936016"/>
            <a:ext cx="3664139" cy="1318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Vector Object Functions</a:t>
            </a:r>
          </a:p>
          <a:p>
            <a:r>
              <a:rPr lang="en-US" dirty="0" smtClean="0"/>
              <a:t>Empirical Distribution Analysis</a:t>
            </a:r>
          </a:p>
          <a:p>
            <a:r>
              <a:rPr lang="en-US" dirty="0" smtClean="0"/>
              <a:t>Label Operator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TECHNIQUE 3: Object-based Classification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22" y="919179"/>
            <a:ext cx="1958716" cy="1676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32" y="919179"/>
            <a:ext cx="1914526" cy="1676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22" y="2749119"/>
            <a:ext cx="1958716" cy="1692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32" y="2749119"/>
            <a:ext cx="1914526" cy="16926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04267" y="629979"/>
            <a:ext cx="2161068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04356" y="925309"/>
            <a:ext cx="2933258" cy="18976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/>
              <a:t>Raster Object Parameters</a:t>
            </a:r>
          </a:p>
          <a:p>
            <a:r>
              <a:rPr lang="en-US" dirty="0" smtClean="0"/>
              <a:t>Texture: 0.10</a:t>
            </a:r>
          </a:p>
          <a:p>
            <a:r>
              <a:rPr lang="en-US" dirty="0" smtClean="0"/>
              <a:t>Spectral: 0.90</a:t>
            </a:r>
          </a:p>
          <a:p>
            <a:r>
              <a:rPr lang="en-US" dirty="0" smtClean="0"/>
              <a:t>Size: 0.50</a:t>
            </a:r>
          </a:p>
          <a:p>
            <a:r>
              <a:rPr lang="en-US" dirty="0" smtClean="0"/>
              <a:t>Shape:0.50</a:t>
            </a:r>
          </a:p>
          <a:p>
            <a:endParaRPr lang="en-US" dirty="0" smtClean="0"/>
          </a:p>
        </p:txBody>
      </p:sp>
      <p:pic>
        <p:nvPicPr>
          <p:cNvPr id="15" name="Picture 14" descr="sages logo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19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7874" y="891604"/>
            <a:ext cx="3106036" cy="1198544"/>
          </a:xfrm>
        </p:spPr>
        <p:txBody>
          <a:bodyPr/>
          <a:lstStyle/>
          <a:p>
            <a:r>
              <a:rPr lang="en-US" dirty="0" smtClean="0"/>
              <a:t>Visited 74 random points</a:t>
            </a:r>
          </a:p>
          <a:p>
            <a:r>
              <a:rPr lang="en-US" dirty="0" smtClean="0"/>
              <a:t>Recorded cover class</a:t>
            </a:r>
          </a:p>
          <a:p>
            <a:r>
              <a:rPr lang="en-US" dirty="0" smtClean="0"/>
              <a:t>Accuracy assessment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Collecting reference data (Ground-</a:t>
            </a:r>
            <a:r>
              <a:rPr lang="en-US" sz="2300" dirty="0" err="1" smtClean="0"/>
              <a:t>truthing</a:t>
            </a:r>
            <a:r>
              <a:rPr lang="en-US" sz="2300" dirty="0" smtClean="0"/>
              <a:t>)</a:t>
            </a: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945" y="3050275"/>
            <a:ext cx="2334302" cy="173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0815" y="603913"/>
            <a:ext cx="4934844" cy="230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dam n frank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5703" y="3060511"/>
            <a:ext cx="2577734" cy="1712077"/>
          </a:xfrm>
          <a:prstGeom prst="rect">
            <a:avLst/>
          </a:prstGeom>
        </p:spPr>
      </p:pic>
      <p:pic>
        <p:nvPicPr>
          <p:cNvPr id="11" name="Picture 10" descr="frank knee deep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394278" y="2159759"/>
            <a:ext cx="3558336" cy="2684480"/>
          </a:xfrm>
          <a:prstGeom prst="rect">
            <a:avLst/>
          </a:prstGeom>
        </p:spPr>
      </p:pic>
      <p:pic>
        <p:nvPicPr>
          <p:cNvPr id="14" name="Picture 13" descr="sages logo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88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Conventional Vegetation Survey</a:t>
            </a:r>
            <a:endParaRPr lang="en-US" sz="21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278968"/>
              </p:ext>
            </p:extLst>
          </p:nvPr>
        </p:nvGraphicFramePr>
        <p:xfrm>
          <a:off x="3147238" y="582216"/>
          <a:ext cx="4805860" cy="429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209" y="556589"/>
            <a:ext cx="3035808" cy="41011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Most Common Cover</a:t>
            </a:r>
          </a:p>
          <a:p>
            <a:pPr marL="457200" indent="-457200">
              <a:buAutoNum type="alphaUcPeriod"/>
            </a:pPr>
            <a:r>
              <a:rPr lang="en-US" i="1" dirty="0" err="1" smtClean="0"/>
              <a:t>Germinans</a:t>
            </a:r>
            <a:endParaRPr lang="en-US" i="1" dirty="0" smtClean="0"/>
          </a:p>
          <a:p>
            <a:pPr marL="800100" lvl="1" indent="-457200">
              <a:buNone/>
            </a:pPr>
            <a:r>
              <a:rPr lang="en-US" i="1" dirty="0" smtClean="0"/>
              <a:t>	black mangrove</a:t>
            </a:r>
          </a:p>
          <a:p>
            <a:pPr marL="0" indent="0">
              <a:buNone/>
            </a:pPr>
            <a:r>
              <a:rPr lang="en-US" i="1" dirty="0" smtClean="0"/>
              <a:t>S. </a:t>
            </a:r>
            <a:r>
              <a:rPr lang="en-US" i="1" dirty="0" err="1" smtClean="0"/>
              <a:t>Alterniflora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	smooth </a:t>
            </a:r>
            <a:r>
              <a:rPr lang="en-US" i="1" dirty="0" err="1" smtClean="0"/>
              <a:t>cordgrass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S. Patens</a:t>
            </a:r>
          </a:p>
          <a:p>
            <a:pPr marL="0" indent="0">
              <a:buNone/>
            </a:pPr>
            <a:r>
              <a:rPr lang="en-US" i="1" dirty="0" smtClean="0"/>
              <a:t>	marsh hay </a:t>
            </a:r>
            <a:r>
              <a:rPr lang="en-US" i="1" dirty="0" err="1" smtClean="0"/>
              <a:t>cordgrass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P. </a:t>
            </a:r>
            <a:r>
              <a:rPr lang="en-US" i="1" dirty="0" err="1" smtClean="0"/>
              <a:t>australis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	</a:t>
            </a:r>
            <a:r>
              <a:rPr lang="en-US" i="1" dirty="0" err="1" smtClean="0"/>
              <a:t>roseau</a:t>
            </a:r>
            <a:r>
              <a:rPr lang="en-US" i="1" dirty="0" smtClean="0"/>
              <a:t> cane</a:t>
            </a:r>
          </a:p>
          <a:p>
            <a:pPr marL="0" indent="0">
              <a:buNone/>
            </a:pPr>
            <a:r>
              <a:rPr lang="en-US" i="1" dirty="0" smtClean="0"/>
              <a:t>Water</a:t>
            </a:r>
          </a:p>
          <a:p>
            <a:pPr marL="0" indent="0">
              <a:buNone/>
            </a:pPr>
            <a:r>
              <a:rPr lang="en-US" i="1" dirty="0" smtClean="0"/>
              <a:t>Sand</a:t>
            </a:r>
          </a:p>
          <a:p>
            <a:pPr marL="0" indent="0">
              <a:buNone/>
            </a:pPr>
            <a:r>
              <a:rPr lang="en-US" i="1" dirty="0" smtClean="0"/>
              <a:t>Sediment / Oyster</a:t>
            </a:r>
          </a:p>
          <a:p>
            <a:endParaRPr lang="en-US" dirty="0"/>
          </a:p>
        </p:txBody>
      </p:sp>
      <p:pic>
        <p:nvPicPr>
          <p:cNvPr id="10" name="Picture 9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25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064" y="2434920"/>
            <a:ext cx="3767328" cy="14457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Landsat 8 Imagery</a:t>
            </a:r>
          </a:p>
          <a:p>
            <a:r>
              <a:rPr lang="en-US" dirty="0" smtClean="0"/>
              <a:t>Could not resolve vegetation at the species level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Results – Objective 1</a:t>
            </a:r>
            <a:endParaRPr lang="en-US" sz="2100" dirty="0"/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863377"/>
            <a:ext cx="4114800" cy="267843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97" y="651943"/>
            <a:ext cx="3656856" cy="1046486"/>
          </a:xfrm>
        </p:spPr>
      </p:pic>
      <p:sp>
        <p:nvSpPr>
          <p:cNvPr id="8" name="TextBox 7"/>
          <p:cNvSpPr txBox="1"/>
          <p:nvPr/>
        </p:nvSpPr>
        <p:spPr>
          <a:xfrm>
            <a:off x="722377" y="4587882"/>
            <a:ext cx="40155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1200" dirty="0"/>
              <a:t>Landsat 8 Imagery courtesy of the U.S. Geological Survey</a:t>
            </a:r>
          </a:p>
        </p:txBody>
      </p:sp>
      <p:pic>
        <p:nvPicPr>
          <p:cNvPr id="14" name="Picture 13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83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263" y="1720093"/>
            <a:ext cx="3668232" cy="18099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Unsupervised Classification</a:t>
            </a:r>
          </a:p>
          <a:p>
            <a:r>
              <a:rPr lang="en-US" dirty="0" smtClean="0"/>
              <a:t>ISODATA – 20 classes</a:t>
            </a:r>
          </a:p>
          <a:p>
            <a:r>
              <a:rPr lang="en-US" dirty="0" smtClean="0"/>
              <a:t>Resulted in three classes</a:t>
            </a:r>
          </a:p>
          <a:p>
            <a:pPr lvl="1"/>
            <a:r>
              <a:rPr lang="en-US" dirty="0" smtClean="0"/>
              <a:t>Soil - Water - Vegetation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46361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100" dirty="0" smtClean="0"/>
              <a:t>Objective 1</a:t>
            </a:r>
            <a:endParaRPr lang="en-US" sz="2100" dirty="0"/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584793"/>
            <a:ext cx="5249825" cy="16626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8" y="2264749"/>
            <a:ext cx="4032398" cy="2461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975" y="4494886"/>
            <a:ext cx="91518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5111" y="1575722"/>
            <a:ext cx="107151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Trinity Island</a:t>
            </a:r>
            <a:endParaRPr lang="en-US" dirty="0"/>
          </a:p>
        </p:txBody>
      </p:sp>
      <p:pic>
        <p:nvPicPr>
          <p:cNvPr id="13" name="Picture 12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9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3077" y="205850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Resolved Species: Black Mangrove, </a:t>
            </a:r>
            <a:r>
              <a:rPr lang="en-US" sz="2300" i="1" dirty="0" err="1" smtClean="0"/>
              <a:t>Avicennia</a:t>
            </a:r>
            <a:r>
              <a:rPr lang="en-US" sz="2300" i="1" dirty="0" smtClean="0"/>
              <a:t> </a:t>
            </a:r>
            <a:r>
              <a:rPr lang="en-US" sz="2300" i="1" dirty="0" err="1" smtClean="0"/>
              <a:t>germinans</a:t>
            </a:r>
            <a:r>
              <a:rPr lang="en-US" sz="2300" i="1" dirty="0" smtClean="0"/>
              <a:t> 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970808"/>
            <a:ext cx="4564412" cy="3216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50" y="1070451"/>
            <a:ext cx="3466174" cy="282616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415194" y="1971881"/>
            <a:ext cx="175438" cy="15948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20149" y="4024564"/>
            <a:ext cx="165077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i="1" dirty="0" err="1" smtClean="0"/>
              <a:t>Avicennia</a:t>
            </a:r>
            <a:r>
              <a:rPr lang="en-US" i="1" dirty="0" smtClean="0"/>
              <a:t> </a:t>
            </a:r>
            <a:r>
              <a:rPr lang="en-US" i="1" dirty="0" err="1" smtClean="0"/>
              <a:t>germinans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8281" y="4024564"/>
            <a:ext cx="14288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RGB </a:t>
            </a:r>
            <a:r>
              <a:rPr lang="en-US" dirty="0" err="1" smtClean="0"/>
              <a:t>Orthomosaic</a:t>
            </a:r>
            <a:endParaRPr lang="en-US" dirty="0"/>
          </a:p>
        </p:txBody>
      </p:sp>
      <p:pic>
        <p:nvPicPr>
          <p:cNvPr id="14" name="Picture 13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7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" y="847859"/>
            <a:ext cx="4578359" cy="32259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4351" y="2266131"/>
            <a:ext cx="182222" cy="16965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37" y="1138881"/>
            <a:ext cx="3393755" cy="24506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13776" y="4006870"/>
            <a:ext cx="161133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i="1" dirty="0" err="1" smtClean="0"/>
              <a:t>Spartina</a:t>
            </a:r>
            <a:r>
              <a:rPr lang="en-US" i="1" dirty="0" smtClean="0"/>
              <a:t> </a:t>
            </a:r>
            <a:r>
              <a:rPr lang="en-US" i="1" dirty="0" err="1" smtClean="0"/>
              <a:t>alterniflora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8281" y="4006870"/>
            <a:ext cx="14288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RGB </a:t>
            </a:r>
            <a:r>
              <a:rPr lang="en-US" dirty="0" err="1" smtClean="0"/>
              <a:t>Orthomosaic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Resolved Species: Smooth Cordgrass, </a:t>
            </a:r>
            <a:r>
              <a:rPr lang="en-US" sz="2300" i="1" dirty="0" err="1" smtClean="0"/>
              <a:t>Spartina</a:t>
            </a:r>
            <a:r>
              <a:rPr lang="en-US" sz="2300" i="1" dirty="0" smtClean="0"/>
              <a:t> </a:t>
            </a:r>
            <a:r>
              <a:rPr lang="en-US" sz="2300" i="1" dirty="0" err="1" smtClean="0"/>
              <a:t>alterniflora</a:t>
            </a:r>
            <a:endParaRPr lang="en-US" sz="2100" i="1" dirty="0"/>
          </a:p>
        </p:txBody>
      </p:sp>
      <p:pic>
        <p:nvPicPr>
          <p:cNvPr id="15" name="Picture 14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01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" y="884934"/>
            <a:ext cx="4598377" cy="3240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928" y="3673961"/>
            <a:ext cx="175438" cy="15948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36" y="1187213"/>
            <a:ext cx="3547748" cy="24312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43263" y="4030768"/>
            <a:ext cx="128913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i="1" dirty="0" err="1" smtClean="0"/>
              <a:t>Spartina</a:t>
            </a:r>
            <a:r>
              <a:rPr lang="en-US" i="1" dirty="0" smtClean="0"/>
              <a:t> patens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8281" y="4030768"/>
            <a:ext cx="14288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RGB </a:t>
            </a:r>
            <a:r>
              <a:rPr lang="en-US" dirty="0" err="1" smtClean="0"/>
              <a:t>Orthomosaic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Resolved Species: Salt Meadow Cordgrass, </a:t>
            </a:r>
            <a:r>
              <a:rPr lang="en-US" sz="2300" i="1" dirty="0" err="1" smtClean="0"/>
              <a:t>Spartina</a:t>
            </a:r>
            <a:r>
              <a:rPr lang="en-US" sz="2300" i="1" dirty="0" smtClean="0"/>
              <a:t> patens</a:t>
            </a:r>
            <a:endParaRPr lang="en-US" sz="2100" i="1" dirty="0"/>
          </a:p>
        </p:txBody>
      </p:sp>
      <p:pic>
        <p:nvPicPr>
          <p:cNvPr id="15" name="Picture 14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35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state453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2900" y="70080"/>
            <a:ext cx="5819962" cy="483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8105775" y="4923235"/>
            <a:ext cx="116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rgbClr val="B2B2B2"/>
                </a:solidFill>
                <a:latin typeface="Monotype Corsiva" pitchFamily="66" charset="0"/>
              </a:rPr>
              <a:t>LAS 2012</a:t>
            </a:r>
            <a:endParaRPr lang="en-US" sz="1400" b="0">
              <a:solidFill>
                <a:srgbClr val="66FF33"/>
              </a:solidFill>
              <a:latin typeface="Monotype Corsiva" pitchFamily="66" charset="0"/>
            </a:endParaRPr>
          </a:p>
        </p:txBody>
      </p:sp>
      <p:pic>
        <p:nvPicPr>
          <p:cNvPr id="6" name="Picture 15" descr="green tree calli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17220" y="3625702"/>
            <a:ext cx="1488558" cy="111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wam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40499" y="168500"/>
            <a:ext cx="1047230" cy="23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42791" y="2892562"/>
            <a:ext cx="1520455" cy="48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SC0002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01074" y="2090074"/>
            <a:ext cx="1371599" cy="102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2094614" y="3817091"/>
            <a:ext cx="1658682" cy="46783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55622" y="4731488"/>
            <a:ext cx="1867792" cy="141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90609" y="4065175"/>
            <a:ext cx="170830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 dirty="0" smtClean="0">
                <a:solidFill>
                  <a:srgbClr val="B2B2B2"/>
                </a:solidFill>
              </a:rPr>
              <a:t>Nicholls </a:t>
            </a:r>
          </a:p>
          <a:p>
            <a:pPr algn="r">
              <a:spcBef>
                <a:spcPct val="50000"/>
              </a:spcBef>
            </a:pPr>
            <a:r>
              <a:rPr lang="en-US" sz="2000" dirty="0" smtClean="0">
                <a:solidFill>
                  <a:srgbClr val="B2B2B2"/>
                </a:solidFill>
              </a:rPr>
              <a:t>Isles </a:t>
            </a:r>
            <a:r>
              <a:rPr lang="en-US" sz="2000" dirty="0" err="1" smtClean="0">
                <a:solidFill>
                  <a:srgbClr val="B2B2B2"/>
                </a:solidFill>
              </a:rPr>
              <a:t>Dernieres</a:t>
            </a:r>
            <a:endParaRPr lang="en-US" sz="2000" b="0" dirty="0">
              <a:solidFill>
                <a:srgbClr val="B2B2B2"/>
              </a:solidFill>
            </a:endParaRPr>
          </a:p>
        </p:txBody>
      </p:sp>
      <p:pic>
        <p:nvPicPr>
          <p:cNvPr id="25" name="Picture 6" descr="night blainederrick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97703" y="3763957"/>
            <a:ext cx="1196006" cy="91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924300" y="3992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DDDDDD"/>
                </a:solidFill>
                <a:cs typeface="Arial" pitchFamily="34" charset="0"/>
              </a:rPr>
              <a:t>THE CHALLENGE:</a:t>
            </a:r>
          </a:p>
          <a:p>
            <a:r>
              <a:rPr lang="en-US" sz="1800" dirty="0" smtClean="0">
                <a:solidFill>
                  <a:srgbClr val="DDDDDD"/>
                </a:solidFill>
                <a:cs typeface="Arial" pitchFamily="34" charset="0"/>
              </a:rPr>
              <a:t/>
            </a:r>
            <a:br>
              <a:rPr lang="en-US" sz="1800" dirty="0" smtClean="0">
                <a:solidFill>
                  <a:srgbClr val="DDDDDD"/>
                </a:solidFill>
                <a:cs typeface="Arial" pitchFamily="34" charset="0"/>
              </a:rPr>
            </a:br>
            <a:r>
              <a:rPr lang="en-US" sz="1800" dirty="0" smtClean="0">
                <a:solidFill>
                  <a:srgbClr val="DDDDDD"/>
                </a:solidFill>
                <a:cs typeface="Arial" pitchFamily="34" charset="0"/>
              </a:rPr>
              <a:t>training students in coastal sciences,                                  while applying techniques                                                          to serve Coastal Restoration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Resolved Species: Roseau Cane, </a:t>
            </a:r>
            <a:r>
              <a:rPr lang="en-US" sz="2300" i="1" dirty="0" err="1" smtClean="0"/>
              <a:t>Phragmites</a:t>
            </a:r>
            <a:r>
              <a:rPr lang="en-US" sz="2300" i="1" dirty="0" smtClean="0"/>
              <a:t> </a:t>
            </a:r>
            <a:r>
              <a:rPr lang="en-US" sz="2300" i="1" dirty="0" err="1" smtClean="0"/>
              <a:t>australis</a:t>
            </a:r>
            <a:r>
              <a:rPr lang="en-US" sz="2300" i="1" dirty="0" smtClean="0"/>
              <a:t> </a:t>
            </a:r>
            <a:endParaRPr lang="en-US" sz="21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9" y="676894"/>
            <a:ext cx="4806468" cy="3386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18133" y="3338278"/>
            <a:ext cx="175438" cy="15948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04" y="1010140"/>
            <a:ext cx="2907912" cy="288647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42964" y="4024564"/>
            <a:ext cx="163339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i="1" dirty="0" err="1" smtClean="0"/>
              <a:t>Phragmites</a:t>
            </a:r>
            <a:r>
              <a:rPr lang="en-US" i="1" dirty="0" smtClean="0"/>
              <a:t> </a:t>
            </a:r>
            <a:r>
              <a:rPr lang="en-US" i="1" dirty="0" err="1" smtClean="0"/>
              <a:t>australis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8281" y="4024564"/>
            <a:ext cx="14288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RGB </a:t>
            </a:r>
            <a:r>
              <a:rPr lang="en-US" dirty="0" err="1" smtClean="0"/>
              <a:t>Orthomosaic</a:t>
            </a:r>
            <a:endParaRPr lang="en-US" dirty="0"/>
          </a:p>
        </p:txBody>
      </p:sp>
      <p:pic>
        <p:nvPicPr>
          <p:cNvPr id="14" name="Picture 13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12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91063" y="613173"/>
          <a:ext cx="3966360" cy="1762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254"/>
                <a:gridCol w="1313553"/>
                <a:gridCol w="1313553"/>
              </a:tblGrid>
              <a:tr h="54864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Cover </a:t>
                      </a:r>
                    </a:p>
                    <a:p>
                      <a:pPr algn="ctr"/>
                      <a:r>
                        <a:rPr lang="en-US" sz="1500" dirty="0" smtClean="0"/>
                        <a:t>Types</a:t>
                      </a:r>
                      <a:endParaRPr lang="en-US" sz="15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Area</a:t>
                      </a:r>
                    </a:p>
                    <a:p>
                      <a:pPr algn="ctr"/>
                      <a:r>
                        <a:rPr lang="en-US" sz="1500" dirty="0" smtClean="0"/>
                        <a:t> (acres)</a:t>
                      </a:r>
                      <a:endParaRPr lang="en-US" sz="15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Area</a:t>
                      </a:r>
                      <a:r>
                        <a:rPr lang="en-US" sz="15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500" baseline="0" dirty="0" smtClean="0"/>
                        <a:t>(hectares)</a:t>
                      </a:r>
                      <a:endParaRPr lang="en-US" sz="1500" dirty="0"/>
                    </a:p>
                  </a:txBody>
                  <a:tcPr marL="91447" marR="91447" marT="45723" marB="45723"/>
                </a:tc>
              </a:tr>
              <a:tr h="457206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err="1" smtClean="0"/>
                        <a:t>Avicennia</a:t>
                      </a:r>
                      <a:r>
                        <a:rPr lang="en-US" sz="1200" i="1" dirty="0" smtClean="0"/>
                        <a:t> </a:t>
                      </a:r>
                      <a:r>
                        <a:rPr lang="en-US" sz="1200" i="1" dirty="0" err="1" smtClean="0"/>
                        <a:t>germinans</a:t>
                      </a:r>
                      <a:endParaRPr lang="en-US" sz="1200" i="1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43.96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17.79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</a:tr>
              <a:tr h="457206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err="1" smtClean="0"/>
                        <a:t>Spartina</a:t>
                      </a:r>
                      <a:r>
                        <a:rPr lang="en-US" sz="1200" i="1" dirty="0" smtClean="0"/>
                        <a:t> </a:t>
                      </a:r>
                      <a:r>
                        <a:rPr lang="en-US" sz="1200" i="1" dirty="0" err="1" smtClean="0"/>
                        <a:t>alterniflora</a:t>
                      </a:r>
                      <a:endParaRPr lang="en-US" sz="1200" i="1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36.80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14.89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</a:tr>
              <a:tr h="299123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/>
                        <a:t>Inland Water</a:t>
                      </a:r>
                      <a:endParaRPr lang="en-US" sz="1200" i="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35.31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14.29</a:t>
                      </a:r>
                      <a:endParaRPr lang="en-US" sz="1200" dirty="0"/>
                    </a:p>
                  </a:txBody>
                  <a:tcPr marL="91447" marR="91447" marT="45723" marB="45723"/>
                </a:tc>
              </a:tr>
            </a:tbl>
          </a:graphicData>
        </a:graphic>
      </p:graphicFrame>
      <p:graphicFrame>
        <p:nvGraphicFramePr>
          <p:cNvPr id="1026" name="Chart 8"/>
          <p:cNvGraphicFramePr>
            <a:graphicFrameLocks/>
          </p:cNvGraphicFramePr>
          <p:nvPr/>
        </p:nvGraphicFramePr>
        <p:xfrm>
          <a:off x="55563" y="227411"/>
          <a:ext cx="4465637" cy="234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Chart" r:id="rId5" imgW="4371211" imgH="2920237" progId="Excel.Sheet.8">
                  <p:embed/>
                </p:oleObj>
              </mc:Choice>
              <mc:Fallback>
                <p:oleObj name="Chart" r:id="rId5" imgW="4371211" imgH="2920237" progId="Excel.Sheet.8">
                  <p:embed/>
                  <p:pic>
                    <p:nvPicPr>
                      <p:cNvPr id="0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227411"/>
                        <a:ext cx="4465637" cy="23443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9" name="TextBox 4"/>
          <p:cNvSpPr txBox="1">
            <a:spLocks noChangeArrowheads="1"/>
          </p:cNvSpPr>
          <p:nvPr/>
        </p:nvSpPr>
        <p:spPr bwMode="auto">
          <a:xfrm>
            <a:off x="909639" y="1893095"/>
            <a:ext cx="919161" cy="40780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100" b="1" i="1" dirty="0" err="1">
                <a:latin typeface="Calibri" pitchFamily="34" charset="0"/>
              </a:rPr>
              <a:t>Avicennia</a:t>
            </a:r>
            <a:endParaRPr lang="en-US" sz="1100" b="1" i="1" dirty="0">
              <a:latin typeface="Calibri" pitchFamily="34" charset="0"/>
            </a:endParaRPr>
          </a:p>
          <a:p>
            <a:pPr algn="ctr"/>
            <a:r>
              <a:rPr lang="en-US" sz="1100" b="1" i="1" dirty="0" err="1">
                <a:latin typeface="Calibri" pitchFamily="34" charset="0"/>
              </a:rPr>
              <a:t>germinans</a:t>
            </a:r>
            <a:endParaRPr lang="en-US" sz="1100" b="1" i="1" dirty="0">
              <a:latin typeface="Calibri" pitchFamily="34" charset="0"/>
            </a:endParaRPr>
          </a:p>
        </p:txBody>
      </p:sp>
      <p:sp>
        <p:nvSpPr>
          <p:cNvPr id="1050" name="TextBox 7"/>
          <p:cNvSpPr txBox="1">
            <a:spLocks noChangeArrowheads="1"/>
          </p:cNvSpPr>
          <p:nvPr/>
        </p:nvSpPr>
        <p:spPr bwMode="auto">
          <a:xfrm>
            <a:off x="2156391" y="1895474"/>
            <a:ext cx="802143" cy="40780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100" b="1" i="1" dirty="0" err="1">
                <a:latin typeface="Calibri" pitchFamily="34" charset="0"/>
              </a:rPr>
              <a:t>Spartina</a:t>
            </a:r>
            <a:endParaRPr lang="en-US" sz="1100" b="1" i="1" dirty="0">
              <a:latin typeface="Calibri" pitchFamily="34" charset="0"/>
            </a:endParaRPr>
          </a:p>
          <a:p>
            <a:pPr algn="ctr"/>
            <a:r>
              <a:rPr lang="en-US" sz="1100" b="1" i="1" dirty="0" err="1">
                <a:latin typeface="Calibri" pitchFamily="34" charset="0"/>
              </a:rPr>
              <a:t>alterniflora</a:t>
            </a:r>
            <a:endParaRPr lang="en-US" sz="1100" b="1" i="1" dirty="0">
              <a:latin typeface="Calibri" pitchFamily="34" charset="0"/>
            </a:endParaRP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500063" y="123825"/>
            <a:ext cx="8229600" cy="757238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100" spc="113" dirty="0" smtClean="0"/>
              <a:t>Measurements </a:t>
            </a:r>
            <a:r>
              <a:rPr lang="en-US" sz="2100" spc="113" dirty="0"/>
              <a:t>of Cover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100" spc="113" dirty="0"/>
          </a:p>
        </p:txBody>
      </p:sp>
      <p:pic>
        <p:nvPicPr>
          <p:cNvPr id="105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431671" y="2590800"/>
            <a:ext cx="6083784" cy="22919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11" y="570943"/>
            <a:ext cx="3050381" cy="294251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09692" y="1849559"/>
            <a:ext cx="420529" cy="21336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30 m</a:t>
            </a:r>
            <a:endParaRPr lang="en-US" sz="900" dirty="0"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6110119" y="606321"/>
            <a:ext cx="103346" cy="119681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116610" y="2259010"/>
            <a:ext cx="103346" cy="125444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Pixel size – (UX5 vs Landsat 8)</a:t>
            </a:r>
            <a:endParaRPr lang="en-US" sz="21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62086"/>
              </p:ext>
            </p:extLst>
          </p:nvPr>
        </p:nvGraphicFramePr>
        <p:xfrm>
          <a:off x="1572768" y="3736872"/>
          <a:ext cx="5698879" cy="1088232"/>
        </p:xfrm>
        <a:graphic>
          <a:graphicData uri="http://schemas.openxmlformats.org/drawingml/2006/table">
            <a:tbl>
              <a:tblPr/>
              <a:tblGrid>
                <a:gridCol w="751089"/>
                <a:gridCol w="985194"/>
                <a:gridCol w="1238808"/>
                <a:gridCol w="1697265"/>
                <a:gridCol w="1026523"/>
              </a:tblGrid>
              <a:tr h="418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Number of Pixel(s)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Pixels in Study Area (42.33 ha)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Temporal Resolution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Landsat 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30m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pixel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 pixels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days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UX5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4cm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562,500 pixels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264,590,889 pixels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on-demand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12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06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 txBox="1">
            <a:spLocks/>
          </p:cNvSpPr>
          <p:nvPr/>
        </p:nvSpPr>
        <p:spPr>
          <a:xfrm>
            <a:off x="547688" y="-9525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err="1"/>
              <a:t>Spatio</a:t>
            </a:r>
            <a:r>
              <a:rPr lang="en-US" sz="2400" spc="113" dirty="0"/>
              <a:t>-temporal </a:t>
            </a:r>
            <a:r>
              <a:rPr lang="en-US" sz="2400" spc="113" dirty="0" smtClean="0"/>
              <a:t>Comparison</a:t>
            </a:r>
            <a:endParaRPr lang="en-US" sz="2400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spc="113" dirty="0"/>
          </a:p>
        </p:txBody>
      </p:sp>
      <p:pic>
        <p:nvPicPr>
          <p:cNvPr id="43011" name="Picture 1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4010" y="1027215"/>
            <a:ext cx="4268337" cy="35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4851" y="1033817"/>
            <a:ext cx="4206450" cy="35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18"/>
          <p:cNvSpPr txBox="1">
            <a:spLocks noChangeArrowheads="1"/>
          </p:cNvSpPr>
          <p:nvPr/>
        </p:nvSpPr>
        <p:spPr bwMode="auto">
          <a:xfrm>
            <a:off x="1906588" y="4575655"/>
            <a:ext cx="550022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/>
              <a:t>Fall </a:t>
            </a:r>
          </a:p>
        </p:txBody>
      </p:sp>
      <p:pic>
        <p:nvPicPr>
          <p:cNvPr id="11" name="Picture 10" descr="sages logo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6554788" y="4575655"/>
            <a:ext cx="917239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 smtClean="0"/>
              <a:t>Winter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8520429"/>
              </p:ext>
            </p:extLst>
          </p:nvPr>
        </p:nvGraphicFramePr>
        <p:xfrm>
          <a:off x="1931414" y="669831"/>
          <a:ext cx="5281170" cy="1400176"/>
        </p:xfrm>
        <a:graphic>
          <a:graphicData uri="http://schemas.openxmlformats.org/drawingml/2006/table">
            <a:tbl>
              <a:tblPr/>
              <a:tblGrid>
                <a:gridCol w="741218"/>
                <a:gridCol w="1621412"/>
                <a:gridCol w="1281687"/>
                <a:gridCol w="1636853"/>
              </a:tblGrid>
              <a:tr h="5557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Classification Method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Overall accuracy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Kappa Statistic Value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Fall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55.41%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0.46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74.32%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68.92%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Fall Dataset - Image Classification</a:t>
            </a:r>
            <a:endParaRPr lang="en-US" sz="2100" dirty="0"/>
          </a:p>
        </p:txBody>
      </p:sp>
      <p:pic>
        <p:nvPicPr>
          <p:cNvPr id="11" name="Picture 1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" y="2507055"/>
            <a:ext cx="2810027" cy="186040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87" y="2349099"/>
            <a:ext cx="2741771" cy="18288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4" y="2279984"/>
            <a:ext cx="2570247" cy="18002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650" y="4316329"/>
            <a:ext cx="217444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Unsupervised Classification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66758" y="4316329"/>
            <a:ext cx="265585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Maximum Likelihood Classification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81333" y="4316329"/>
            <a:ext cx="210544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Object-based Classification</a:t>
            </a:r>
            <a:endParaRPr lang="en-US" dirty="0"/>
          </a:p>
        </p:txBody>
      </p:sp>
      <p:pic>
        <p:nvPicPr>
          <p:cNvPr id="20" name="Picture 19" descr="sages logo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9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2957252"/>
              </p:ext>
            </p:extLst>
          </p:nvPr>
        </p:nvGraphicFramePr>
        <p:xfrm>
          <a:off x="2057399" y="782623"/>
          <a:ext cx="5206290" cy="1400176"/>
        </p:xfrm>
        <a:graphic>
          <a:graphicData uri="http://schemas.openxmlformats.org/drawingml/2006/table">
            <a:tbl>
              <a:tblPr/>
              <a:tblGrid>
                <a:gridCol w="730707"/>
                <a:gridCol w="1598423"/>
                <a:gridCol w="1263515"/>
                <a:gridCol w="1613645"/>
              </a:tblGrid>
              <a:tr h="5557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Classification Method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Overall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Accuracy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Kappa Statistic Value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59.46%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64.86%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75.68%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Winter Dataset – Image Classification</a:t>
            </a:r>
            <a:endParaRPr lang="en-US" sz="2100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3" y="2538702"/>
            <a:ext cx="2778443" cy="185880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21" y="2403257"/>
            <a:ext cx="2786063" cy="186499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80" y="2312720"/>
            <a:ext cx="2531745" cy="1853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281" y="4379796"/>
            <a:ext cx="217444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Unsupervised Classification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07390" y="4379796"/>
            <a:ext cx="265585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Maximum Likelihood Classification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1965" y="4332171"/>
            <a:ext cx="210544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Object-based Classification</a:t>
            </a:r>
            <a:endParaRPr lang="en-US" dirty="0"/>
          </a:p>
        </p:txBody>
      </p:sp>
      <p:pic>
        <p:nvPicPr>
          <p:cNvPr id="16" name="Picture 15" descr="sages logo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99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8271350"/>
              </p:ext>
            </p:extLst>
          </p:nvPr>
        </p:nvGraphicFramePr>
        <p:xfrm>
          <a:off x="1564481" y="767104"/>
          <a:ext cx="5850733" cy="1400176"/>
        </p:xfrm>
        <a:graphic>
          <a:graphicData uri="http://schemas.openxmlformats.org/drawingml/2006/table">
            <a:tbl>
              <a:tblPr/>
              <a:tblGrid>
                <a:gridCol w="821156"/>
                <a:gridCol w="1796278"/>
                <a:gridCol w="1419914"/>
                <a:gridCol w="1813385"/>
              </a:tblGrid>
              <a:tr h="5557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Classification Method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Overall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Accuracy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Kappa Statistic Value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Spring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59.68%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66.13%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69.35%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Spring Dataset – Image Classification</a:t>
            </a:r>
            <a:endParaRPr lang="en-US" sz="2100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8" y="2514600"/>
            <a:ext cx="2781921" cy="177767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54" y="2385690"/>
            <a:ext cx="2734998" cy="183306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72" y="2385690"/>
            <a:ext cx="2613660" cy="175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2870" y="4292579"/>
            <a:ext cx="217444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Unsupervised Classification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49766" y="4274531"/>
            <a:ext cx="265585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Maximum Likelihood Classification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33937" y="4292277"/>
            <a:ext cx="210544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Object-based Classification</a:t>
            </a:r>
            <a:endParaRPr lang="en-US" dirty="0"/>
          </a:p>
        </p:txBody>
      </p:sp>
      <p:pic>
        <p:nvPicPr>
          <p:cNvPr id="16" name="Picture 15" descr="sages logo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96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1014197"/>
              </p:ext>
            </p:extLst>
          </p:nvPr>
        </p:nvGraphicFramePr>
        <p:xfrm>
          <a:off x="171551" y="934456"/>
          <a:ext cx="5243513" cy="3088960"/>
        </p:xfrm>
        <a:graphic>
          <a:graphicData uri="http://schemas.openxmlformats.org/drawingml/2006/table">
            <a:tbl>
              <a:tblPr/>
              <a:tblGrid>
                <a:gridCol w="728663"/>
                <a:gridCol w="1743074"/>
                <a:gridCol w="1185863"/>
                <a:gridCol w="1585913"/>
              </a:tblGrid>
              <a:tr h="5557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Classification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Method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Overall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Accuracy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Kappa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Statistic Value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Fall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55.41%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0.46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74.32%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68.92%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59.46%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64.86%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75.68%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81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Spring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Unsupervised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59.68%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Max. Likelihood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66.13%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Object-based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69.35%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49" y="950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Preliminary Recommendation: Object Based in Winter</a:t>
            </a:r>
            <a:endParaRPr lang="en-US" sz="2100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80" y="1416599"/>
            <a:ext cx="3477360" cy="2493485"/>
          </a:xfrm>
          <a:prstGeom prst="rect">
            <a:avLst/>
          </a:prstGeom>
        </p:spPr>
      </p:pic>
      <p:pic>
        <p:nvPicPr>
          <p:cNvPr id="10" name="Picture 9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3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4504" y="159488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Objective 3: Comparison between UX5 &amp; UX5-HP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172" y="1"/>
            <a:ext cx="2381702" cy="161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8" y="3164213"/>
            <a:ext cx="2584650" cy="12057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78582"/>
              </p:ext>
            </p:extLst>
          </p:nvPr>
        </p:nvGraphicFramePr>
        <p:xfrm>
          <a:off x="550695" y="1658320"/>
          <a:ext cx="8075947" cy="1199647"/>
        </p:xfrm>
        <a:graphic>
          <a:graphicData uri="http://schemas.openxmlformats.org/drawingml/2006/table">
            <a:tbl>
              <a:tblPr/>
              <a:tblGrid>
                <a:gridCol w="622969"/>
                <a:gridCol w="1245938"/>
                <a:gridCol w="1404513"/>
                <a:gridCol w="1716427"/>
                <a:gridCol w="1155032"/>
                <a:gridCol w="998621"/>
                <a:gridCol w="932447"/>
              </a:tblGrid>
              <a:tr h="41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Spectral Bands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Pixels in Study Area (42.33 ha)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Size of Layer Stack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Processing Time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Endurance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UX5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 / NIR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4cm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264,590,889 pixels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GB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day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min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UX5-HP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 / NIR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2cm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1,058,363,556 pixels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 GB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days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min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54253" y="3537358"/>
            <a:ext cx="8163166" cy="77943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UX5 sufficient for resolving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germinans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S. </a:t>
            </a:r>
            <a:r>
              <a:rPr kumimoji="0" lang="en-US" sz="18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alterniflora</a:t>
            </a:r>
            <a:endParaRPr kumimoji="0" lang="en-US" sz="18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>
                <a:latin typeface="+mj-lt"/>
                <a:ea typeface="+mj-ea"/>
                <a:cs typeface="+mj-cs"/>
              </a:rPr>
              <a:t>Maybe UX5 HP would be useful for</a:t>
            </a:r>
            <a:r>
              <a:rPr lang="en-US" sz="1800" dirty="0" smtClean="0">
                <a:latin typeface="+mj-lt"/>
                <a:ea typeface="+mj-ea"/>
                <a:cs typeface="+mj-cs"/>
              </a:rPr>
              <a:t> resolving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+mj-lt"/>
                <a:ea typeface="+mj-ea"/>
                <a:cs typeface="+mj-cs"/>
              </a:rPr>
              <a:t>ghost crab burrows </a:t>
            </a:r>
            <a:r>
              <a:rPr lang="en-US" sz="1800" dirty="0" err="1" smtClean="0">
                <a:latin typeface="+mj-lt"/>
                <a:ea typeface="+mj-ea"/>
                <a:cs typeface="+mj-cs"/>
              </a:rPr>
              <a:t>vs</a:t>
            </a:r>
            <a:r>
              <a:rPr lang="en-US" sz="1800" dirty="0" smtClean="0">
                <a:latin typeface="+mj-lt"/>
                <a:ea typeface="+mj-ea"/>
                <a:cs typeface="+mj-cs"/>
              </a:rPr>
              <a:t> ghost shrimp burrows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+mj-lt"/>
                <a:ea typeface="+mj-ea"/>
                <a:cs typeface="+mj-cs"/>
              </a:rPr>
              <a:t>or </a:t>
            </a:r>
            <a:r>
              <a:rPr lang="en-US" sz="1800" i="1" dirty="0" err="1" smtClean="0">
                <a:latin typeface="+mj-lt"/>
                <a:ea typeface="+mj-ea"/>
                <a:cs typeface="+mj-cs"/>
              </a:rPr>
              <a:t>Rangia</a:t>
            </a:r>
            <a:r>
              <a:rPr lang="en-US" sz="18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 smtClean="0">
                <a:latin typeface="+mj-lt"/>
                <a:ea typeface="+mj-ea"/>
                <a:cs typeface="+mj-cs"/>
              </a:rPr>
              <a:t>vs</a:t>
            </a:r>
            <a:r>
              <a:rPr lang="en-US" sz="1800" dirty="0" smtClean="0">
                <a:latin typeface="+mj-lt"/>
                <a:ea typeface="+mj-ea"/>
                <a:cs typeface="+mj-cs"/>
              </a:rPr>
              <a:t> Oyster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5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8E143E-5909-4E2B-BDE2-F48D25D693F2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  <p:pic>
        <p:nvPicPr>
          <p:cNvPr id="34819" name="Picture 7" descr="ghost shrimp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2788" y="190500"/>
            <a:ext cx="6584950" cy="464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7199527" y="31853"/>
            <a:ext cx="1866900" cy="2319338"/>
          </a:xfrm>
          <a:prstGeom prst="rect">
            <a:avLst/>
          </a:prstGeom>
        </p:spPr>
        <p:txBody>
          <a:bodyPr lIns="68580" tIns="34290" rIns="68580" bIns="34290"/>
          <a:lstStyle/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endParaRPr lang="en-US" sz="1500" b="1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/>
              <a:t>	</a:t>
            </a:r>
            <a:r>
              <a:rPr lang="en-US" sz="1500" b="1" spc="113" dirty="0" smtClean="0"/>
              <a:t>We are expanding our methods</a:t>
            </a:r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	from monitoring plants to </a:t>
            </a:r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	animals</a:t>
            </a:r>
            <a:endParaRPr lang="en-US" sz="1500" b="1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endParaRPr lang="en-US" sz="1500" b="1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/>
              <a:t>	Ghost shrimp indicate ecological integration of new sand</a:t>
            </a:r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/>
              <a:t>	</a:t>
            </a:r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/>
              <a:t>	burrows occur in 10 cm mounds</a:t>
            </a:r>
            <a:endParaRPr lang="en-US" sz="1500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/>
            </a:pPr>
            <a:endParaRPr lang="en-US" sz="1500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/>
            </a:pPr>
            <a:endParaRPr lang="en-US" sz="1500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/>
            </a:pPr>
            <a:endParaRPr lang="en-US" sz="1500" spc="113" dirty="0"/>
          </a:p>
          <a:p>
            <a:pPr marL="204783" indent="-171446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/>
            </a:pPr>
            <a:endParaRPr lang="en-US" sz="1500" spc="113" dirty="0"/>
          </a:p>
        </p:txBody>
      </p:sp>
      <p:pic>
        <p:nvPicPr>
          <p:cNvPr id="8" name="Picture 7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80px-Mississippi_Delta_Lob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8707" y="138223"/>
            <a:ext cx="7370503" cy="386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1412136" y="3997574"/>
            <a:ext cx="825976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Oldest St Bernard lobe abandoned 3000 yr ago    </a:t>
            </a:r>
            <a:r>
              <a:rPr lang="en-US" sz="1800" b="1" dirty="0" smtClean="0"/>
              <a:t>                                                                              </a:t>
            </a:r>
            <a:r>
              <a:rPr lang="en-US" sz="1800" b="1" dirty="0"/>
              <a:t>Most recently abandoned is Lafourche Lobe  1000 yr ago </a:t>
            </a:r>
            <a:r>
              <a:rPr lang="en-US" sz="1800" b="1" dirty="0" smtClean="0"/>
              <a:t>                                                Isles </a:t>
            </a:r>
            <a:r>
              <a:rPr lang="en-US" sz="1800" b="1" dirty="0" err="1" smtClean="0"/>
              <a:t>Dernieres</a:t>
            </a:r>
            <a:r>
              <a:rPr lang="en-US" sz="1800" b="1" dirty="0" smtClean="0"/>
              <a:t> built </a:t>
            </a:r>
            <a:r>
              <a:rPr lang="en-US" sz="1800" b="1" dirty="0"/>
              <a:t>by </a:t>
            </a:r>
            <a:r>
              <a:rPr lang="en-US" sz="1800" b="1" dirty="0" err="1"/>
              <a:t>Teche</a:t>
            </a:r>
            <a:r>
              <a:rPr lang="en-US" sz="1800" b="1" dirty="0"/>
              <a:t> and Lafourche lobes over 5000 yrs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3242305" y="567103"/>
            <a:ext cx="1233487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>
                <a:solidFill>
                  <a:schemeClr val="tx1"/>
                </a:solidFill>
              </a:rPr>
              <a:t>Baton Rouge</a:t>
            </a: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5201013" y="1408627"/>
            <a:ext cx="1233488" cy="276999"/>
          </a:xfrm>
          <a:prstGeom prst="rect">
            <a:avLst/>
          </a:prstGeom>
          <a:solidFill>
            <a:srgbClr val="FFFF99">
              <a:alpha val="41960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New Orleans</a:t>
            </a: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8105775" y="4923235"/>
            <a:ext cx="116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rgbClr val="B2B2B2"/>
                </a:solidFill>
                <a:latin typeface="Monotype Corsiva" pitchFamily="66" charset="0"/>
              </a:rPr>
              <a:t>LAS 2012</a:t>
            </a:r>
            <a:endParaRPr lang="en-US" sz="1400" b="0">
              <a:solidFill>
                <a:srgbClr val="66FF33"/>
              </a:solidFill>
              <a:latin typeface="Monotype Corsiva" pitchFamily="66" charset="0"/>
            </a:endParaRPr>
          </a:p>
        </p:txBody>
      </p:sp>
      <p:pic>
        <p:nvPicPr>
          <p:cNvPr id="8" name="Picture 7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5557" y="163770"/>
            <a:ext cx="4270328" cy="382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31305" y="154100"/>
            <a:ext cx="4043150" cy="382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1"/>
          <p:cNvSpPr txBox="1">
            <a:spLocks/>
          </p:cNvSpPr>
          <p:nvPr/>
        </p:nvSpPr>
        <p:spPr>
          <a:xfrm>
            <a:off x="270883" y="3983155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100" spc="113" dirty="0" smtClean="0"/>
              <a:t>Preliminary flights outside of the IDBIR at 200 feet: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100" spc="113" dirty="0" smtClean="0"/>
              <a:t>Resting White Pelicans appear undisturbed by DJI </a:t>
            </a:r>
            <a:r>
              <a:rPr lang="en-US" sz="2100" spc="113" dirty="0" err="1" smtClean="0"/>
              <a:t>Quadcopter</a:t>
            </a:r>
            <a:r>
              <a:rPr lang="en-US" sz="2100" spc="113" dirty="0" smtClean="0"/>
              <a:t> </a:t>
            </a:r>
            <a:endParaRPr lang="en-US" sz="2100" spc="113" dirty="0"/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n-US" sz="2100" spc="113" dirty="0"/>
          </a:p>
        </p:txBody>
      </p:sp>
      <p:pic>
        <p:nvPicPr>
          <p:cNvPr id="8" name="Picture 7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 txBox="1">
            <a:spLocks/>
          </p:cNvSpPr>
          <p:nvPr/>
        </p:nvSpPr>
        <p:spPr>
          <a:xfrm>
            <a:off x="496508" y="-39833"/>
            <a:ext cx="8229600" cy="528931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800" b="1" spc="113" dirty="0"/>
              <a:t>Future </a:t>
            </a:r>
            <a:r>
              <a:rPr lang="en-US" sz="2800" b="1" spc="113" dirty="0" smtClean="0"/>
              <a:t>Work and Instruments</a:t>
            </a:r>
            <a:endParaRPr lang="en-US" sz="2800" b="1" spc="113" dirty="0"/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14" y="1105786"/>
            <a:ext cx="3564247" cy="2658140"/>
          </a:xfrm>
          <a:prstGeom prst="rect">
            <a:avLst/>
          </a:prstGeom>
        </p:spPr>
      </p:pic>
      <p:pic>
        <p:nvPicPr>
          <p:cNvPr id="7" name="Picture 6" descr="RES as buil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73453" y="1105787"/>
            <a:ext cx="4709040" cy="2648835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180753" y="645755"/>
            <a:ext cx="8963247" cy="4068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Oct 2018 Before Construction			Feb 2019 After Construction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457519" y="4227380"/>
            <a:ext cx="8229600" cy="528931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800" b="1" spc="113" dirty="0" smtClean="0"/>
              <a:t>Nicholls monitoring restoration site that was designed and constructed by BHP, AWF, RES</a:t>
            </a:r>
            <a:endParaRPr lang="en-US" sz="2800" b="1" spc="113" dirty="0"/>
          </a:p>
        </p:txBody>
      </p:sp>
      <p:pic>
        <p:nvPicPr>
          <p:cNvPr id="10" name="Picture 9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 txBox="1">
            <a:spLocks/>
          </p:cNvSpPr>
          <p:nvPr/>
        </p:nvSpPr>
        <p:spPr>
          <a:xfrm>
            <a:off x="496508" y="-39833"/>
            <a:ext cx="8229600" cy="528931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800" b="1" spc="113" dirty="0" smtClean="0"/>
              <a:t>Nicholls State University: Closest to the Coast</a:t>
            </a:r>
            <a:endParaRPr lang="en-US" sz="2800" b="1" spc="113" dirty="0"/>
          </a:p>
        </p:txBody>
      </p:sp>
      <p:pic>
        <p:nvPicPr>
          <p:cNvPr id="6" name="Picture 5" descr="RES ridges before afte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68200" y="829343"/>
            <a:ext cx="2642293" cy="3391786"/>
          </a:xfrm>
          <a:prstGeom prst="rect">
            <a:avLst/>
          </a:prstGeom>
        </p:spPr>
      </p:pic>
      <p:pic>
        <p:nvPicPr>
          <p:cNvPr id="7" name="Picture 6" descr="RES ridges before after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21403007">
            <a:off x="4993509" y="748013"/>
            <a:ext cx="2883250" cy="35840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4651" y="776177"/>
            <a:ext cx="340242" cy="368949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90883" y="609600"/>
            <a:ext cx="340242" cy="368949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4954772" y="4210493"/>
            <a:ext cx="2888511" cy="24100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5128437" y="630865"/>
            <a:ext cx="2888511" cy="24100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0456" y="4306186"/>
            <a:ext cx="615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March 2019				           July 2019</a:t>
            </a:r>
          </a:p>
          <a:p>
            <a:r>
              <a:rPr lang="en-US" b="1" dirty="0" smtClean="0"/>
              <a:t>           Considering  using Unmanned Aerial Systems to  enhance monitoring </a:t>
            </a:r>
            <a:endParaRPr lang="en-US" b="1" dirty="0"/>
          </a:p>
        </p:txBody>
      </p:sp>
      <p:pic>
        <p:nvPicPr>
          <p:cNvPr id="13" name="Picture 12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st bittern sid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85357" y="85045"/>
            <a:ext cx="1982635" cy="2985091"/>
          </a:xfrm>
          <a:prstGeom prst="rect">
            <a:avLst/>
          </a:prstGeom>
        </p:spPr>
      </p:pic>
      <p:pic>
        <p:nvPicPr>
          <p:cNvPr id="6" name="Picture 5" descr="black neck stilt portrait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53530" y="159472"/>
            <a:ext cx="3809717" cy="2626242"/>
          </a:xfrm>
          <a:prstGeom prst="rect">
            <a:avLst/>
          </a:prstGeom>
        </p:spPr>
      </p:pic>
      <p:pic>
        <p:nvPicPr>
          <p:cNvPr id="7" name="Picture 6" descr="young trees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99427" y="116957"/>
            <a:ext cx="2856419" cy="4686300"/>
          </a:xfrm>
          <a:prstGeom prst="rect">
            <a:avLst/>
          </a:prstGeom>
        </p:spPr>
      </p:pic>
      <p:pic>
        <p:nvPicPr>
          <p:cNvPr id="9" name="Picture 8" descr="stilt eggs july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235491" y="2977116"/>
            <a:ext cx="2657129" cy="1764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9015" y="3179134"/>
            <a:ext cx="1977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there was once open water, now there is grass, trees, invertebrates, fish,</a:t>
            </a:r>
          </a:p>
          <a:p>
            <a:r>
              <a:rPr lang="en-US" b="1" dirty="0" smtClean="0"/>
              <a:t>nesting birds,                  a new food web</a:t>
            </a:r>
            <a:endParaRPr lang="en-US" b="1" dirty="0"/>
          </a:p>
        </p:txBody>
      </p:sp>
      <p:pic>
        <p:nvPicPr>
          <p:cNvPr id="11" name="Picture 10" descr="sages logo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9150" y="-5762"/>
            <a:ext cx="7305675" cy="413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rc 6"/>
          <p:cNvSpPr/>
          <p:nvPr/>
        </p:nvSpPr>
        <p:spPr>
          <a:xfrm rot="17969595" flipV="1">
            <a:off x="1259597" y="-382908"/>
            <a:ext cx="1181689" cy="3704601"/>
          </a:xfrm>
          <a:prstGeom prst="arc">
            <a:avLst>
              <a:gd name="adj1" fmla="val 16186482"/>
              <a:gd name="adj2" fmla="val 0"/>
            </a:avLst>
          </a:prstGeom>
          <a:ln w="4445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Subtitle 2"/>
          <p:cNvSpPr txBox="1">
            <a:spLocks/>
          </p:cNvSpPr>
          <p:nvPr/>
        </p:nvSpPr>
        <p:spPr bwMode="auto">
          <a:xfrm>
            <a:off x="773240" y="4015455"/>
            <a:ext cx="8532812" cy="94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 smtClean="0">
                <a:latin typeface="Calibri" pitchFamily="34" charset="0"/>
              </a:rPr>
              <a:t>The community of Isle de Jean Charles resettlement project:  48 million from HUD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 smtClean="0">
                <a:latin typeface="Calibri" pitchFamily="34" charset="0"/>
              </a:rPr>
              <a:t>To relocate 30 </a:t>
            </a:r>
            <a:r>
              <a:rPr lang="en-US" sz="1800" b="1" dirty="0">
                <a:latin typeface="Calibri" pitchFamily="34" charset="0"/>
              </a:rPr>
              <a:t>miles North from brackish marsh to higher ground N of US 90, </a:t>
            </a:r>
            <a:r>
              <a:rPr lang="en-US" sz="1800" b="1" dirty="0" smtClean="0">
                <a:latin typeface="Calibri" pitchFamily="34" charset="0"/>
              </a:rPr>
              <a:t>               Sugar </a:t>
            </a:r>
            <a:r>
              <a:rPr lang="en-US" sz="1800" b="1" dirty="0">
                <a:latin typeface="Calibri" pitchFamily="34" charset="0"/>
              </a:rPr>
              <a:t>Cane fields and Woods near Bayous Terrebonne &amp; St Louis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5605" y="2415921"/>
            <a:ext cx="107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IDJC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871" y="327660"/>
            <a:ext cx="120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Nicholls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su Ctr for River Studies floo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2261" y="2316339"/>
            <a:ext cx="8235624" cy="22756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303" y="4585514"/>
            <a:ext cx="4497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Courtesy of Dr. Clint Wilson, LSU</a:t>
            </a:r>
          </a:p>
          <a:p>
            <a:r>
              <a:rPr lang="en-US" sz="1050" dirty="0" smtClean="0"/>
              <a:t>https://sites01.lsu.edu/faculty/cwillson/river-model/</a:t>
            </a:r>
            <a:endParaRPr lang="en-US" sz="1050" dirty="0"/>
          </a:p>
        </p:txBody>
      </p:sp>
      <p:pic>
        <p:nvPicPr>
          <p:cNvPr id="11" name="Picture 10" descr="jon explains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145077" y="127598"/>
            <a:ext cx="1771894" cy="1930495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404929" y="202444"/>
            <a:ext cx="7187602" cy="1996231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smtClean="0"/>
              <a:t>CPRA-Nicholls partnership announced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smtClean="0"/>
              <a:t>to create a new River Center to highlight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smtClean="0"/>
              <a:t>Atchafalaya sources for Coastal Restoration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smtClean="0"/>
              <a:t>Modeling results can be compared to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spc="113" dirty="0" smtClean="0"/>
              <a:t>Geospatial results collected using </a:t>
            </a:r>
            <a:r>
              <a:rPr lang="en-US" sz="2400" spc="113" dirty="0" err="1" smtClean="0"/>
              <a:t>sUAS</a:t>
            </a:r>
            <a:endParaRPr lang="en-US" sz="2400" spc="113" dirty="0"/>
          </a:p>
        </p:txBody>
      </p:sp>
      <p:pic>
        <p:nvPicPr>
          <p:cNvPr id="13" name="Picture 12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739" y="657507"/>
            <a:ext cx="8431997" cy="39895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Resolved four major barrier island vegetation species</a:t>
            </a:r>
          </a:p>
          <a:p>
            <a:endParaRPr lang="en-US" sz="2400" dirty="0" smtClean="0"/>
          </a:p>
          <a:p>
            <a:r>
              <a:rPr lang="en-US" sz="2400" dirty="0" smtClean="0"/>
              <a:t>Object-based Classification had highest accuracy                           for major vegetation species over two seasons</a:t>
            </a:r>
          </a:p>
          <a:p>
            <a:endParaRPr lang="en-US" sz="2400" dirty="0" smtClean="0"/>
          </a:p>
          <a:p>
            <a:r>
              <a:rPr lang="en-US" sz="2400" dirty="0" smtClean="0"/>
              <a:t>UX5 model slightly better suited here compared to UX5-HP</a:t>
            </a:r>
          </a:p>
          <a:p>
            <a:endParaRPr lang="en-US" sz="2400" dirty="0" smtClean="0"/>
          </a:p>
          <a:p>
            <a:r>
              <a:rPr lang="en-US" sz="2400" dirty="0" smtClean="0"/>
              <a:t>Looking forward to new RIVER CENTER at Nicholls and monitoring of marsh creation, levee cohesion, and community migrations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Conclusions</a:t>
            </a:r>
            <a:endParaRPr lang="en-US" sz="3600" dirty="0"/>
          </a:p>
        </p:txBody>
      </p:sp>
      <p:pic>
        <p:nvPicPr>
          <p:cNvPr id="8" name="Picture 7" descr="sages logo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21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05177" y="4176045"/>
            <a:ext cx="1411148" cy="31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1"/>
          <p:cNvSpPr txBox="1">
            <a:spLocks/>
          </p:cNvSpPr>
          <p:nvPr/>
        </p:nvSpPr>
        <p:spPr>
          <a:xfrm>
            <a:off x="547688" y="507997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3000" spc="113" dirty="0"/>
              <a:t>Questions </a:t>
            </a:r>
            <a:r>
              <a:rPr lang="en-US" sz="3000" spc="113" dirty="0" smtClean="0"/>
              <a:t>?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spc="113" dirty="0" smtClean="0"/>
              <a:t>gary.lafleur@nicholls.edu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spc="113" dirty="0" smtClean="0"/>
              <a:t>balaji.ramachandran@nicholls.edu</a:t>
            </a:r>
            <a:endParaRPr lang="en-US" sz="1500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3000" spc="113" dirty="0"/>
          </a:p>
        </p:txBody>
      </p:sp>
      <p:pic>
        <p:nvPicPr>
          <p:cNvPr id="46084" name="Picture 15" descr="carter launch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45594" y="1578769"/>
            <a:ext cx="4119007" cy="2164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5" name="Picture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04761" y="3926275"/>
            <a:ext cx="1920875" cy="6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17898" y="3922002"/>
            <a:ext cx="970049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5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3137" y="3968717"/>
            <a:ext cx="1386537" cy="61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76225" y="1526381"/>
            <a:ext cx="4324350" cy="226814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122788" y="114745"/>
            <a:ext cx="1608455" cy="120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20160056">
            <a:off x="275424" y="-136007"/>
            <a:ext cx="1779745" cy="180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1"/>
          <p:cNvSpPr txBox="1">
            <a:spLocks/>
          </p:cNvSpPr>
          <p:nvPr/>
        </p:nvSpPr>
        <p:spPr>
          <a:xfrm>
            <a:off x="5585414" y="4534473"/>
            <a:ext cx="1692252" cy="460612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b="1" spc="113" dirty="0" smtClean="0"/>
              <a:t>LDWF</a:t>
            </a:r>
            <a:endParaRPr lang="en-US" sz="2400" b="1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b="1" spc="113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434030" y="4032913"/>
            <a:ext cx="532263" cy="61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ages logo.pn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05177" y="4176045"/>
            <a:ext cx="1411148" cy="31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1"/>
          <p:cNvSpPr txBox="1">
            <a:spLocks/>
          </p:cNvSpPr>
          <p:nvPr/>
        </p:nvSpPr>
        <p:spPr>
          <a:xfrm>
            <a:off x="547688" y="507997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3000" spc="113" dirty="0"/>
              <a:t>Questions </a:t>
            </a:r>
            <a:r>
              <a:rPr lang="en-US" sz="3000" spc="113" dirty="0" smtClean="0"/>
              <a:t>?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spc="113" dirty="0" smtClean="0"/>
              <a:t>gary.lafleur@nicholls.edu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spc="113" dirty="0" smtClean="0"/>
              <a:t>balaji.ramachandran@nicholls.edu</a:t>
            </a:r>
            <a:endParaRPr lang="en-US" sz="1500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3000" spc="113" dirty="0"/>
          </a:p>
        </p:txBody>
      </p:sp>
      <p:pic>
        <p:nvPicPr>
          <p:cNvPr id="46084" name="Picture 15" descr="carter launch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30764" y="1597819"/>
            <a:ext cx="4014787" cy="2109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5" name="Picture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04761" y="3926275"/>
            <a:ext cx="1920875" cy="6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17898" y="3922002"/>
            <a:ext cx="970049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5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3137" y="3968717"/>
            <a:ext cx="1386537" cy="61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76225" y="1526381"/>
            <a:ext cx="4324350" cy="226814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122788" y="114745"/>
            <a:ext cx="1608455" cy="120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20160056">
            <a:off x="275424" y="-136007"/>
            <a:ext cx="1779745" cy="180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1"/>
          <p:cNvSpPr txBox="1">
            <a:spLocks/>
          </p:cNvSpPr>
          <p:nvPr/>
        </p:nvSpPr>
        <p:spPr>
          <a:xfrm>
            <a:off x="5585414" y="4534473"/>
            <a:ext cx="1692252" cy="460612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400" b="1" spc="113" dirty="0" smtClean="0"/>
              <a:t>LDWF</a:t>
            </a:r>
            <a:endParaRPr lang="en-US" sz="2400" b="1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b="1" spc="113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434030" y="4032913"/>
            <a:ext cx="532263" cy="61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15" name="Picture 14" descr="sages logo.png"/>
            <p:cNvPicPr>
              <a:picLocks noChangeAspect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69560658"/>
              </p:ext>
            </p:extLst>
          </p:nvPr>
        </p:nvGraphicFramePr>
        <p:xfrm>
          <a:off x="446566" y="691116"/>
          <a:ext cx="8431619" cy="345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Conventional Vegetation Survey vs. Image Classification</a:t>
            </a:r>
            <a:endParaRPr lang="en-US" sz="2100" dirty="0"/>
          </a:p>
        </p:txBody>
      </p:sp>
      <p:sp>
        <p:nvSpPr>
          <p:cNvPr id="2" name="TextBox 1"/>
          <p:cNvSpPr txBox="1"/>
          <p:nvPr/>
        </p:nvSpPr>
        <p:spPr>
          <a:xfrm>
            <a:off x="1090169" y="1113263"/>
            <a:ext cx="37147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" dirty="0"/>
              <a:t>±</a:t>
            </a:r>
            <a:r>
              <a:rPr lang="en-US" sz="800" dirty="0" smtClean="0"/>
              <a:t>3.88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1880576" y="1888166"/>
            <a:ext cx="369332" cy="19236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800" dirty="0" smtClean="0"/>
              <a:t>±3.10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783634" y="4256861"/>
            <a:ext cx="389558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 smtClean="0"/>
              <a:t>Solid Bar:  Conventional Vegetation Survey</a:t>
            </a:r>
          </a:p>
          <a:p>
            <a:r>
              <a:rPr lang="en-US" sz="1500" dirty="0" smtClean="0"/>
              <a:t>Dashed Line: Image Classification</a:t>
            </a: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4870073" y="4271038"/>
            <a:ext cx="389558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 smtClean="0"/>
              <a:t>The accuracy of human surveying </a:t>
            </a:r>
            <a:r>
              <a:rPr lang="en-US" sz="1500" dirty="0" err="1" smtClean="0"/>
              <a:t>vs</a:t>
            </a:r>
            <a:endParaRPr lang="en-US" sz="1500" dirty="0" smtClean="0"/>
          </a:p>
          <a:p>
            <a:r>
              <a:rPr lang="en-US" sz="1500" dirty="0" smtClean="0"/>
              <a:t>The power of Big Data</a:t>
            </a:r>
            <a:endParaRPr lang="en-US" sz="1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12" name="Picture 11" descr="sages logo.pn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27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84" y="499179"/>
            <a:ext cx="4342073" cy="1616080"/>
          </a:xfr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84" y="2235718"/>
            <a:ext cx="4342073" cy="19331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6825" y="4276777"/>
            <a:ext cx="724077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err="1"/>
              <a:t>Penland</a:t>
            </a:r>
            <a:r>
              <a:rPr lang="en-US" sz="1200" dirty="0"/>
              <a:t>, S., Boyd, R., </a:t>
            </a:r>
            <a:r>
              <a:rPr lang="en-US" sz="1200" dirty="0" err="1"/>
              <a:t>Nummedal</a:t>
            </a:r>
            <a:r>
              <a:rPr lang="en-US" sz="1200" dirty="0"/>
              <a:t>, D., &amp; Roberts, H. 1981. Deltaic barrier island development on the Louisiana coast. Supplement to Transactions of Gulf Coast Association of Geological Societies. 31, </a:t>
            </a:r>
            <a:r>
              <a:rPr lang="en-US" sz="1200" dirty="0" smtClean="0"/>
              <a:t>471-476. </a:t>
            </a:r>
            <a:r>
              <a:rPr lang="en-US" sz="1200" dirty="0" err="1" smtClean="0"/>
              <a:t>Landsat</a:t>
            </a:r>
            <a:r>
              <a:rPr lang="en-US" sz="1200" dirty="0" smtClean="0"/>
              <a:t> 8 Imagery </a:t>
            </a:r>
            <a:r>
              <a:rPr lang="en-US" sz="1200" dirty="0"/>
              <a:t>courtesy of the U.S. Geological Survey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Coastal Land Loss at Isles </a:t>
            </a:r>
            <a:r>
              <a:rPr lang="en-US" sz="2300" dirty="0" err="1" smtClean="0"/>
              <a:t>Dernieres</a:t>
            </a:r>
            <a:endParaRPr lang="en-US" sz="2100" dirty="0"/>
          </a:p>
        </p:txBody>
      </p:sp>
      <p:grpSp>
        <p:nvGrpSpPr>
          <p:cNvPr id="7" name="Group 6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9" name="Picture 8" descr="sages logo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 2019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34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ederal 2.jpg"/>
          <p:cNvPicPr>
            <a:picLocks noChangeAspect="1"/>
          </p:cNvPicPr>
          <p:nvPr/>
        </p:nvPicPr>
        <p:blipFill>
          <a:blip r:embed="rId2" cstate="screen"/>
          <a:srcRect l="3436" t="3473" r="3297" b="2518"/>
          <a:stretch>
            <a:fillRect/>
          </a:stretch>
        </p:blipFill>
        <p:spPr bwMode="auto">
          <a:xfrm>
            <a:off x="914400" y="152400"/>
            <a:ext cx="7277101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 txBox="1">
            <a:spLocks/>
          </p:cNvSpPr>
          <p:nvPr/>
        </p:nvSpPr>
        <p:spPr bwMode="auto">
          <a:xfrm>
            <a:off x="844551" y="4532710"/>
            <a:ext cx="8531225" cy="94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>
                <a:latin typeface="Calibri" pitchFamily="34" charset="0"/>
              </a:rPr>
              <a:t>What can we do? Listen to the islanders</a:t>
            </a:r>
          </a:p>
        </p:txBody>
      </p:sp>
      <p:pic>
        <p:nvPicPr>
          <p:cNvPr id="4" name="Picture 3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38249" y="38100"/>
            <a:ext cx="6791325" cy="423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 txBox="1">
            <a:spLocks/>
          </p:cNvSpPr>
          <p:nvPr/>
        </p:nvSpPr>
        <p:spPr bwMode="auto">
          <a:xfrm>
            <a:off x="1238250" y="4273154"/>
            <a:ext cx="8937625" cy="94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>
                <a:latin typeface="Calibri" pitchFamily="34" charset="0"/>
              </a:rPr>
              <a:t>What can we do? Celebrate the elders of the Island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 err="1">
                <a:latin typeface="Calibri" pitchFamily="34" charset="0"/>
              </a:rPr>
              <a:t>Tou</a:t>
            </a:r>
            <a:r>
              <a:rPr lang="en-US" sz="1800" b="1" dirty="0">
                <a:latin typeface="Calibri" pitchFamily="34" charset="0"/>
              </a:rPr>
              <a:t> Lou </a:t>
            </a:r>
            <a:r>
              <a:rPr lang="en-US" sz="1800" b="1" dirty="0" err="1">
                <a:latin typeface="Calibri" pitchFamily="34" charset="0"/>
              </a:rPr>
              <a:t>Lou</a:t>
            </a:r>
            <a:r>
              <a:rPr lang="en-US" sz="1800" b="1" dirty="0">
                <a:latin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</a:rPr>
              <a:t>Salut</a:t>
            </a:r>
            <a:r>
              <a:rPr lang="en-US" sz="1800" b="1" dirty="0">
                <a:latin typeface="Calibri" pitchFamily="34" charset="0"/>
              </a:rPr>
              <a:t> to Mr. Theo </a:t>
            </a:r>
            <a:r>
              <a:rPr lang="en-US" sz="1800" b="1" dirty="0" err="1">
                <a:latin typeface="Calibri" pitchFamily="34" charset="0"/>
              </a:rPr>
              <a:t>Chaisson</a:t>
            </a:r>
            <a:r>
              <a:rPr lang="en-US" sz="1800" b="1" dirty="0">
                <a:latin typeface="Calibri" pitchFamily="34" charset="0"/>
              </a:rPr>
              <a:t>, Nicholls Masters Students</a:t>
            </a:r>
          </a:p>
        </p:txBody>
      </p:sp>
      <p:pic>
        <p:nvPicPr>
          <p:cNvPr id="4" name="Picture 3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4475" y="174009"/>
            <a:ext cx="7576694" cy="409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472910" y="3901267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100" spc="113" dirty="0" smtClean="0"/>
              <a:t>Other types of data: 3D </a:t>
            </a:r>
            <a:r>
              <a:rPr lang="en-US" sz="2100" spc="113" dirty="0"/>
              <a:t>Point Cloud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100" spc="113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2850" y="560691"/>
            <a:ext cx="5302250" cy="4798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500" dirty="0"/>
              <a:t>Terrebonne, Lafourche, Jefferson Parishes</a:t>
            </a:r>
          </a:p>
        </p:txBody>
      </p:sp>
      <p:pic>
        <p:nvPicPr>
          <p:cNvPr id="44035" name="Picture 2" descr="Nestingsites_Hollo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0589" y="1265736"/>
            <a:ext cx="4376738" cy="2160984"/>
          </a:xfr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286488" y="564742"/>
            <a:ext cx="4711700" cy="479822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/>
              <a:t>Terrebonne  Parish Levee District</a:t>
            </a:r>
          </a:p>
        </p:txBody>
      </p:sp>
      <p:pic>
        <p:nvPicPr>
          <p:cNvPr id="44037" name="Picture 4" descr="levee_sit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3064" y="1127755"/>
            <a:ext cx="4095750" cy="193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496508" y="-39833"/>
            <a:ext cx="8229600" cy="1215629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800" b="1" spc="113" dirty="0"/>
              <a:t>Future </a:t>
            </a:r>
            <a:r>
              <a:rPr lang="en-US" sz="2800" b="1" spc="113" dirty="0" smtClean="0"/>
              <a:t>Work and Instruments</a:t>
            </a:r>
            <a:endParaRPr lang="en-US" sz="2800" b="1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2800" b="1" spc="113" dirty="0"/>
          </a:p>
        </p:txBody>
      </p:sp>
      <p:pic>
        <p:nvPicPr>
          <p:cNvPr id="44039" name="Content Placeholder 6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49153" y="3159904"/>
            <a:ext cx="2016125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Content Placeholder 6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85479" y="3341657"/>
            <a:ext cx="1518807" cy="96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3952227" y="4410981"/>
            <a:ext cx="4713288" cy="478631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spc="113" dirty="0" smtClean="0"/>
              <a:t>ZX5, multispectral, and </a:t>
            </a:r>
            <a:r>
              <a:rPr lang="en-US" sz="1500" spc="113" dirty="0"/>
              <a:t>LIDAR</a:t>
            </a:r>
          </a:p>
        </p:txBody>
      </p:sp>
      <p:pic>
        <p:nvPicPr>
          <p:cNvPr id="44042" name="Picture 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75514" y="3673181"/>
            <a:ext cx="4527550" cy="912019"/>
          </a:xfrm>
          <a:prstGeom prst="rect">
            <a:avLst/>
          </a:prstGeom>
          <a:noFill/>
          <a:ln w="9525">
            <a:solidFill>
              <a:srgbClr val="3484CC"/>
            </a:solidFill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12" name="Picture 11" descr="sages logo.png"/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67" y="442365"/>
            <a:ext cx="6179262" cy="3927497"/>
          </a:xfrm>
        </p:spPr>
      </p:pic>
      <p:sp>
        <p:nvSpPr>
          <p:cNvPr id="6" name="TextBox 5"/>
          <p:cNvSpPr txBox="1"/>
          <p:nvPr/>
        </p:nvSpPr>
        <p:spPr>
          <a:xfrm>
            <a:off x="257066" y="4394716"/>
            <a:ext cx="894547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err="1" smtClean="0"/>
              <a:t>Kosters</a:t>
            </a:r>
            <a:r>
              <a:rPr lang="en-US" sz="1200" dirty="0" smtClean="0"/>
              <a:t>, E. &amp; Suter, J. 1993. Facies relationships and systems tracts in the late Holocene Mississippi deltaic plain. Journal of Sedimentary Petrology. 63, 727-733.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 rot="1421783">
            <a:off x="3612933" y="1744523"/>
            <a:ext cx="2101993" cy="1449979"/>
          </a:xfrm>
          <a:custGeom>
            <a:avLst/>
            <a:gdLst>
              <a:gd name="connsiteX0" fmla="*/ 0 w 2376624"/>
              <a:gd name="connsiteY0" fmla="*/ 824371 h 1648741"/>
              <a:gd name="connsiteX1" fmla="*/ 1188312 w 2376624"/>
              <a:gd name="connsiteY1" fmla="*/ 0 h 1648741"/>
              <a:gd name="connsiteX2" fmla="*/ 2376624 w 2376624"/>
              <a:gd name="connsiteY2" fmla="*/ 824371 h 1648741"/>
              <a:gd name="connsiteX3" fmla="*/ 1188312 w 2376624"/>
              <a:gd name="connsiteY3" fmla="*/ 1648742 h 1648741"/>
              <a:gd name="connsiteX4" fmla="*/ 0 w 2376624"/>
              <a:gd name="connsiteY4" fmla="*/ 824371 h 1648741"/>
              <a:gd name="connsiteX0" fmla="*/ 6638 w 2383262"/>
              <a:gd name="connsiteY0" fmla="*/ 824371 h 1578846"/>
              <a:gd name="connsiteX1" fmla="*/ 1194950 w 2383262"/>
              <a:gd name="connsiteY1" fmla="*/ 0 h 1578846"/>
              <a:gd name="connsiteX2" fmla="*/ 2383262 w 2383262"/>
              <a:gd name="connsiteY2" fmla="*/ 824371 h 1578846"/>
              <a:gd name="connsiteX3" fmla="*/ 875206 w 2383262"/>
              <a:gd name="connsiteY3" fmla="*/ 1578846 h 1578846"/>
              <a:gd name="connsiteX4" fmla="*/ 6638 w 2383262"/>
              <a:gd name="connsiteY4" fmla="*/ 824371 h 1578846"/>
              <a:gd name="connsiteX0" fmla="*/ 1135 w 2377759"/>
              <a:gd name="connsiteY0" fmla="*/ 824371 h 1651189"/>
              <a:gd name="connsiteX1" fmla="*/ 1189447 w 2377759"/>
              <a:gd name="connsiteY1" fmla="*/ 0 h 1651189"/>
              <a:gd name="connsiteX2" fmla="*/ 2377759 w 2377759"/>
              <a:gd name="connsiteY2" fmla="*/ 824371 h 1651189"/>
              <a:gd name="connsiteX3" fmla="*/ 1036680 w 2377759"/>
              <a:gd name="connsiteY3" fmla="*/ 1651189 h 1651189"/>
              <a:gd name="connsiteX4" fmla="*/ 1135 w 2377759"/>
              <a:gd name="connsiteY4" fmla="*/ 824371 h 1651189"/>
              <a:gd name="connsiteX0" fmla="*/ 699 w 2390067"/>
              <a:gd name="connsiteY0" fmla="*/ 654555 h 1654052"/>
              <a:gd name="connsiteX1" fmla="*/ 1201755 w 2390067"/>
              <a:gd name="connsiteY1" fmla="*/ 1424 h 1654052"/>
              <a:gd name="connsiteX2" fmla="*/ 2390067 w 2390067"/>
              <a:gd name="connsiteY2" fmla="*/ 825795 h 1654052"/>
              <a:gd name="connsiteX3" fmla="*/ 1048988 w 2390067"/>
              <a:gd name="connsiteY3" fmla="*/ 1652613 h 1654052"/>
              <a:gd name="connsiteX4" fmla="*/ 699 w 2390067"/>
              <a:gd name="connsiteY4" fmla="*/ 654555 h 1654052"/>
              <a:gd name="connsiteX0" fmla="*/ 703 w 2386048"/>
              <a:gd name="connsiteY0" fmla="*/ 828201 h 1651190"/>
              <a:gd name="connsiteX1" fmla="*/ 1197736 w 2386048"/>
              <a:gd name="connsiteY1" fmla="*/ 1 h 1651190"/>
              <a:gd name="connsiteX2" fmla="*/ 2386048 w 2386048"/>
              <a:gd name="connsiteY2" fmla="*/ 824372 h 1651190"/>
              <a:gd name="connsiteX3" fmla="*/ 1044969 w 2386048"/>
              <a:gd name="connsiteY3" fmla="*/ 1651190 h 1651190"/>
              <a:gd name="connsiteX4" fmla="*/ 703 w 2386048"/>
              <a:gd name="connsiteY4" fmla="*/ 828201 h 1651190"/>
              <a:gd name="connsiteX0" fmla="*/ 759 w 2325292"/>
              <a:gd name="connsiteY0" fmla="*/ 1064210 h 1656880"/>
              <a:gd name="connsiteX1" fmla="*/ 1136980 w 2325292"/>
              <a:gd name="connsiteY1" fmla="*/ 2650 h 1656880"/>
              <a:gd name="connsiteX2" fmla="*/ 2325292 w 2325292"/>
              <a:gd name="connsiteY2" fmla="*/ 827021 h 1656880"/>
              <a:gd name="connsiteX3" fmla="*/ 984213 w 2325292"/>
              <a:gd name="connsiteY3" fmla="*/ 1653839 h 1656880"/>
              <a:gd name="connsiteX4" fmla="*/ 759 w 2325292"/>
              <a:gd name="connsiteY4" fmla="*/ 1064210 h 1656880"/>
              <a:gd name="connsiteX0" fmla="*/ 766 w 2367213"/>
              <a:gd name="connsiteY0" fmla="*/ 1066553 h 1661034"/>
              <a:gd name="connsiteX1" fmla="*/ 1136987 w 2367213"/>
              <a:gd name="connsiteY1" fmla="*/ 4993 h 1661034"/>
              <a:gd name="connsiteX2" fmla="*/ 2367213 w 2367213"/>
              <a:gd name="connsiteY2" fmla="*/ 758958 h 1661034"/>
              <a:gd name="connsiteX3" fmla="*/ 984220 w 2367213"/>
              <a:gd name="connsiteY3" fmla="*/ 1656182 h 1661034"/>
              <a:gd name="connsiteX4" fmla="*/ 766 w 2367213"/>
              <a:gd name="connsiteY4" fmla="*/ 1066553 h 1661034"/>
              <a:gd name="connsiteX0" fmla="*/ 243 w 2366690"/>
              <a:gd name="connsiteY0" fmla="*/ 1066553 h 1664200"/>
              <a:gd name="connsiteX1" fmla="*/ 1136464 w 2366690"/>
              <a:gd name="connsiteY1" fmla="*/ 4993 h 1664200"/>
              <a:gd name="connsiteX2" fmla="*/ 2366690 w 2366690"/>
              <a:gd name="connsiteY2" fmla="*/ 758958 h 1664200"/>
              <a:gd name="connsiteX3" fmla="*/ 1047513 w 2366690"/>
              <a:gd name="connsiteY3" fmla="*/ 1659379 h 1664200"/>
              <a:gd name="connsiteX4" fmla="*/ 243 w 2366690"/>
              <a:gd name="connsiteY4" fmla="*/ 1066553 h 1664200"/>
              <a:gd name="connsiteX0" fmla="*/ 1089 w 2367536"/>
              <a:gd name="connsiteY0" fmla="*/ 1058179 h 1655810"/>
              <a:gd name="connsiteX1" fmla="*/ 880981 w 2367536"/>
              <a:gd name="connsiteY1" fmla="*/ 5100 h 1655810"/>
              <a:gd name="connsiteX2" fmla="*/ 2367536 w 2367536"/>
              <a:gd name="connsiteY2" fmla="*/ 750584 h 1655810"/>
              <a:gd name="connsiteX3" fmla="*/ 1048359 w 2367536"/>
              <a:gd name="connsiteY3" fmla="*/ 1651005 h 1655810"/>
              <a:gd name="connsiteX4" fmla="*/ 1089 w 2367536"/>
              <a:gd name="connsiteY4" fmla="*/ 1058179 h 1655810"/>
              <a:gd name="connsiteX0" fmla="*/ 17 w 2366464"/>
              <a:gd name="connsiteY0" fmla="*/ 576128 h 1172850"/>
              <a:gd name="connsiteX1" fmla="*/ 1025132 w 2366464"/>
              <a:gd name="connsiteY1" fmla="*/ 114638 h 1172850"/>
              <a:gd name="connsiteX2" fmla="*/ 2366464 w 2366464"/>
              <a:gd name="connsiteY2" fmla="*/ 268533 h 1172850"/>
              <a:gd name="connsiteX3" fmla="*/ 1047287 w 2366464"/>
              <a:gd name="connsiteY3" fmla="*/ 1168954 h 1172850"/>
              <a:gd name="connsiteX4" fmla="*/ 17 w 2366464"/>
              <a:gd name="connsiteY4" fmla="*/ 576128 h 1172850"/>
              <a:gd name="connsiteX0" fmla="*/ 1220 w 2367667"/>
              <a:gd name="connsiteY0" fmla="*/ 1054400 h 1652024"/>
              <a:gd name="connsiteX1" fmla="*/ 872390 w 2367667"/>
              <a:gd name="connsiteY1" fmla="*/ 5148 h 1652024"/>
              <a:gd name="connsiteX2" fmla="*/ 2367667 w 2367667"/>
              <a:gd name="connsiteY2" fmla="*/ 746805 h 1652024"/>
              <a:gd name="connsiteX3" fmla="*/ 1048490 w 2367667"/>
              <a:gd name="connsiteY3" fmla="*/ 1647226 h 1652024"/>
              <a:gd name="connsiteX4" fmla="*/ 1220 w 2367667"/>
              <a:gd name="connsiteY4" fmla="*/ 1054400 h 1652024"/>
              <a:gd name="connsiteX0" fmla="*/ 1220 w 2367037"/>
              <a:gd name="connsiteY0" fmla="*/ 1058227 h 1658018"/>
              <a:gd name="connsiteX1" fmla="*/ 872390 w 2367037"/>
              <a:gd name="connsiteY1" fmla="*/ 8975 h 1658018"/>
              <a:gd name="connsiteX2" fmla="*/ 2367037 w 2367037"/>
              <a:gd name="connsiteY2" fmla="*/ 678095 h 1658018"/>
              <a:gd name="connsiteX3" fmla="*/ 1048490 w 2367037"/>
              <a:gd name="connsiteY3" fmla="*/ 1651053 h 1658018"/>
              <a:gd name="connsiteX4" fmla="*/ 1220 w 2367037"/>
              <a:gd name="connsiteY4" fmla="*/ 1058227 h 1658018"/>
              <a:gd name="connsiteX0" fmla="*/ 1213 w 2347454"/>
              <a:gd name="connsiteY0" fmla="*/ 1055414 h 1653673"/>
              <a:gd name="connsiteX1" fmla="*/ 872383 w 2347454"/>
              <a:gd name="connsiteY1" fmla="*/ 6162 h 1653673"/>
              <a:gd name="connsiteX2" fmla="*/ 2347454 w 2347454"/>
              <a:gd name="connsiteY2" fmla="*/ 725482 h 1653673"/>
              <a:gd name="connsiteX3" fmla="*/ 1048483 w 2347454"/>
              <a:gd name="connsiteY3" fmla="*/ 1648240 h 1653673"/>
              <a:gd name="connsiteX4" fmla="*/ 1213 w 2347454"/>
              <a:gd name="connsiteY4" fmla="*/ 1055414 h 1653673"/>
              <a:gd name="connsiteX0" fmla="*/ 1214 w 2352349"/>
              <a:gd name="connsiteY0" fmla="*/ 1056042 h 1654670"/>
              <a:gd name="connsiteX1" fmla="*/ 872384 w 2352349"/>
              <a:gd name="connsiteY1" fmla="*/ 6790 h 1654670"/>
              <a:gd name="connsiteX2" fmla="*/ 2352349 w 2352349"/>
              <a:gd name="connsiteY2" fmla="*/ 713560 h 1654670"/>
              <a:gd name="connsiteX3" fmla="*/ 1048484 w 2352349"/>
              <a:gd name="connsiteY3" fmla="*/ 1648868 h 1654670"/>
              <a:gd name="connsiteX4" fmla="*/ 1214 w 2352349"/>
              <a:gd name="connsiteY4" fmla="*/ 1056042 h 1654670"/>
              <a:gd name="connsiteX0" fmla="*/ 1563 w 2352698"/>
              <a:gd name="connsiteY0" fmla="*/ 1056042 h 1664349"/>
              <a:gd name="connsiteX1" fmla="*/ 872733 w 2352698"/>
              <a:gd name="connsiteY1" fmla="*/ 6790 h 1664349"/>
              <a:gd name="connsiteX2" fmla="*/ 2352698 w 2352698"/>
              <a:gd name="connsiteY2" fmla="*/ 713560 h 1664349"/>
              <a:gd name="connsiteX3" fmla="*/ 1073933 w 2352698"/>
              <a:gd name="connsiteY3" fmla="*/ 1658656 h 1664349"/>
              <a:gd name="connsiteX4" fmla="*/ 1563 w 2352698"/>
              <a:gd name="connsiteY4" fmla="*/ 1056042 h 1664349"/>
              <a:gd name="connsiteX0" fmla="*/ 786 w 2351921"/>
              <a:gd name="connsiteY0" fmla="*/ 1056042 h 1690866"/>
              <a:gd name="connsiteX1" fmla="*/ 871956 w 2351921"/>
              <a:gd name="connsiteY1" fmla="*/ 6790 h 1690866"/>
              <a:gd name="connsiteX2" fmla="*/ 2351921 w 2351921"/>
              <a:gd name="connsiteY2" fmla="*/ 713560 h 1690866"/>
              <a:gd name="connsiteX3" fmla="*/ 1012102 w 2351921"/>
              <a:gd name="connsiteY3" fmla="*/ 1685451 h 1690866"/>
              <a:gd name="connsiteX4" fmla="*/ 786 w 2351921"/>
              <a:gd name="connsiteY4" fmla="*/ 1056042 h 1690866"/>
              <a:gd name="connsiteX0" fmla="*/ 1265 w 2352400"/>
              <a:gd name="connsiteY0" fmla="*/ 1056042 h 1663294"/>
              <a:gd name="connsiteX1" fmla="*/ 872435 w 2352400"/>
              <a:gd name="connsiteY1" fmla="*/ 6790 h 1663294"/>
              <a:gd name="connsiteX2" fmla="*/ 2352400 w 2352400"/>
              <a:gd name="connsiteY2" fmla="*/ 713560 h 1663294"/>
              <a:gd name="connsiteX3" fmla="*/ 1052362 w 2352400"/>
              <a:gd name="connsiteY3" fmla="*/ 1657589 h 1663294"/>
              <a:gd name="connsiteX4" fmla="*/ 1265 w 2352400"/>
              <a:gd name="connsiteY4" fmla="*/ 1056042 h 1663294"/>
              <a:gd name="connsiteX0" fmla="*/ 1265 w 2352400"/>
              <a:gd name="connsiteY0" fmla="*/ 1056042 h 1662998"/>
              <a:gd name="connsiteX1" fmla="*/ 872435 w 2352400"/>
              <a:gd name="connsiteY1" fmla="*/ 6790 h 1662998"/>
              <a:gd name="connsiteX2" fmla="*/ 2352400 w 2352400"/>
              <a:gd name="connsiteY2" fmla="*/ 713560 h 1662998"/>
              <a:gd name="connsiteX3" fmla="*/ 1052362 w 2352400"/>
              <a:gd name="connsiteY3" fmla="*/ 1657589 h 1662998"/>
              <a:gd name="connsiteX4" fmla="*/ 1265 w 2352400"/>
              <a:gd name="connsiteY4" fmla="*/ 1056042 h 1662998"/>
              <a:gd name="connsiteX0" fmla="*/ 1265 w 2356694"/>
              <a:gd name="connsiteY0" fmla="*/ 1055619 h 1662575"/>
              <a:gd name="connsiteX1" fmla="*/ 872435 w 2356694"/>
              <a:gd name="connsiteY1" fmla="*/ 6367 h 1662575"/>
              <a:gd name="connsiteX2" fmla="*/ 2352400 w 2356694"/>
              <a:gd name="connsiteY2" fmla="*/ 713137 h 1662575"/>
              <a:gd name="connsiteX3" fmla="*/ 1052362 w 2356694"/>
              <a:gd name="connsiteY3" fmla="*/ 1657166 h 1662575"/>
              <a:gd name="connsiteX4" fmla="*/ 1265 w 2356694"/>
              <a:gd name="connsiteY4" fmla="*/ 1055619 h 1662575"/>
              <a:gd name="connsiteX0" fmla="*/ 1265 w 2356694"/>
              <a:gd name="connsiteY0" fmla="*/ 1055619 h 1662575"/>
              <a:gd name="connsiteX1" fmla="*/ 872435 w 2356694"/>
              <a:gd name="connsiteY1" fmla="*/ 6367 h 1662575"/>
              <a:gd name="connsiteX2" fmla="*/ 2352400 w 2356694"/>
              <a:gd name="connsiteY2" fmla="*/ 713137 h 1662575"/>
              <a:gd name="connsiteX3" fmla="*/ 1052362 w 2356694"/>
              <a:gd name="connsiteY3" fmla="*/ 1657166 h 1662575"/>
              <a:gd name="connsiteX4" fmla="*/ 1265 w 2356694"/>
              <a:gd name="connsiteY4" fmla="*/ 1055619 h 1662575"/>
              <a:gd name="connsiteX0" fmla="*/ 1265 w 2356694"/>
              <a:gd name="connsiteY0" fmla="*/ 1055619 h 1657681"/>
              <a:gd name="connsiteX1" fmla="*/ 872435 w 2356694"/>
              <a:gd name="connsiteY1" fmla="*/ 6367 h 1657681"/>
              <a:gd name="connsiteX2" fmla="*/ 2352400 w 2356694"/>
              <a:gd name="connsiteY2" fmla="*/ 713137 h 1657681"/>
              <a:gd name="connsiteX3" fmla="*/ 1052362 w 2356694"/>
              <a:gd name="connsiteY3" fmla="*/ 1657166 h 1657681"/>
              <a:gd name="connsiteX4" fmla="*/ 1265 w 2356694"/>
              <a:gd name="connsiteY4" fmla="*/ 1055619 h 1657681"/>
              <a:gd name="connsiteX0" fmla="*/ 3427 w 2358856"/>
              <a:gd name="connsiteY0" fmla="*/ 1055619 h 1657693"/>
              <a:gd name="connsiteX1" fmla="*/ 874597 w 2358856"/>
              <a:gd name="connsiteY1" fmla="*/ 6367 h 1657693"/>
              <a:gd name="connsiteX2" fmla="*/ 2354562 w 2358856"/>
              <a:gd name="connsiteY2" fmla="*/ 713137 h 1657693"/>
              <a:gd name="connsiteX3" fmla="*/ 1054524 w 2358856"/>
              <a:gd name="connsiteY3" fmla="*/ 1657166 h 1657693"/>
              <a:gd name="connsiteX4" fmla="*/ 3427 w 2358856"/>
              <a:gd name="connsiteY4" fmla="*/ 1055619 h 1657693"/>
              <a:gd name="connsiteX0" fmla="*/ 9322 w 2364751"/>
              <a:gd name="connsiteY0" fmla="*/ 1055619 h 1657723"/>
              <a:gd name="connsiteX1" fmla="*/ 880492 w 2364751"/>
              <a:gd name="connsiteY1" fmla="*/ 6367 h 1657723"/>
              <a:gd name="connsiteX2" fmla="*/ 2360457 w 2364751"/>
              <a:gd name="connsiteY2" fmla="*/ 713137 h 1657723"/>
              <a:gd name="connsiteX3" fmla="*/ 1060419 w 2364751"/>
              <a:gd name="connsiteY3" fmla="*/ 1657166 h 1657723"/>
              <a:gd name="connsiteX4" fmla="*/ 9322 w 2364751"/>
              <a:gd name="connsiteY4" fmla="*/ 1055619 h 1657723"/>
              <a:gd name="connsiteX0" fmla="*/ 7555 w 2634080"/>
              <a:gd name="connsiteY0" fmla="*/ 1046522 h 1662569"/>
              <a:gd name="connsiteX1" fmla="*/ 1149660 w 2634080"/>
              <a:gd name="connsiteY1" fmla="*/ 6086 h 1662569"/>
              <a:gd name="connsiteX2" fmla="*/ 2629625 w 2634080"/>
              <a:gd name="connsiteY2" fmla="*/ 712856 h 1662569"/>
              <a:gd name="connsiteX3" fmla="*/ 1329587 w 2634080"/>
              <a:gd name="connsiteY3" fmla="*/ 1656885 h 1662569"/>
              <a:gd name="connsiteX4" fmla="*/ 7555 w 2634080"/>
              <a:gd name="connsiteY4" fmla="*/ 1046522 h 1662569"/>
              <a:gd name="connsiteX0" fmla="*/ 638 w 2627163"/>
              <a:gd name="connsiteY0" fmla="*/ 1046522 h 1755207"/>
              <a:gd name="connsiteX1" fmla="*/ 1142743 w 2627163"/>
              <a:gd name="connsiteY1" fmla="*/ 6086 h 1755207"/>
              <a:gd name="connsiteX2" fmla="*/ 2622708 w 2627163"/>
              <a:gd name="connsiteY2" fmla="*/ 712856 h 1755207"/>
              <a:gd name="connsiteX3" fmla="*/ 1294165 w 2627163"/>
              <a:gd name="connsiteY3" fmla="*/ 1750676 h 1755207"/>
              <a:gd name="connsiteX4" fmla="*/ 638 w 2627163"/>
              <a:gd name="connsiteY4" fmla="*/ 1046522 h 1755207"/>
              <a:gd name="connsiteX0" fmla="*/ 662 w 2797688"/>
              <a:gd name="connsiteY0" fmla="*/ 1051773 h 1762779"/>
              <a:gd name="connsiteX1" fmla="*/ 1142767 w 2797688"/>
              <a:gd name="connsiteY1" fmla="*/ 11337 h 1762779"/>
              <a:gd name="connsiteX2" fmla="*/ 2793709 w 2797688"/>
              <a:gd name="connsiteY2" fmla="*/ 631455 h 1762779"/>
              <a:gd name="connsiteX3" fmla="*/ 1294189 w 2797688"/>
              <a:gd name="connsiteY3" fmla="*/ 1755927 h 1762779"/>
              <a:gd name="connsiteX4" fmla="*/ 662 w 2797688"/>
              <a:gd name="connsiteY4" fmla="*/ 1051773 h 1762779"/>
              <a:gd name="connsiteX0" fmla="*/ 1476 w 2798311"/>
              <a:gd name="connsiteY0" fmla="*/ 1227352 h 1938745"/>
              <a:gd name="connsiteX1" fmla="*/ 1076400 w 2798311"/>
              <a:gd name="connsiteY1" fmla="*/ 7394 h 1938745"/>
              <a:gd name="connsiteX2" fmla="*/ 2794523 w 2798311"/>
              <a:gd name="connsiteY2" fmla="*/ 807034 h 1938745"/>
              <a:gd name="connsiteX3" fmla="*/ 1295003 w 2798311"/>
              <a:gd name="connsiteY3" fmla="*/ 1931506 h 1938745"/>
              <a:gd name="connsiteX4" fmla="*/ 1476 w 2798311"/>
              <a:gd name="connsiteY4" fmla="*/ 1227352 h 1938745"/>
              <a:gd name="connsiteX0" fmla="*/ 1476 w 2798311"/>
              <a:gd name="connsiteY0" fmla="*/ 1227352 h 1931526"/>
              <a:gd name="connsiteX1" fmla="*/ 1076400 w 2798311"/>
              <a:gd name="connsiteY1" fmla="*/ 7394 h 1931526"/>
              <a:gd name="connsiteX2" fmla="*/ 2794523 w 2798311"/>
              <a:gd name="connsiteY2" fmla="*/ 807034 h 1931526"/>
              <a:gd name="connsiteX3" fmla="*/ 1295003 w 2798311"/>
              <a:gd name="connsiteY3" fmla="*/ 1931506 h 1931526"/>
              <a:gd name="connsiteX4" fmla="*/ 1476 w 2798311"/>
              <a:gd name="connsiteY4" fmla="*/ 1227352 h 1931526"/>
              <a:gd name="connsiteX0" fmla="*/ 1476 w 2810731"/>
              <a:gd name="connsiteY0" fmla="*/ 1227352 h 1931524"/>
              <a:gd name="connsiteX1" fmla="*/ 1076400 w 2810731"/>
              <a:gd name="connsiteY1" fmla="*/ 7394 h 1931524"/>
              <a:gd name="connsiteX2" fmla="*/ 2794523 w 2810731"/>
              <a:gd name="connsiteY2" fmla="*/ 807034 h 1931524"/>
              <a:gd name="connsiteX3" fmla="*/ 1295003 w 2810731"/>
              <a:gd name="connsiteY3" fmla="*/ 1931506 h 1931524"/>
              <a:gd name="connsiteX4" fmla="*/ 1476 w 2810731"/>
              <a:gd name="connsiteY4" fmla="*/ 1227352 h 1931524"/>
              <a:gd name="connsiteX0" fmla="*/ 11771 w 2821026"/>
              <a:gd name="connsiteY0" fmla="*/ 1227352 h 1931524"/>
              <a:gd name="connsiteX1" fmla="*/ 1086695 w 2821026"/>
              <a:gd name="connsiteY1" fmla="*/ 7394 h 1931524"/>
              <a:gd name="connsiteX2" fmla="*/ 2804818 w 2821026"/>
              <a:gd name="connsiteY2" fmla="*/ 807034 h 1931524"/>
              <a:gd name="connsiteX3" fmla="*/ 1305298 w 2821026"/>
              <a:gd name="connsiteY3" fmla="*/ 1931506 h 1931524"/>
              <a:gd name="connsiteX4" fmla="*/ 11771 w 2821026"/>
              <a:gd name="connsiteY4" fmla="*/ 1227352 h 1931524"/>
              <a:gd name="connsiteX0" fmla="*/ 177 w 2809432"/>
              <a:gd name="connsiteY0" fmla="*/ 1227352 h 1931524"/>
              <a:gd name="connsiteX1" fmla="*/ 1075101 w 2809432"/>
              <a:gd name="connsiteY1" fmla="*/ 7394 h 1931524"/>
              <a:gd name="connsiteX2" fmla="*/ 2793224 w 2809432"/>
              <a:gd name="connsiteY2" fmla="*/ 807034 h 1931524"/>
              <a:gd name="connsiteX3" fmla="*/ 1293704 w 2809432"/>
              <a:gd name="connsiteY3" fmla="*/ 1931506 h 1931524"/>
              <a:gd name="connsiteX4" fmla="*/ 177 w 2809432"/>
              <a:gd name="connsiteY4" fmla="*/ 1227352 h 1931524"/>
              <a:gd name="connsiteX0" fmla="*/ 12862 w 2822117"/>
              <a:gd name="connsiteY0" fmla="*/ 1227352 h 1931524"/>
              <a:gd name="connsiteX1" fmla="*/ 1087786 w 2822117"/>
              <a:gd name="connsiteY1" fmla="*/ 7394 h 1931524"/>
              <a:gd name="connsiteX2" fmla="*/ 2805909 w 2822117"/>
              <a:gd name="connsiteY2" fmla="*/ 807034 h 1931524"/>
              <a:gd name="connsiteX3" fmla="*/ 1306389 w 2822117"/>
              <a:gd name="connsiteY3" fmla="*/ 1931506 h 1931524"/>
              <a:gd name="connsiteX4" fmla="*/ 12862 w 2822117"/>
              <a:gd name="connsiteY4" fmla="*/ 1227352 h 1931524"/>
              <a:gd name="connsiteX0" fmla="*/ 758 w 2810013"/>
              <a:gd name="connsiteY0" fmla="*/ 1227352 h 1931524"/>
              <a:gd name="connsiteX1" fmla="*/ 1075682 w 2810013"/>
              <a:gd name="connsiteY1" fmla="*/ 7394 h 1931524"/>
              <a:gd name="connsiteX2" fmla="*/ 2793805 w 2810013"/>
              <a:gd name="connsiteY2" fmla="*/ 807034 h 1931524"/>
              <a:gd name="connsiteX3" fmla="*/ 1294285 w 2810013"/>
              <a:gd name="connsiteY3" fmla="*/ 1931506 h 1931524"/>
              <a:gd name="connsiteX4" fmla="*/ 758 w 2810013"/>
              <a:gd name="connsiteY4" fmla="*/ 1227352 h 1931524"/>
              <a:gd name="connsiteX0" fmla="*/ 758 w 2809413"/>
              <a:gd name="connsiteY0" fmla="*/ 1227352 h 1933010"/>
              <a:gd name="connsiteX1" fmla="*/ 1075682 w 2809413"/>
              <a:gd name="connsiteY1" fmla="*/ 7394 h 1933010"/>
              <a:gd name="connsiteX2" fmla="*/ 2793805 w 2809413"/>
              <a:gd name="connsiteY2" fmla="*/ 807034 h 1933010"/>
              <a:gd name="connsiteX3" fmla="*/ 1294285 w 2809413"/>
              <a:gd name="connsiteY3" fmla="*/ 1931506 h 1933010"/>
              <a:gd name="connsiteX4" fmla="*/ 758 w 2809413"/>
              <a:gd name="connsiteY4" fmla="*/ 1227352 h 1933010"/>
              <a:gd name="connsiteX0" fmla="*/ 758 w 2798598"/>
              <a:gd name="connsiteY0" fmla="*/ 1227352 h 1933240"/>
              <a:gd name="connsiteX1" fmla="*/ 1075682 w 2798598"/>
              <a:gd name="connsiteY1" fmla="*/ 7394 h 1933240"/>
              <a:gd name="connsiteX2" fmla="*/ 2793805 w 2798598"/>
              <a:gd name="connsiteY2" fmla="*/ 807034 h 1933240"/>
              <a:gd name="connsiteX3" fmla="*/ 1294285 w 2798598"/>
              <a:gd name="connsiteY3" fmla="*/ 1931506 h 1933240"/>
              <a:gd name="connsiteX4" fmla="*/ 758 w 2798598"/>
              <a:gd name="connsiteY4" fmla="*/ 1227352 h 1933240"/>
              <a:gd name="connsiteX0" fmla="*/ 2349 w 2800189"/>
              <a:gd name="connsiteY0" fmla="*/ 1227352 h 1933240"/>
              <a:gd name="connsiteX1" fmla="*/ 1077273 w 2800189"/>
              <a:gd name="connsiteY1" fmla="*/ 7394 h 1933240"/>
              <a:gd name="connsiteX2" fmla="*/ 2795396 w 2800189"/>
              <a:gd name="connsiteY2" fmla="*/ 807034 h 1933240"/>
              <a:gd name="connsiteX3" fmla="*/ 1295876 w 2800189"/>
              <a:gd name="connsiteY3" fmla="*/ 1931506 h 1933240"/>
              <a:gd name="connsiteX4" fmla="*/ 2349 w 2800189"/>
              <a:gd name="connsiteY4" fmla="*/ 1227352 h 1933240"/>
              <a:gd name="connsiteX0" fmla="*/ 2349 w 2802657"/>
              <a:gd name="connsiteY0" fmla="*/ 1227352 h 1933305"/>
              <a:gd name="connsiteX1" fmla="*/ 1077273 w 2802657"/>
              <a:gd name="connsiteY1" fmla="*/ 7394 h 1933305"/>
              <a:gd name="connsiteX2" fmla="*/ 2795396 w 2802657"/>
              <a:gd name="connsiteY2" fmla="*/ 807034 h 1933305"/>
              <a:gd name="connsiteX3" fmla="*/ 1295876 w 2802657"/>
              <a:gd name="connsiteY3" fmla="*/ 1931506 h 1933305"/>
              <a:gd name="connsiteX4" fmla="*/ 2349 w 2802657"/>
              <a:gd name="connsiteY4" fmla="*/ 1227352 h 193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2657" h="1933305">
                <a:moveTo>
                  <a:pt x="2349" y="1227352"/>
                </a:moveTo>
                <a:cubicBezTo>
                  <a:pt x="58787" y="668509"/>
                  <a:pt x="611765" y="77447"/>
                  <a:pt x="1077273" y="7394"/>
                </a:cubicBezTo>
                <a:cubicBezTo>
                  <a:pt x="1542781" y="-62659"/>
                  <a:pt x="2879418" y="377281"/>
                  <a:pt x="2795396" y="807034"/>
                </a:cubicBezTo>
                <a:cubicBezTo>
                  <a:pt x="2908420" y="1348427"/>
                  <a:pt x="1670190" y="1971147"/>
                  <a:pt x="1295876" y="1931506"/>
                </a:cubicBezTo>
                <a:cubicBezTo>
                  <a:pt x="921562" y="1891865"/>
                  <a:pt x="-54089" y="1786195"/>
                  <a:pt x="2349" y="1227352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Trinity Island was created by the Lafourche Lobe </a:t>
            </a:r>
            <a:endParaRPr lang="en-US" sz="2100" dirty="0"/>
          </a:p>
        </p:txBody>
      </p:sp>
      <p:grpSp>
        <p:nvGrpSpPr>
          <p:cNvPr id="2" name="Group 7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10" name="Picture 9" descr="sages logo.pn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14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485" y="656824"/>
            <a:ext cx="5241028" cy="3904802"/>
          </a:xfrm>
        </p:spPr>
      </p:pic>
      <p:sp>
        <p:nvSpPr>
          <p:cNvPr id="5" name="TextBox 4"/>
          <p:cNvSpPr txBox="1"/>
          <p:nvPr/>
        </p:nvSpPr>
        <p:spPr>
          <a:xfrm>
            <a:off x="403633" y="4520895"/>
            <a:ext cx="753888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err="1" smtClean="0"/>
              <a:t>Penland</a:t>
            </a:r>
            <a:r>
              <a:rPr lang="en-US" sz="1200" dirty="0" smtClean="0"/>
              <a:t>, S., Boyd, R., &amp; Suter, J. 1988. Transgressive depositional systems of the Mississippi Delta plain; a model for barrier shoreline and shelf sand development. Journal of Sedimentary Petrology. 58, 932-949.  </a:t>
            </a:r>
            <a:endParaRPr lang="en-US" sz="1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Trinity Island is currently at Stage 2, </a:t>
            </a:r>
            <a:r>
              <a:rPr lang="en-US" sz="2300" dirty="0" err="1" smtClean="0"/>
              <a:t>Transgressive</a:t>
            </a:r>
            <a:r>
              <a:rPr lang="en-US" sz="2300" dirty="0" smtClean="0"/>
              <a:t> BI Arc</a:t>
            </a:r>
            <a:endParaRPr lang="en-US" sz="2100" dirty="0"/>
          </a:p>
        </p:txBody>
      </p:sp>
      <p:grpSp>
        <p:nvGrpSpPr>
          <p:cNvPr id="6" name="Group 5"/>
          <p:cNvGrpSpPr/>
          <p:nvPr/>
        </p:nvGrpSpPr>
        <p:grpSpPr>
          <a:xfrm>
            <a:off x="8034528" y="4580420"/>
            <a:ext cx="1109472" cy="321471"/>
            <a:chOff x="560832" y="4189568"/>
            <a:chExt cx="1109472" cy="321471"/>
          </a:xfrm>
        </p:grpSpPr>
        <p:pic>
          <p:nvPicPr>
            <p:cNvPr id="8" name="Picture 7" descr="sages logo.pn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1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64326" y="783087"/>
            <a:ext cx="1998403" cy="31920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/>
              <a:t>FAA </a:t>
            </a:r>
          </a:p>
          <a:p>
            <a:pPr>
              <a:defRPr/>
            </a:pPr>
            <a:r>
              <a:rPr lang="en-US" sz="1800" dirty="0" smtClean="0"/>
              <a:t>Certificate of Authorization:</a:t>
            </a:r>
          </a:p>
          <a:p>
            <a:pPr>
              <a:defRPr/>
            </a:pPr>
            <a:r>
              <a:rPr lang="en-US" sz="1800" dirty="0" smtClean="0"/>
              <a:t>for</a:t>
            </a:r>
          </a:p>
          <a:p>
            <a:pPr>
              <a:defRPr/>
            </a:pPr>
            <a:r>
              <a:rPr lang="en-US" sz="1800" dirty="0" smtClean="0"/>
              <a:t>Terrebonne Levee District, </a:t>
            </a:r>
          </a:p>
          <a:p>
            <a:pPr>
              <a:defRPr/>
            </a:pPr>
            <a:r>
              <a:rPr lang="en-US" sz="1800" dirty="0" smtClean="0"/>
              <a:t>George Rey, COTS 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LDWF Permit to conduct flights</a:t>
            </a:r>
          </a:p>
          <a:p>
            <a:pPr>
              <a:defRPr/>
            </a:pPr>
            <a:r>
              <a:rPr lang="en-US" sz="1800" dirty="0" smtClean="0"/>
              <a:t>IDBIR Refuge, outside of nesting season.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795" y="-178895"/>
            <a:ext cx="1941893" cy="83405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700" dirty="0">
                <a:latin typeface="Calibri" pitchFamily="34" charset="0"/>
              </a:rPr>
              <a:t>APPROVALS</a:t>
            </a:r>
          </a:p>
        </p:txBody>
      </p:sp>
      <p:pic>
        <p:nvPicPr>
          <p:cNvPr id="23556" name="Picture 3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83597" y="637944"/>
            <a:ext cx="3052167" cy="365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Picture1.jpg"/>
          <p:cNvPicPr>
            <a:picLocks noChangeAspect="1"/>
          </p:cNvPicPr>
          <p:nvPr/>
        </p:nvPicPr>
        <p:blipFill>
          <a:blip r:embed="rId4" cstate="screen"/>
          <a:srcRect l="8176" t="5473" r="7068" b="17290"/>
          <a:stretch>
            <a:fillRect/>
          </a:stretch>
        </p:blipFill>
        <p:spPr bwMode="auto">
          <a:xfrm>
            <a:off x="262687" y="510356"/>
            <a:ext cx="3252039" cy="383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7" name="Picture 6" descr="sages logo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521_1306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3324" y="597825"/>
            <a:ext cx="5866047" cy="3519629"/>
          </a:xfrm>
          <a:prstGeom prst="rect">
            <a:avLst/>
          </a:prstGeom>
        </p:spPr>
      </p:pic>
      <p:pic>
        <p:nvPicPr>
          <p:cNvPr id="3" name="Picture 2" descr="new growth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04583" y="49191"/>
            <a:ext cx="2542578" cy="4237630"/>
          </a:xfrm>
          <a:prstGeom prst="rect">
            <a:avLst/>
          </a:prstGeom>
        </p:spPr>
      </p:pic>
      <p:sp>
        <p:nvSpPr>
          <p:cNvPr id="4" name="Subtitle 1"/>
          <p:cNvSpPr txBox="1">
            <a:spLocks/>
          </p:cNvSpPr>
          <p:nvPr/>
        </p:nvSpPr>
        <p:spPr>
          <a:xfrm>
            <a:off x="-107217" y="4473109"/>
            <a:ext cx="5696306" cy="811313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Freezing Weather and Snow on Coast Dec 9 / Jan 14 2018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appears to have burned black mangroves on Trinity</a:t>
            </a:r>
            <a:endParaRPr lang="en-US" sz="1500" b="1" spc="113" dirty="0"/>
          </a:p>
          <a:p>
            <a:pPr algn="ctr">
              <a:spcBef>
                <a:spcPct val="20000"/>
              </a:spcBef>
              <a:buClr>
                <a:schemeClr val="accent1"/>
              </a:buClr>
              <a:defRPr/>
            </a:pPr>
            <a:endParaRPr lang="en-US" sz="3000" b="1" spc="113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5939334" y="4613027"/>
            <a:ext cx="3725725" cy="811313"/>
          </a:xfrm>
          <a:prstGeom prst="rect">
            <a:avLst/>
          </a:prstGeom>
        </p:spPr>
        <p:txBody>
          <a:bodyPr lIns="68580" tIns="34290" rIns="68580" bIns="34290" anchor="b"/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But green leaves are sprouting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500" b="1" spc="113" dirty="0" smtClean="0"/>
              <a:t>as seen in May, 2018</a:t>
            </a:r>
            <a:endParaRPr lang="en-US" sz="1500" b="1" spc="113" dirty="0"/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n-US" sz="3000" b="1" spc="113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838659" y="138229"/>
            <a:ext cx="7886700" cy="4917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Trinity Island Ecosystem</a:t>
            </a:r>
            <a:r>
              <a:rPr kumimoji="0" lang="en-US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Questions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34528" y="4612319"/>
            <a:ext cx="1109472" cy="321471"/>
            <a:chOff x="560832" y="4189568"/>
            <a:chExt cx="1109472" cy="321471"/>
          </a:xfrm>
        </p:grpSpPr>
        <p:pic>
          <p:nvPicPr>
            <p:cNvPr id="8" name="Picture 7" descr="sages logo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560832" y="4189568"/>
              <a:ext cx="621792" cy="3214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85088" y="4194048"/>
              <a:ext cx="585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23949" y="1736510"/>
            <a:ext cx="681989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809626" y="28707"/>
            <a:ext cx="8162925" cy="9453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CWPPRA, BTNEP others documented Coastal Land Loss at    1 acre/ hour !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2005 Katrina/Rita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2006 Coastal Protection and Restoration Authority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2007 Coastal Master Plans Revised: 2012, 2017, 2023</a:t>
            </a:r>
            <a:endParaRPr lang="en-US" sz="1800" b="1" dirty="0"/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***La Coast is an Ecosystem Laboratory for Student Training in Geo Sciences***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/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4" cstate="screen"/>
          <a:srcRect r="74583"/>
          <a:stretch>
            <a:fillRect/>
          </a:stretch>
        </p:blipFill>
        <p:spPr bwMode="auto">
          <a:xfrm>
            <a:off x="7396852" y="584790"/>
            <a:ext cx="1481334" cy="59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38900" y="582693"/>
            <a:ext cx="72899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3655106" y="4689756"/>
            <a:ext cx="46656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Documents available from CPRA at www.coastal.la.gov</a:t>
            </a:r>
          </a:p>
        </p:txBody>
      </p:sp>
      <p:pic>
        <p:nvPicPr>
          <p:cNvPr id="7" name="Picture 6" descr="sages logo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28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Today’s Presentation: Frank </a:t>
            </a:r>
            <a:r>
              <a:rPr lang="en-US" sz="2000" dirty="0" err="1" smtClean="0"/>
              <a:t>Yrle’s</a:t>
            </a:r>
            <a:r>
              <a:rPr lang="en-US" sz="2000" dirty="0" smtClean="0"/>
              <a:t> MS Thesis Project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549" y="1050228"/>
            <a:ext cx="7703219" cy="3263504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Test whether barrier island vegetation could be resolved                      at the species level using UAV and image classification.</a:t>
            </a:r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Compare 3 different </a:t>
            </a:r>
            <a:r>
              <a:rPr lang="en-US" dirty="0"/>
              <a:t>image classification techniques to determine their relative merits of extracting barrier island vegetation </a:t>
            </a:r>
            <a:r>
              <a:rPr lang="en-US" dirty="0" smtClean="0"/>
              <a:t>from.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Test whether UX5 or UX5-HP airframes were better suited for conducting barrier island studies.</a:t>
            </a:r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Discuss future opportunities of </a:t>
            </a:r>
            <a:r>
              <a:rPr lang="en-US" dirty="0" err="1" smtClean="0"/>
              <a:t>Geomatics</a:t>
            </a:r>
            <a:r>
              <a:rPr lang="en-US" dirty="0" smtClean="0"/>
              <a:t> Education at Nicholls</a:t>
            </a:r>
          </a:p>
          <a:p>
            <a:endParaRPr lang="en-US" dirty="0"/>
          </a:p>
        </p:txBody>
      </p:sp>
      <p:pic>
        <p:nvPicPr>
          <p:cNvPr id="7" name="Picture 6" descr="sages logo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57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8" y="271462"/>
            <a:ext cx="7339183" cy="21002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584" y="2898658"/>
            <a:ext cx="2920241" cy="15161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Location of Study</a:t>
            </a:r>
          </a:p>
          <a:p>
            <a:r>
              <a:rPr lang="en-US" dirty="0" smtClean="0"/>
              <a:t>Trinity Island</a:t>
            </a:r>
          </a:p>
          <a:p>
            <a:r>
              <a:rPr lang="en-US" dirty="0" smtClean="0"/>
              <a:t>15 miles from LUMCON</a:t>
            </a:r>
          </a:p>
          <a:p>
            <a:r>
              <a:rPr lang="en-US" dirty="0" smtClean="0"/>
              <a:t>7 miles long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137909" y="2898658"/>
            <a:ext cx="2920241" cy="114742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Study Area</a:t>
            </a:r>
          </a:p>
          <a:p>
            <a:r>
              <a:rPr lang="en-US" dirty="0" smtClean="0"/>
              <a:t>0.6 mi x 0.3 mi</a:t>
            </a:r>
          </a:p>
          <a:p>
            <a:r>
              <a:rPr lang="en-US" dirty="0" smtClean="0"/>
              <a:t>42.33 ha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64919" y="2765138"/>
            <a:ext cx="2743200" cy="14144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571" y="4660541"/>
            <a:ext cx="8945479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Landsat 8 Imagery courtesy of the U.S. Geological Survey</a:t>
            </a:r>
          </a:p>
        </p:txBody>
      </p:sp>
      <p:pic>
        <p:nvPicPr>
          <p:cNvPr id="12" name="Picture 11" descr="sages 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99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4564" y="121969"/>
            <a:ext cx="1713026" cy="4701282"/>
          </a:xfrm>
        </p:spPr>
        <p:txBody>
          <a:bodyPr>
            <a:norm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Airframes, Sensors, 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Team-members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Trimble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UX5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Delair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Fall &amp; Winter Datasets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m. wingspan</a:t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80 Km/h</a:t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50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minutes endurance</a:t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SONY NEX -5R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mirrorless 16.1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MP (APS-C)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True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Color 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NIR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Trimble UX5-HP 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Delair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Spring Dataset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40 Minutes endurance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Sony a7r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mirrorless 36.4 MP (Full-frame) True Color / NIR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 descr="L:\FGY_Lafleur_All_Contents\fgy\Proposal_Images\Field Work\IMG_20150802_165501003_HD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19" y="184588"/>
            <a:ext cx="3252626" cy="1827092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6648" y="2864258"/>
            <a:ext cx="1400808" cy="983466"/>
          </a:xfrm>
          <a:ln>
            <a:solidFill>
              <a:schemeClr val="accent6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1847" y="2813546"/>
            <a:ext cx="3812743" cy="37052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Thanks to</a:t>
            </a:r>
          </a:p>
          <a:p>
            <a:r>
              <a:rPr lang="en-US" sz="1200" dirty="0" smtClean="0"/>
              <a:t>George Rey for FAA COA Application and NOTAMS</a:t>
            </a:r>
            <a:endParaRPr lang="en-US" sz="1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59936" y="2051938"/>
            <a:ext cx="2953512" cy="8649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Thanks to Peter Jansen, </a:t>
            </a:r>
            <a:r>
              <a:rPr lang="en-US" sz="1200" dirty="0" smtClean="0"/>
              <a:t>Licensed Pilot</a:t>
            </a:r>
            <a:endParaRPr lang="en-US" sz="1200" dirty="0"/>
          </a:p>
          <a:p>
            <a:r>
              <a:rPr lang="en-US" sz="1200" dirty="0" smtClean="0"/>
              <a:t>Thanks to </a:t>
            </a:r>
          </a:p>
          <a:p>
            <a:r>
              <a:rPr lang="en-US" sz="1200" dirty="0" smtClean="0"/>
              <a:t>Cody Parks, Brennan </a:t>
            </a:r>
            <a:r>
              <a:rPr lang="en-US" sz="1200" dirty="0" err="1" smtClean="0"/>
              <a:t>Dardar</a:t>
            </a:r>
            <a:r>
              <a:rPr lang="en-US" sz="1200" dirty="0" smtClean="0"/>
              <a:t>: Observers</a:t>
            </a:r>
          </a:p>
        </p:txBody>
      </p:sp>
      <p:pic>
        <p:nvPicPr>
          <p:cNvPr id="11" name="Picture 11" descr="balaji george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12579" y="2890770"/>
            <a:ext cx="1437830" cy="15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frank pin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8698" y="137160"/>
            <a:ext cx="2812846" cy="24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031902" y="190849"/>
            <a:ext cx="774553" cy="10850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Frank </a:t>
            </a:r>
            <a:r>
              <a:rPr lang="en-US" sz="1200" dirty="0" err="1" smtClean="0"/>
              <a:t>Yrle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807">
            <a:off x="241511" y="2443633"/>
            <a:ext cx="3662275" cy="17638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7" name="Picture 16" descr="sages logo.pn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01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284394" y="4456605"/>
            <a:ext cx="2206854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500" dirty="0" smtClean="0"/>
              <a:t>(1000 overlapping images)</a:t>
            </a:r>
            <a:endParaRPr lang="en-US" sz="1500" dirty="0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08" y="408123"/>
            <a:ext cx="6066923" cy="4274867"/>
          </a:xfrm>
          <a:prstGeom prst="rect">
            <a:avLst/>
          </a:prstGeom>
        </p:spPr>
      </p:pic>
      <p:grpSp>
        <p:nvGrpSpPr>
          <p:cNvPr id="200" name="Group 199"/>
          <p:cNvGrpSpPr/>
          <p:nvPr/>
        </p:nvGrpSpPr>
        <p:grpSpPr>
          <a:xfrm>
            <a:off x="671266" y="736654"/>
            <a:ext cx="2977995" cy="715580"/>
            <a:chOff x="2078435" y="1918970"/>
            <a:chExt cx="3970660" cy="954106"/>
          </a:xfrm>
        </p:grpSpPr>
        <p:sp>
          <p:nvSpPr>
            <p:cNvPr id="112" name="TextBox 111"/>
            <p:cNvSpPr txBox="1"/>
            <p:nvPr/>
          </p:nvSpPr>
          <p:spPr>
            <a:xfrm>
              <a:off x="2078435" y="1918970"/>
              <a:ext cx="3970660" cy="73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Trimble Business Center</a:t>
              </a:r>
            </a:p>
            <a:p>
              <a:r>
                <a:rPr lang="en-US" sz="1500" dirty="0" smtClean="0"/>
                <a:t>Advanced Photogrammetry Module</a:t>
              </a:r>
              <a:endParaRPr lang="en-US" sz="15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941683" y="2442190"/>
              <a:ext cx="2247881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Bundle Adjustment</a:t>
              </a:r>
              <a:endParaRPr lang="en-US" sz="1500" dirty="0"/>
            </a:p>
          </p:txBody>
        </p:sp>
      </p:grpSp>
      <p:pic>
        <p:nvPicPr>
          <p:cNvPr id="194" name="Picture 19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1606209"/>
            <a:ext cx="1746504" cy="2778529"/>
          </a:xfrm>
          <a:prstGeom prst="rect">
            <a:avLst/>
          </a:prstGeom>
        </p:spPr>
      </p:pic>
      <p:sp>
        <p:nvSpPr>
          <p:cNvPr id="199" name="Title 1"/>
          <p:cNvSpPr>
            <a:spLocks noGrp="1"/>
          </p:cNvSpPr>
          <p:nvPr>
            <p:ph type="title"/>
          </p:nvPr>
        </p:nvSpPr>
        <p:spPr>
          <a:xfrm>
            <a:off x="628649" y="56994"/>
            <a:ext cx="7886700" cy="491701"/>
          </a:xfrm>
        </p:spPr>
        <p:txBody>
          <a:bodyPr>
            <a:normAutofit/>
          </a:bodyPr>
          <a:lstStyle/>
          <a:p>
            <a:pPr algn="ctr"/>
            <a:r>
              <a:rPr lang="en-US" sz="2300" dirty="0" smtClean="0"/>
              <a:t>Image Processing</a:t>
            </a:r>
            <a:endParaRPr lang="en-US" sz="21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30553" y="3253579"/>
            <a:ext cx="558719" cy="1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65106" y="4271962"/>
            <a:ext cx="2043113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 smtClean="0"/>
              <a:t>RGB </a:t>
            </a:r>
            <a:r>
              <a:rPr lang="en-US" sz="1500" dirty="0" err="1" smtClean="0"/>
              <a:t>Orthomosaic</a:t>
            </a:r>
            <a:endParaRPr lang="en-US" sz="1500" dirty="0"/>
          </a:p>
        </p:txBody>
      </p:sp>
      <p:pic>
        <p:nvPicPr>
          <p:cNvPr id="14" name="Picture 13" descr="sages log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034528" y="4612319"/>
            <a:ext cx="621792" cy="321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8784" y="4616799"/>
            <a:ext cx="58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28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pt_fy" id="{205D9713-330F-4F1C-AED0-1C3F99BCAAEA}" vid="{7E37A96A-9763-499C-9727-CD9594B209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Template_ppt_fy</Template>
  <TotalTime>4268</TotalTime>
  <Words>1431</Words>
  <Application>Microsoft Office PowerPoint</Application>
  <PresentationFormat>On-screen Show (16:9)</PresentationFormat>
  <Paragraphs>418</Paragraphs>
  <Slides>47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Cordia New</vt:lpstr>
      <vt:lpstr>Monotype Corsiva</vt:lpstr>
      <vt:lpstr>Times New Roman</vt:lpstr>
      <vt:lpstr>Wingdings 2</vt:lpstr>
      <vt:lpstr>Office Theme</vt:lpstr>
      <vt:lpstr>Chart</vt:lpstr>
      <vt:lpstr>Using Unmanned Aerial Systems to create a Spatio-temporal Characterization of a Restored Barrier Island                                         in Terrebonne Parish</vt:lpstr>
      <vt:lpstr>PowerPoint Presentation</vt:lpstr>
      <vt:lpstr>PowerPoint Presentation</vt:lpstr>
      <vt:lpstr>Coastal Land Loss at Isles Dernieres</vt:lpstr>
      <vt:lpstr>PowerPoint Presentation</vt:lpstr>
      <vt:lpstr>Today’s Presentation: Frank Yrle’s MS Thesis Project</vt:lpstr>
      <vt:lpstr>PowerPoint Presentation</vt:lpstr>
      <vt:lpstr>Airframes, Sensors,  Team-members    Trimble UX5 (Delair) Fall &amp; Winter Datasets 1 m. wingspan 80 Km/h 50 minutes endurance SONY NEX -5R mirrorless 16.1 MP (APS-C)  True Color / NIR   Trimble UX5-HP  (Delair)  Spring Dataset 40 Minutes endurance Sony a7r mirrorless 36.4 MP (Full-frame) True Color / NIR</vt:lpstr>
      <vt:lpstr>Image Processing</vt:lpstr>
      <vt:lpstr>PowerPoint Presentation</vt:lpstr>
      <vt:lpstr>Pixel-based Image Classification</vt:lpstr>
      <vt:lpstr>TECHNIQUE 3: Object-based Classification</vt:lpstr>
      <vt:lpstr>Collecting reference data (Ground-truthing)</vt:lpstr>
      <vt:lpstr>Conventional Vegetation Survey</vt:lpstr>
      <vt:lpstr>Results – Objective 1</vt:lpstr>
      <vt:lpstr>Objective 1</vt:lpstr>
      <vt:lpstr>Resolved Species: Black Mangrove, Avicennia germinans </vt:lpstr>
      <vt:lpstr>Resolved Species: Smooth Cordgrass, Spartina alterniflora</vt:lpstr>
      <vt:lpstr>Resolved Species: Salt Meadow Cordgrass, Spartina patens</vt:lpstr>
      <vt:lpstr>Resolved Species: Roseau Cane, Phragmites australis </vt:lpstr>
      <vt:lpstr>PowerPoint Presentation</vt:lpstr>
      <vt:lpstr>Pixel size – (UX5 vs Landsat 8)</vt:lpstr>
      <vt:lpstr>PowerPoint Presentation</vt:lpstr>
      <vt:lpstr>Fall Dataset - Image Classification</vt:lpstr>
      <vt:lpstr>Winter Dataset – Image Classification</vt:lpstr>
      <vt:lpstr>Spring Dataset – Image Classification</vt:lpstr>
      <vt:lpstr>Preliminary Recommendation: Object Based in Winter</vt:lpstr>
      <vt:lpstr>Objective 3: Comparison between UX5 &amp; UX5-HP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Conventional Vegetation Survey vs. Image Classification</vt:lpstr>
      <vt:lpstr>PowerPoint Presentation</vt:lpstr>
      <vt:lpstr>PowerPoint Presentation</vt:lpstr>
      <vt:lpstr>PowerPoint Presentation</vt:lpstr>
      <vt:lpstr>PowerPoint Presentation</vt:lpstr>
      <vt:lpstr>Trinity Island was created by the Lafourche Lobe </vt:lpstr>
      <vt:lpstr>Trinity Island is currently at Stage 2, Transgressive BI Arc</vt:lpstr>
      <vt:lpstr>APPROVALS</vt:lpstr>
      <vt:lpstr>PowerPoint Presentation</vt:lpstr>
    </vt:vector>
  </TitlesOfParts>
  <Company>Nicholls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Spatio-temporal Characterization  of Barrier Island Vegetation Using a  Small Unmanned Aircraft System</dc:title>
  <dc:creator>Geoguest</dc:creator>
  <cp:lastModifiedBy>Student Union Guest</cp:lastModifiedBy>
  <cp:revision>133</cp:revision>
  <dcterms:created xsi:type="dcterms:W3CDTF">2017-07-26T15:56:06Z</dcterms:created>
  <dcterms:modified xsi:type="dcterms:W3CDTF">2019-08-08T12:44:19Z</dcterms:modified>
</cp:coreProperties>
</file>