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  <p:sldMasterId id="2147483668" r:id="rId2"/>
  </p:sldMasterIdLst>
  <p:handoutMasterIdLst>
    <p:handoutMasterId r:id="rId18"/>
  </p:handoutMasterIdLst>
  <p:sldIdLst>
    <p:sldId id="256" r:id="rId3"/>
    <p:sldId id="257" r:id="rId4"/>
    <p:sldId id="258" r:id="rId5"/>
    <p:sldId id="269" r:id="rId6"/>
    <p:sldId id="261" r:id="rId7"/>
    <p:sldId id="265" r:id="rId8"/>
    <p:sldId id="277" r:id="rId9"/>
    <p:sldId id="272" r:id="rId10"/>
    <p:sldId id="273" r:id="rId11"/>
    <p:sldId id="274" r:id="rId12"/>
    <p:sldId id="275" r:id="rId13"/>
    <p:sldId id="278" r:id="rId14"/>
    <p:sldId id="270" r:id="rId15"/>
    <p:sldId id="271" r:id="rId16"/>
    <p:sldId id="276" r:id="rId17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2029961-12DC-461F-AF04-5E1C6300C6D1}" v="48" dt="2019-08-01T03:22:44.88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538" autoAdjust="0"/>
    <p:restoredTop sz="94660"/>
  </p:normalViewPr>
  <p:slideViewPr>
    <p:cSldViewPr snapToGrid="0" showGuides="1">
      <p:cViewPr varScale="1">
        <p:scale>
          <a:sx n="135" d="100"/>
          <a:sy n="135" d="100"/>
        </p:scale>
        <p:origin x="132" y="2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microsoft.com/office/2015/10/relationships/revisionInfo" Target="revisionInfo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microsoft.com/office/2016/11/relationships/changesInfo" Target="changesInfos/changesInfo1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ena Rangelova" userId="dfc090eff08bc183" providerId="LiveId" clId="{D216CF31-6ABB-44F5-A3C7-6C00D620E701}"/>
    <pc:docChg chg="undo custSel addSld modSld sldOrd">
      <pc:chgData name="Elena Rangelova" userId="dfc090eff08bc183" providerId="LiveId" clId="{D216CF31-6ABB-44F5-A3C7-6C00D620E701}" dt="2019-08-01T03:22:44.885" v="360" actId="20577"/>
      <pc:docMkLst>
        <pc:docMk/>
      </pc:docMkLst>
      <pc:sldChg chg="modSp">
        <pc:chgData name="Elena Rangelova" userId="dfc090eff08bc183" providerId="LiveId" clId="{D216CF31-6ABB-44F5-A3C7-6C00D620E701}" dt="2019-08-01T03:13:41.680" v="110" actId="20577"/>
        <pc:sldMkLst>
          <pc:docMk/>
          <pc:sldMk cId="647378740" sldId="256"/>
        </pc:sldMkLst>
        <pc:spChg chg="mod">
          <ac:chgData name="Elena Rangelova" userId="dfc090eff08bc183" providerId="LiveId" clId="{D216CF31-6ABB-44F5-A3C7-6C00D620E701}" dt="2019-08-01T03:07:51.438" v="4"/>
          <ac:spMkLst>
            <pc:docMk/>
            <pc:sldMk cId="647378740" sldId="256"/>
            <ac:spMk id="2" creationId="{00000000-0000-0000-0000-000000000000}"/>
          </ac:spMkLst>
        </pc:spChg>
        <pc:spChg chg="mod">
          <ac:chgData name="Elena Rangelova" userId="dfc090eff08bc183" providerId="LiveId" clId="{D216CF31-6ABB-44F5-A3C7-6C00D620E701}" dt="2019-08-01T03:13:17.644" v="109" actId="20577"/>
          <ac:spMkLst>
            <pc:docMk/>
            <pc:sldMk cId="647378740" sldId="256"/>
            <ac:spMk id="3" creationId="{00000000-0000-0000-0000-000000000000}"/>
          </ac:spMkLst>
        </pc:spChg>
        <pc:spChg chg="mod">
          <ac:chgData name="Elena Rangelova" userId="dfc090eff08bc183" providerId="LiveId" clId="{D216CF31-6ABB-44F5-A3C7-6C00D620E701}" dt="2019-08-01T03:13:41.680" v="110" actId="20577"/>
          <ac:spMkLst>
            <pc:docMk/>
            <pc:sldMk cId="647378740" sldId="256"/>
            <ac:spMk id="5" creationId="{00000000-0000-0000-0000-000000000000}"/>
          </ac:spMkLst>
        </pc:spChg>
      </pc:sldChg>
      <pc:sldChg chg="modSp">
        <pc:chgData name="Elena Rangelova" userId="dfc090eff08bc183" providerId="LiveId" clId="{D216CF31-6ABB-44F5-A3C7-6C00D620E701}" dt="2019-08-01T03:22:44.885" v="360" actId="20577"/>
        <pc:sldMkLst>
          <pc:docMk/>
          <pc:sldMk cId="488729990" sldId="257"/>
        </pc:sldMkLst>
        <pc:graphicFrameChg chg="mod">
          <ac:chgData name="Elena Rangelova" userId="dfc090eff08bc183" providerId="LiveId" clId="{D216CF31-6ABB-44F5-A3C7-6C00D620E701}" dt="2019-08-01T03:22:44.885" v="360" actId="20577"/>
          <ac:graphicFrameMkLst>
            <pc:docMk/>
            <pc:sldMk cId="488729990" sldId="257"/>
            <ac:graphicFrameMk id="9" creationId="{4528A1F2-BF08-480B-AB5E-DA0C91AD7F54}"/>
          </ac:graphicFrameMkLst>
        </pc:graphicFrameChg>
      </pc:sldChg>
      <pc:sldChg chg="modSp">
        <pc:chgData name="Elena Rangelova" userId="dfc090eff08bc183" providerId="LiveId" clId="{D216CF31-6ABB-44F5-A3C7-6C00D620E701}" dt="2019-08-01T03:16:21.216" v="278" actId="20577"/>
        <pc:sldMkLst>
          <pc:docMk/>
          <pc:sldMk cId="3960102409" sldId="270"/>
        </pc:sldMkLst>
        <pc:spChg chg="mod">
          <ac:chgData name="Elena Rangelova" userId="dfc090eff08bc183" providerId="LiveId" clId="{D216CF31-6ABB-44F5-A3C7-6C00D620E701}" dt="2019-08-01T03:16:21.216" v="278" actId="20577"/>
          <ac:spMkLst>
            <pc:docMk/>
            <pc:sldMk cId="3960102409" sldId="270"/>
            <ac:spMk id="3" creationId="{00000000-0000-0000-0000-000000000000}"/>
          </ac:spMkLst>
        </pc:spChg>
      </pc:sldChg>
      <pc:sldChg chg="modSp">
        <pc:chgData name="Elena Rangelova" userId="dfc090eff08bc183" providerId="LiveId" clId="{D216CF31-6ABB-44F5-A3C7-6C00D620E701}" dt="2019-08-01T03:15:48.984" v="262" actId="114"/>
        <pc:sldMkLst>
          <pc:docMk/>
          <pc:sldMk cId="3977838936" sldId="271"/>
        </pc:sldMkLst>
        <pc:spChg chg="mod">
          <ac:chgData name="Elena Rangelova" userId="dfc090eff08bc183" providerId="LiveId" clId="{D216CF31-6ABB-44F5-A3C7-6C00D620E701}" dt="2019-08-01T03:15:48.984" v="262" actId="114"/>
          <ac:spMkLst>
            <pc:docMk/>
            <pc:sldMk cId="3977838936" sldId="271"/>
            <ac:spMk id="3" creationId="{00000000-0000-0000-0000-000000000000}"/>
          </ac:spMkLst>
        </pc:spChg>
      </pc:sldChg>
      <pc:sldChg chg="ord">
        <pc:chgData name="Elena Rangelova" userId="dfc090eff08bc183" providerId="LiveId" clId="{D216CF31-6ABB-44F5-A3C7-6C00D620E701}" dt="2019-08-01T03:21:13.642" v="295"/>
        <pc:sldMkLst>
          <pc:docMk/>
          <pc:sldMk cId="3670765703" sldId="275"/>
        </pc:sldMkLst>
      </pc:sldChg>
      <pc:sldChg chg="addSp delSp modSp add ord">
        <pc:chgData name="Elena Rangelova" userId="dfc090eff08bc183" providerId="LiveId" clId="{D216CF31-6ABB-44F5-A3C7-6C00D620E701}" dt="2019-08-01T03:21:39.838" v="323" actId="20577"/>
        <pc:sldMkLst>
          <pc:docMk/>
          <pc:sldMk cId="2960996496" sldId="278"/>
        </pc:sldMkLst>
        <pc:spChg chg="mod">
          <ac:chgData name="Elena Rangelova" userId="dfc090eff08bc183" providerId="LiveId" clId="{D216CF31-6ABB-44F5-A3C7-6C00D620E701}" dt="2019-08-01T03:21:39.838" v="323" actId="20577"/>
          <ac:spMkLst>
            <pc:docMk/>
            <pc:sldMk cId="2960996496" sldId="278"/>
            <ac:spMk id="2" creationId="{00000000-0000-0000-0000-000000000000}"/>
          </ac:spMkLst>
        </pc:spChg>
        <pc:spChg chg="mod">
          <ac:chgData name="Elena Rangelova" userId="dfc090eff08bc183" providerId="LiveId" clId="{D216CF31-6ABB-44F5-A3C7-6C00D620E701}" dt="2019-08-01T03:18:30.482" v="284" actId="20577"/>
          <ac:spMkLst>
            <pc:docMk/>
            <pc:sldMk cId="2960996496" sldId="278"/>
            <ac:spMk id="3" creationId="{00000000-0000-0000-0000-000000000000}"/>
          </ac:spMkLst>
        </pc:spChg>
        <pc:spChg chg="del">
          <ac:chgData name="Elena Rangelova" userId="dfc090eff08bc183" providerId="LiveId" clId="{D216CF31-6ABB-44F5-A3C7-6C00D620E701}" dt="2019-08-01T03:20:44.394" v="294"/>
          <ac:spMkLst>
            <pc:docMk/>
            <pc:sldMk cId="2960996496" sldId="278"/>
            <ac:spMk id="7" creationId="{00000000-0000-0000-0000-000000000000}"/>
          </ac:spMkLst>
        </pc:spChg>
        <pc:graphicFrameChg chg="add mod modGraphic">
          <ac:chgData name="Elena Rangelova" userId="dfc090eff08bc183" providerId="LiveId" clId="{D216CF31-6ABB-44F5-A3C7-6C00D620E701}" dt="2019-08-01T03:20:37.891" v="293" actId="2711"/>
          <ac:graphicFrameMkLst>
            <pc:docMk/>
            <pc:sldMk cId="2960996496" sldId="278"/>
            <ac:graphicFrameMk id="9" creationId="{843BEF41-FC04-48D3-94C9-A6596337EAF8}"/>
          </ac:graphicFrameMkLst>
        </pc:graphicFrameChg>
        <pc:picChg chg="del">
          <ac:chgData name="Elena Rangelova" userId="dfc090eff08bc183" providerId="LiveId" clId="{D216CF31-6ABB-44F5-A3C7-6C00D620E701}" dt="2019-08-01T03:18:09.787" v="280"/>
          <ac:picMkLst>
            <pc:docMk/>
            <pc:sldMk cId="2960996496" sldId="278"/>
            <ac:picMk id="10241" creationId="{00000000-0000-0000-0000-000000000000}"/>
          </ac:picMkLst>
        </pc:picChg>
        <pc:picChg chg="del">
          <ac:chgData name="Elena Rangelova" userId="dfc090eff08bc183" providerId="LiveId" clId="{D216CF31-6ABB-44F5-A3C7-6C00D620E701}" dt="2019-08-01T03:18:11.713" v="281"/>
          <ac:picMkLst>
            <pc:docMk/>
            <pc:sldMk cId="2960996496" sldId="278"/>
            <ac:picMk id="10243" creationId="{00000000-0000-0000-0000-000000000000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4F8EDDD-00F1-4430-8870-9131A19D727B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D09A072C-5946-4C0A-B84A-036F57E66DA4}">
      <dgm:prSet/>
      <dgm:spPr/>
      <dgm:t>
        <a:bodyPr/>
        <a:lstStyle/>
        <a:p>
          <a:r>
            <a:rPr lang="en-CA"/>
            <a:t>Motivation </a:t>
          </a:r>
          <a:endParaRPr lang="en-US"/>
        </a:p>
      </dgm:t>
    </dgm:pt>
    <dgm:pt modelId="{F46677B4-B657-4D80-95A5-6B367FD6DCEA}" type="parTrans" cxnId="{8023E20A-2A7A-4282-BBBF-C466411E0D4B}">
      <dgm:prSet/>
      <dgm:spPr/>
      <dgm:t>
        <a:bodyPr/>
        <a:lstStyle/>
        <a:p>
          <a:endParaRPr lang="en-US"/>
        </a:p>
      </dgm:t>
    </dgm:pt>
    <dgm:pt modelId="{46C75894-E2F2-4845-AA7B-7AD6F2E7FEC0}" type="sibTrans" cxnId="{8023E20A-2A7A-4282-BBBF-C466411E0D4B}">
      <dgm:prSet/>
      <dgm:spPr/>
      <dgm:t>
        <a:bodyPr/>
        <a:lstStyle/>
        <a:p>
          <a:endParaRPr lang="en-US"/>
        </a:p>
      </dgm:t>
    </dgm:pt>
    <dgm:pt modelId="{72FD8AA6-3B44-48D0-A2DD-2DF346541F77}">
      <dgm:prSet/>
      <dgm:spPr/>
      <dgm:t>
        <a:bodyPr/>
        <a:lstStyle/>
        <a:p>
          <a:r>
            <a:rPr lang="en-CA"/>
            <a:t>The ICAP framework</a:t>
          </a:r>
          <a:endParaRPr lang="en-US"/>
        </a:p>
      </dgm:t>
    </dgm:pt>
    <dgm:pt modelId="{B2C781CD-BCB6-4286-8840-6361E1115621}" type="parTrans" cxnId="{FF3F51AC-C0CF-404A-9BB7-F438770E92BB}">
      <dgm:prSet/>
      <dgm:spPr/>
      <dgm:t>
        <a:bodyPr/>
        <a:lstStyle/>
        <a:p>
          <a:endParaRPr lang="en-US"/>
        </a:p>
      </dgm:t>
    </dgm:pt>
    <dgm:pt modelId="{CD2300D4-AFED-407C-B169-B4B61CDAB89C}" type="sibTrans" cxnId="{FF3F51AC-C0CF-404A-9BB7-F438770E92BB}">
      <dgm:prSet/>
      <dgm:spPr/>
      <dgm:t>
        <a:bodyPr/>
        <a:lstStyle/>
        <a:p>
          <a:endParaRPr lang="en-US"/>
        </a:p>
      </dgm:t>
    </dgm:pt>
    <dgm:pt modelId="{780C9EDB-0AC7-4AE8-BED6-D5E9A0C7F61C}">
      <dgm:prSet/>
      <dgm:spPr/>
      <dgm:t>
        <a:bodyPr/>
        <a:lstStyle/>
        <a:p>
          <a:r>
            <a:rPr lang="en-CA"/>
            <a:t>Designing learning activities</a:t>
          </a:r>
          <a:endParaRPr lang="en-US"/>
        </a:p>
      </dgm:t>
    </dgm:pt>
    <dgm:pt modelId="{1EB46E67-3F40-40C2-B36C-ED5B72F975BB}" type="parTrans" cxnId="{624D4F79-3F12-4E77-B7CF-508E0401B267}">
      <dgm:prSet/>
      <dgm:spPr/>
      <dgm:t>
        <a:bodyPr/>
        <a:lstStyle/>
        <a:p>
          <a:endParaRPr lang="en-US"/>
        </a:p>
      </dgm:t>
    </dgm:pt>
    <dgm:pt modelId="{3DF241E5-6F6A-46C5-8769-958EC3FE10E1}" type="sibTrans" cxnId="{624D4F79-3F12-4E77-B7CF-508E0401B267}">
      <dgm:prSet/>
      <dgm:spPr/>
      <dgm:t>
        <a:bodyPr/>
        <a:lstStyle/>
        <a:p>
          <a:endParaRPr lang="en-US"/>
        </a:p>
      </dgm:t>
    </dgm:pt>
    <dgm:pt modelId="{AF87D787-ECB3-46BF-8DD5-42B163794FC5}">
      <dgm:prSet/>
      <dgm:spPr/>
      <dgm:t>
        <a:bodyPr/>
        <a:lstStyle/>
        <a:p>
          <a:r>
            <a:rPr lang="en-CA"/>
            <a:t>Assessment of learning</a:t>
          </a:r>
          <a:endParaRPr lang="en-US"/>
        </a:p>
      </dgm:t>
    </dgm:pt>
    <dgm:pt modelId="{15414D7A-D737-4F91-A182-C9E8E0919C2E}" type="parTrans" cxnId="{7231EE0A-DE2B-4314-AE5B-DBB1861FA748}">
      <dgm:prSet/>
      <dgm:spPr/>
      <dgm:t>
        <a:bodyPr/>
        <a:lstStyle/>
        <a:p>
          <a:endParaRPr lang="en-US"/>
        </a:p>
      </dgm:t>
    </dgm:pt>
    <dgm:pt modelId="{E0D1ECD7-FE18-4A5E-AE63-3FAB564C501F}" type="sibTrans" cxnId="{7231EE0A-DE2B-4314-AE5B-DBB1861FA748}">
      <dgm:prSet/>
      <dgm:spPr/>
      <dgm:t>
        <a:bodyPr/>
        <a:lstStyle/>
        <a:p>
          <a:endParaRPr lang="en-US"/>
        </a:p>
      </dgm:t>
    </dgm:pt>
    <dgm:pt modelId="{39DC65FC-156F-4C5B-8977-CC74136BA36D}">
      <dgm:prSet/>
      <dgm:spPr/>
      <dgm:t>
        <a:bodyPr/>
        <a:lstStyle/>
        <a:p>
          <a:r>
            <a:rPr lang="en-CA"/>
            <a:t>Provisional results</a:t>
          </a:r>
          <a:endParaRPr lang="en-US"/>
        </a:p>
      </dgm:t>
    </dgm:pt>
    <dgm:pt modelId="{5433F799-1A05-4394-9CFA-78FE2B9D8174}" type="parTrans" cxnId="{F3DF6AED-3B3A-4B43-BF04-6259F87133EF}">
      <dgm:prSet/>
      <dgm:spPr/>
      <dgm:t>
        <a:bodyPr/>
        <a:lstStyle/>
        <a:p>
          <a:endParaRPr lang="en-US"/>
        </a:p>
      </dgm:t>
    </dgm:pt>
    <dgm:pt modelId="{033E0F83-ADAC-4A10-B21D-A9740C3E6A5A}" type="sibTrans" cxnId="{F3DF6AED-3B3A-4B43-BF04-6259F87133EF}">
      <dgm:prSet/>
      <dgm:spPr/>
      <dgm:t>
        <a:bodyPr/>
        <a:lstStyle/>
        <a:p>
          <a:endParaRPr lang="en-US"/>
        </a:p>
      </dgm:t>
    </dgm:pt>
    <dgm:pt modelId="{C04766F4-BACD-480F-946C-8B7D4F00D73B}">
      <dgm:prSet/>
      <dgm:spPr/>
      <dgm:t>
        <a:bodyPr/>
        <a:lstStyle/>
        <a:p>
          <a:r>
            <a:rPr lang="en-CA"/>
            <a:t>Concluding remarks</a:t>
          </a:r>
          <a:endParaRPr lang="en-US"/>
        </a:p>
      </dgm:t>
    </dgm:pt>
    <dgm:pt modelId="{DB72B0AD-3413-4955-8E9E-90B8B5F62599}" type="parTrans" cxnId="{81903199-1896-48F1-B2DD-C1879B92E6C7}">
      <dgm:prSet/>
      <dgm:spPr/>
      <dgm:t>
        <a:bodyPr/>
        <a:lstStyle/>
        <a:p>
          <a:endParaRPr lang="en-US"/>
        </a:p>
      </dgm:t>
    </dgm:pt>
    <dgm:pt modelId="{3D12EEB0-16EE-40F9-B791-CFA9928B1620}" type="sibTrans" cxnId="{81903199-1896-48F1-B2DD-C1879B92E6C7}">
      <dgm:prSet/>
      <dgm:spPr/>
      <dgm:t>
        <a:bodyPr/>
        <a:lstStyle/>
        <a:p>
          <a:endParaRPr lang="en-US"/>
        </a:p>
      </dgm:t>
    </dgm:pt>
    <dgm:pt modelId="{EAD07816-B549-4E61-9F42-339D28DEC374}">
      <dgm:prSet/>
      <dgm:spPr/>
      <dgm:t>
        <a:bodyPr/>
        <a:lstStyle/>
        <a:p>
          <a:r>
            <a:rPr lang="en-US" dirty="0"/>
            <a:t>Student </a:t>
          </a:r>
          <a:r>
            <a:rPr lang="en-US" dirty="0" smtClean="0"/>
            <a:t>self-reflection</a:t>
          </a:r>
          <a:endParaRPr lang="en-US" dirty="0"/>
        </a:p>
      </dgm:t>
    </dgm:pt>
    <dgm:pt modelId="{E52F45A8-87A0-4BD3-B611-BE1952CEC8E8}" type="parTrans" cxnId="{3C5F4753-C3A9-411F-BE20-FEAA6B7A46A0}">
      <dgm:prSet/>
      <dgm:spPr/>
      <dgm:t>
        <a:bodyPr/>
        <a:lstStyle/>
        <a:p>
          <a:endParaRPr lang="en-US"/>
        </a:p>
      </dgm:t>
    </dgm:pt>
    <dgm:pt modelId="{2B4FA458-74BD-436E-B588-28C87251B6C4}" type="sibTrans" cxnId="{3C5F4753-C3A9-411F-BE20-FEAA6B7A46A0}">
      <dgm:prSet/>
      <dgm:spPr/>
      <dgm:t>
        <a:bodyPr/>
        <a:lstStyle/>
        <a:p>
          <a:endParaRPr lang="en-US"/>
        </a:p>
      </dgm:t>
    </dgm:pt>
    <dgm:pt modelId="{AC5C07E6-B6D1-410A-B133-C2EC3A4E6724}" type="pres">
      <dgm:prSet presAssocID="{94F8EDDD-00F1-4430-8870-9131A19D727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CA"/>
        </a:p>
      </dgm:t>
    </dgm:pt>
    <dgm:pt modelId="{DA34D683-EBDD-401B-85FD-7858EA26E213}" type="pres">
      <dgm:prSet presAssocID="{D09A072C-5946-4C0A-B84A-036F57E66DA4}" presName="parentText" presStyleLbl="node1" presStyleIdx="0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2E305F01-2B12-4652-AC9C-4C90DE35FE7D}" type="pres">
      <dgm:prSet presAssocID="{46C75894-E2F2-4845-AA7B-7AD6F2E7FEC0}" presName="spacer" presStyleCnt="0"/>
      <dgm:spPr/>
    </dgm:pt>
    <dgm:pt modelId="{528C83B9-2DB0-4949-9F67-BB4F6D02AC37}" type="pres">
      <dgm:prSet presAssocID="{72FD8AA6-3B44-48D0-A2DD-2DF346541F77}" presName="parentText" presStyleLbl="node1" presStyleIdx="1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D192E8AC-12CB-4EC6-AE9A-736B42796785}" type="pres">
      <dgm:prSet presAssocID="{CD2300D4-AFED-407C-B169-B4B61CDAB89C}" presName="spacer" presStyleCnt="0"/>
      <dgm:spPr/>
    </dgm:pt>
    <dgm:pt modelId="{93A2B924-0A91-497C-BB91-29A31FED4FFD}" type="pres">
      <dgm:prSet presAssocID="{780C9EDB-0AC7-4AE8-BED6-D5E9A0C7F61C}" presName="parentText" presStyleLbl="node1" presStyleIdx="2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713246B5-EEA7-4ADA-8EBB-3B19DDD50F8A}" type="pres">
      <dgm:prSet presAssocID="{3DF241E5-6F6A-46C5-8769-958EC3FE10E1}" presName="spacer" presStyleCnt="0"/>
      <dgm:spPr/>
    </dgm:pt>
    <dgm:pt modelId="{E0FD4898-7D1B-4188-B756-B5B52610B478}" type="pres">
      <dgm:prSet presAssocID="{AF87D787-ECB3-46BF-8DD5-42B163794FC5}" presName="parentText" presStyleLbl="node1" presStyleIdx="3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48278FCE-B8E3-4ACA-A801-6A74383DF27D}" type="pres">
      <dgm:prSet presAssocID="{E0D1ECD7-FE18-4A5E-AE63-3FAB564C501F}" presName="spacer" presStyleCnt="0"/>
      <dgm:spPr/>
    </dgm:pt>
    <dgm:pt modelId="{50B63545-7FD8-4291-9600-7863CB04557F}" type="pres">
      <dgm:prSet presAssocID="{39DC65FC-156F-4C5B-8977-CC74136BA36D}" presName="parentText" presStyleLbl="node1" presStyleIdx="4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992169CA-453C-4F4A-9A7F-A8C204B52227}" type="pres">
      <dgm:prSet presAssocID="{033E0F83-ADAC-4A10-B21D-A9740C3E6A5A}" presName="spacer" presStyleCnt="0"/>
      <dgm:spPr/>
    </dgm:pt>
    <dgm:pt modelId="{986A002B-B4A3-411B-A763-F1DAA1AB1BC3}" type="pres">
      <dgm:prSet presAssocID="{EAD07816-B549-4E61-9F42-339D28DEC374}" presName="parentText" presStyleLbl="node1" presStyleIdx="5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8F030B78-02C3-4EF5-9204-CA45D8606CDE}" type="pres">
      <dgm:prSet presAssocID="{2B4FA458-74BD-436E-B588-28C87251B6C4}" presName="spacer" presStyleCnt="0"/>
      <dgm:spPr/>
    </dgm:pt>
    <dgm:pt modelId="{96877450-FF3D-4BF8-B5E9-DBBA7DF45FE7}" type="pres">
      <dgm:prSet presAssocID="{C04766F4-BACD-480F-946C-8B7D4F00D73B}" presName="parentText" presStyleLbl="node1" presStyleIdx="6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CA"/>
        </a:p>
      </dgm:t>
    </dgm:pt>
  </dgm:ptLst>
  <dgm:cxnLst>
    <dgm:cxn modelId="{A455D7F2-B6A4-449F-92C8-E56C427B4B91}" type="presOf" srcId="{AF87D787-ECB3-46BF-8DD5-42B163794FC5}" destId="{E0FD4898-7D1B-4188-B756-B5B52610B478}" srcOrd="0" destOrd="0" presId="urn:microsoft.com/office/officeart/2005/8/layout/vList2"/>
    <dgm:cxn modelId="{624D4F79-3F12-4E77-B7CF-508E0401B267}" srcId="{94F8EDDD-00F1-4430-8870-9131A19D727B}" destId="{780C9EDB-0AC7-4AE8-BED6-D5E9A0C7F61C}" srcOrd="2" destOrd="0" parTransId="{1EB46E67-3F40-40C2-B36C-ED5B72F975BB}" sibTransId="{3DF241E5-6F6A-46C5-8769-958EC3FE10E1}"/>
    <dgm:cxn modelId="{F3DF6AED-3B3A-4B43-BF04-6259F87133EF}" srcId="{94F8EDDD-00F1-4430-8870-9131A19D727B}" destId="{39DC65FC-156F-4C5B-8977-CC74136BA36D}" srcOrd="4" destOrd="0" parTransId="{5433F799-1A05-4394-9CFA-78FE2B9D8174}" sibTransId="{033E0F83-ADAC-4A10-B21D-A9740C3E6A5A}"/>
    <dgm:cxn modelId="{8023E20A-2A7A-4282-BBBF-C466411E0D4B}" srcId="{94F8EDDD-00F1-4430-8870-9131A19D727B}" destId="{D09A072C-5946-4C0A-B84A-036F57E66DA4}" srcOrd="0" destOrd="0" parTransId="{F46677B4-B657-4D80-95A5-6B367FD6DCEA}" sibTransId="{46C75894-E2F2-4845-AA7B-7AD6F2E7FEC0}"/>
    <dgm:cxn modelId="{74B243E8-8DCF-4416-89C1-D131FAE94253}" type="presOf" srcId="{780C9EDB-0AC7-4AE8-BED6-D5E9A0C7F61C}" destId="{93A2B924-0A91-497C-BB91-29A31FED4FFD}" srcOrd="0" destOrd="0" presId="urn:microsoft.com/office/officeart/2005/8/layout/vList2"/>
    <dgm:cxn modelId="{3C5F4753-C3A9-411F-BE20-FEAA6B7A46A0}" srcId="{94F8EDDD-00F1-4430-8870-9131A19D727B}" destId="{EAD07816-B549-4E61-9F42-339D28DEC374}" srcOrd="5" destOrd="0" parTransId="{E52F45A8-87A0-4BD3-B611-BE1952CEC8E8}" sibTransId="{2B4FA458-74BD-436E-B588-28C87251B6C4}"/>
    <dgm:cxn modelId="{26B80F01-803A-4FF9-B8AB-167A05BFCFEA}" type="presOf" srcId="{C04766F4-BACD-480F-946C-8B7D4F00D73B}" destId="{96877450-FF3D-4BF8-B5E9-DBBA7DF45FE7}" srcOrd="0" destOrd="0" presId="urn:microsoft.com/office/officeart/2005/8/layout/vList2"/>
    <dgm:cxn modelId="{EA8CFE4F-CC00-4EEB-9968-C4A4EC15F21D}" type="presOf" srcId="{D09A072C-5946-4C0A-B84A-036F57E66DA4}" destId="{DA34D683-EBDD-401B-85FD-7858EA26E213}" srcOrd="0" destOrd="0" presId="urn:microsoft.com/office/officeart/2005/8/layout/vList2"/>
    <dgm:cxn modelId="{7231EE0A-DE2B-4314-AE5B-DBB1861FA748}" srcId="{94F8EDDD-00F1-4430-8870-9131A19D727B}" destId="{AF87D787-ECB3-46BF-8DD5-42B163794FC5}" srcOrd="3" destOrd="0" parTransId="{15414D7A-D737-4F91-A182-C9E8E0919C2E}" sibTransId="{E0D1ECD7-FE18-4A5E-AE63-3FAB564C501F}"/>
    <dgm:cxn modelId="{CB7D6796-E59A-4361-817F-03976162D855}" type="presOf" srcId="{94F8EDDD-00F1-4430-8870-9131A19D727B}" destId="{AC5C07E6-B6D1-410A-B133-C2EC3A4E6724}" srcOrd="0" destOrd="0" presId="urn:microsoft.com/office/officeart/2005/8/layout/vList2"/>
    <dgm:cxn modelId="{FF3F51AC-C0CF-404A-9BB7-F438770E92BB}" srcId="{94F8EDDD-00F1-4430-8870-9131A19D727B}" destId="{72FD8AA6-3B44-48D0-A2DD-2DF346541F77}" srcOrd="1" destOrd="0" parTransId="{B2C781CD-BCB6-4286-8840-6361E1115621}" sibTransId="{CD2300D4-AFED-407C-B169-B4B61CDAB89C}"/>
    <dgm:cxn modelId="{81903199-1896-48F1-B2DD-C1879B92E6C7}" srcId="{94F8EDDD-00F1-4430-8870-9131A19D727B}" destId="{C04766F4-BACD-480F-946C-8B7D4F00D73B}" srcOrd="6" destOrd="0" parTransId="{DB72B0AD-3413-4955-8E9E-90B8B5F62599}" sibTransId="{3D12EEB0-16EE-40F9-B791-CFA9928B1620}"/>
    <dgm:cxn modelId="{EDA3001B-A5E3-479E-AEA0-1C720F47A1F8}" type="presOf" srcId="{EAD07816-B549-4E61-9F42-339D28DEC374}" destId="{986A002B-B4A3-411B-A763-F1DAA1AB1BC3}" srcOrd="0" destOrd="0" presId="urn:microsoft.com/office/officeart/2005/8/layout/vList2"/>
    <dgm:cxn modelId="{66201E5E-A377-4CB1-BB70-3A67E5E58650}" type="presOf" srcId="{39DC65FC-156F-4C5B-8977-CC74136BA36D}" destId="{50B63545-7FD8-4291-9600-7863CB04557F}" srcOrd="0" destOrd="0" presId="urn:microsoft.com/office/officeart/2005/8/layout/vList2"/>
    <dgm:cxn modelId="{634EA475-3E41-4C23-AF19-D2C91063D003}" type="presOf" srcId="{72FD8AA6-3B44-48D0-A2DD-2DF346541F77}" destId="{528C83B9-2DB0-4949-9F67-BB4F6D02AC37}" srcOrd="0" destOrd="0" presId="urn:microsoft.com/office/officeart/2005/8/layout/vList2"/>
    <dgm:cxn modelId="{4C43720B-45B1-42AD-AD1D-F050FC502EED}" type="presParOf" srcId="{AC5C07E6-B6D1-410A-B133-C2EC3A4E6724}" destId="{DA34D683-EBDD-401B-85FD-7858EA26E213}" srcOrd="0" destOrd="0" presId="urn:microsoft.com/office/officeart/2005/8/layout/vList2"/>
    <dgm:cxn modelId="{A7A486C9-1756-4F70-B75B-1D1BF056A60E}" type="presParOf" srcId="{AC5C07E6-B6D1-410A-B133-C2EC3A4E6724}" destId="{2E305F01-2B12-4652-AC9C-4C90DE35FE7D}" srcOrd="1" destOrd="0" presId="urn:microsoft.com/office/officeart/2005/8/layout/vList2"/>
    <dgm:cxn modelId="{E40BBD1B-8EA4-43E4-9F6A-4365FC277345}" type="presParOf" srcId="{AC5C07E6-B6D1-410A-B133-C2EC3A4E6724}" destId="{528C83B9-2DB0-4949-9F67-BB4F6D02AC37}" srcOrd="2" destOrd="0" presId="urn:microsoft.com/office/officeart/2005/8/layout/vList2"/>
    <dgm:cxn modelId="{9B096896-035E-4409-AE97-C7CF4E9325AE}" type="presParOf" srcId="{AC5C07E6-B6D1-410A-B133-C2EC3A4E6724}" destId="{D192E8AC-12CB-4EC6-AE9A-736B42796785}" srcOrd="3" destOrd="0" presId="urn:microsoft.com/office/officeart/2005/8/layout/vList2"/>
    <dgm:cxn modelId="{2A5863D7-AABB-436F-8F76-DE633634CF17}" type="presParOf" srcId="{AC5C07E6-B6D1-410A-B133-C2EC3A4E6724}" destId="{93A2B924-0A91-497C-BB91-29A31FED4FFD}" srcOrd="4" destOrd="0" presId="urn:microsoft.com/office/officeart/2005/8/layout/vList2"/>
    <dgm:cxn modelId="{E90CE4EC-DCBA-46B4-813E-B8A6AC555978}" type="presParOf" srcId="{AC5C07E6-B6D1-410A-B133-C2EC3A4E6724}" destId="{713246B5-EEA7-4ADA-8EBB-3B19DDD50F8A}" srcOrd="5" destOrd="0" presId="urn:microsoft.com/office/officeart/2005/8/layout/vList2"/>
    <dgm:cxn modelId="{A4DEBB4D-2A3D-4C65-90B0-93B29627F6A7}" type="presParOf" srcId="{AC5C07E6-B6D1-410A-B133-C2EC3A4E6724}" destId="{E0FD4898-7D1B-4188-B756-B5B52610B478}" srcOrd="6" destOrd="0" presId="urn:microsoft.com/office/officeart/2005/8/layout/vList2"/>
    <dgm:cxn modelId="{A24A20B2-5A3A-45AF-A34B-66EE4F881551}" type="presParOf" srcId="{AC5C07E6-B6D1-410A-B133-C2EC3A4E6724}" destId="{48278FCE-B8E3-4ACA-A801-6A74383DF27D}" srcOrd="7" destOrd="0" presId="urn:microsoft.com/office/officeart/2005/8/layout/vList2"/>
    <dgm:cxn modelId="{BEB4D653-BCAF-4376-8BCA-31820B518D23}" type="presParOf" srcId="{AC5C07E6-B6D1-410A-B133-C2EC3A4E6724}" destId="{50B63545-7FD8-4291-9600-7863CB04557F}" srcOrd="8" destOrd="0" presId="urn:microsoft.com/office/officeart/2005/8/layout/vList2"/>
    <dgm:cxn modelId="{CD0DB931-3043-4D08-B1FF-735D35E3024B}" type="presParOf" srcId="{AC5C07E6-B6D1-410A-B133-C2EC3A4E6724}" destId="{992169CA-453C-4F4A-9A7F-A8C204B52227}" srcOrd="9" destOrd="0" presId="urn:microsoft.com/office/officeart/2005/8/layout/vList2"/>
    <dgm:cxn modelId="{102BD9DF-CD7E-4043-B3C1-697FD5AFCB6B}" type="presParOf" srcId="{AC5C07E6-B6D1-410A-B133-C2EC3A4E6724}" destId="{986A002B-B4A3-411B-A763-F1DAA1AB1BC3}" srcOrd="10" destOrd="0" presId="urn:microsoft.com/office/officeart/2005/8/layout/vList2"/>
    <dgm:cxn modelId="{4834C89B-4F0F-43FA-BE74-D75D0002F15B}" type="presParOf" srcId="{AC5C07E6-B6D1-410A-B133-C2EC3A4E6724}" destId="{8F030B78-02C3-4EF5-9204-CA45D8606CDE}" srcOrd="11" destOrd="0" presId="urn:microsoft.com/office/officeart/2005/8/layout/vList2"/>
    <dgm:cxn modelId="{CBF8B5A1-6F48-4211-8818-404CA58FE99A}" type="presParOf" srcId="{AC5C07E6-B6D1-410A-B133-C2EC3A4E6724}" destId="{96877450-FF3D-4BF8-B5E9-DBBA7DF45FE7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34D683-EBDD-401B-85FD-7858EA26E213}">
      <dsp:nvSpPr>
        <dsp:cNvPr id="0" name=""/>
        <dsp:cNvSpPr/>
      </dsp:nvSpPr>
      <dsp:spPr>
        <a:xfrm>
          <a:off x="0" y="45210"/>
          <a:ext cx="6628804" cy="6318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2700" kern="1200"/>
            <a:t>Motivation </a:t>
          </a:r>
          <a:endParaRPr lang="en-US" sz="2700" kern="1200"/>
        </a:p>
      </dsp:txBody>
      <dsp:txXfrm>
        <a:off x="30842" y="76052"/>
        <a:ext cx="6567120" cy="570116"/>
      </dsp:txXfrm>
    </dsp:sp>
    <dsp:sp modelId="{528C83B9-2DB0-4949-9F67-BB4F6D02AC37}">
      <dsp:nvSpPr>
        <dsp:cNvPr id="0" name=""/>
        <dsp:cNvSpPr/>
      </dsp:nvSpPr>
      <dsp:spPr>
        <a:xfrm>
          <a:off x="0" y="754770"/>
          <a:ext cx="6628804" cy="631800"/>
        </a:xfrm>
        <a:prstGeom prst="roundRect">
          <a:avLst/>
        </a:prstGeom>
        <a:gradFill rotWithShape="0">
          <a:gsLst>
            <a:gs pos="0">
              <a:schemeClr val="accent2">
                <a:hueOff val="-494048"/>
                <a:satOff val="2367"/>
                <a:lumOff val="2190"/>
                <a:alphaOff val="0"/>
                <a:tint val="96000"/>
                <a:lumMod val="100000"/>
              </a:schemeClr>
            </a:gs>
            <a:gs pos="78000">
              <a:schemeClr val="accent2">
                <a:hueOff val="-494048"/>
                <a:satOff val="2367"/>
                <a:lumOff val="219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2700" kern="1200"/>
            <a:t>The ICAP framework</a:t>
          </a:r>
          <a:endParaRPr lang="en-US" sz="2700" kern="1200"/>
        </a:p>
      </dsp:txBody>
      <dsp:txXfrm>
        <a:off x="30842" y="785612"/>
        <a:ext cx="6567120" cy="570116"/>
      </dsp:txXfrm>
    </dsp:sp>
    <dsp:sp modelId="{93A2B924-0A91-497C-BB91-29A31FED4FFD}">
      <dsp:nvSpPr>
        <dsp:cNvPr id="0" name=""/>
        <dsp:cNvSpPr/>
      </dsp:nvSpPr>
      <dsp:spPr>
        <a:xfrm>
          <a:off x="0" y="1464330"/>
          <a:ext cx="6628804" cy="631800"/>
        </a:xfrm>
        <a:prstGeom prst="roundRect">
          <a:avLst/>
        </a:prstGeom>
        <a:gradFill rotWithShape="0">
          <a:gsLst>
            <a:gs pos="0">
              <a:schemeClr val="accent2">
                <a:hueOff val="-988095"/>
                <a:satOff val="4733"/>
                <a:lumOff val="4379"/>
                <a:alphaOff val="0"/>
                <a:tint val="96000"/>
                <a:lumMod val="100000"/>
              </a:schemeClr>
            </a:gs>
            <a:gs pos="78000">
              <a:schemeClr val="accent2">
                <a:hueOff val="-988095"/>
                <a:satOff val="4733"/>
                <a:lumOff val="4379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2700" kern="1200"/>
            <a:t>Designing learning activities</a:t>
          </a:r>
          <a:endParaRPr lang="en-US" sz="2700" kern="1200"/>
        </a:p>
      </dsp:txBody>
      <dsp:txXfrm>
        <a:off x="30842" y="1495172"/>
        <a:ext cx="6567120" cy="570116"/>
      </dsp:txXfrm>
    </dsp:sp>
    <dsp:sp modelId="{E0FD4898-7D1B-4188-B756-B5B52610B478}">
      <dsp:nvSpPr>
        <dsp:cNvPr id="0" name=""/>
        <dsp:cNvSpPr/>
      </dsp:nvSpPr>
      <dsp:spPr>
        <a:xfrm>
          <a:off x="0" y="2173890"/>
          <a:ext cx="6628804" cy="631800"/>
        </a:xfrm>
        <a:prstGeom prst="roundRect">
          <a:avLst/>
        </a:prstGeom>
        <a:gradFill rotWithShape="0">
          <a:gsLst>
            <a:gs pos="0">
              <a:schemeClr val="accent2">
                <a:hueOff val="-1482143"/>
                <a:satOff val="7100"/>
                <a:lumOff val="6569"/>
                <a:alphaOff val="0"/>
                <a:tint val="96000"/>
                <a:lumMod val="100000"/>
              </a:schemeClr>
            </a:gs>
            <a:gs pos="78000">
              <a:schemeClr val="accent2">
                <a:hueOff val="-1482143"/>
                <a:satOff val="7100"/>
                <a:lumOff val="6569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2700" kern="1200"/>
            <a:t>Assessment of learning</a:t>
          </a:r>
          <a:endParaRPr lang="en-US" sz="2700" kern="1200"/>
        </a:p>
      </dsp:txBody>
      <dsp:txXfrm>
        <a:off x="30842" y="2204732"/>
        <a:ext cx="6567120" cy="570116"/>
      </dsp:txXfrm>
    </dsp:sp>
    <dsp:sp modelId="{50B63545-7FD8-4291-9600-7863CB04557F}">
      <dsp:nvSpPr>
        <dsp:cNvPr id="0" name=""/>
        <dsp:cNvSpPr/>
      </dsp:nvSpPr>
      <dsp:spPr>
        <a:xfrm>
          <a:off x="0" y="2883450"/>
          <a:ext cx="6628804" cy="631800"/>
        </a:xfrm>
        <a:prstGeom prst="roundRect">
          <a:avLst/>
        </a:prstGeom>
        <a:gradFill rotWithShape="0">
          <a:gsLst>
            <a:gs pos="0">
              <a:schemeClr val="accent2">
                <a:hueOff val="-1976191"/>
                <a:satOff val="9467"/>
                <a:lumOff val="8758"/>
                <a:alphaOff val="0"/>
                <a:tint val="96000"/>
                <a:lumMod val="100000"/>
              </a:schemeClr>
            </a:gs>
            <a:gs pos="78000">
              <a:schemeClr val="accent2">
                <a:hueOff val="-1976191"/>
                <a:satOff val="9467"/>
                <a:lumOff val="8758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2700" kern="1200"/>
            <a:t>Provisional results</a:t>
          </a:r>
          <a:endParaRPr lang="en-US" sz="2700" kern="1200"/>
        </a:p>
      </dsp:txBody>
      <dsp:txXfrm>
        <a:off x="30842" y="2914292"/>
        <a:ext cx="6567120" cy="570116"/>
      </dsp:txXfrm>
    </dsp:sp>
    <dsp:sp modelId="{986A002B-B4A3-411B-A763-F1DAA1AB1BC3}">
      <dsp:nvSpPr>
        <dsp:cNvPr id="0" name=""/>
        <dsp:cNvSpPr/>
      </dsp:nvSpPr>
      <dsp:spPr>
        <a:xfrm>
          <a:off x="0" y="3593010"/>
          <a:ext cx="6628804" cy="631800"/>
        </a:xfrm>
        <a:prstGeom prst="roundRect">
          <a:avLst/>
        </a:prstGeom>
        <a:gradFill rotWithShape="0">
          <a:gsLst>
            <a:gs pos="0">
              <a:schemeClr val="accent2">
                <a:hueOff val="-2470238"/>
                <a:satOff val="11833"/>
                <a:lumOff val="10948"/>
                <a:alphaOff val="0"/>
                <a:tint val="96000"/>
                <a:lumMod val="100000"/>
              </a:schemeClr>
            </a:gs>
            <a:gs pos="78000">
              <a:schemeClr val="accent2">
                <a:hueOff val="-2470238"/>
                <a:satOff val="11833"/>
                <a:lumOff val="10948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/>
            <a:t>Student </a:t>
          </a:r>
          <a:r>
            <a:rPr lang="en-US" sz="2700" kern="1200" dirty="0" smtClean="0"/>
            <a:t>self-reflection</a:t>
          </a:r>
          <a:endParaRPr lang="en-US" sz="2700" kern="1200" dirty="0"/>
        </a:p>
      </dsp:txBody>
      <dsp:txXfrm>
        <a:off x="30842" y="3623852"/>
        <a:ext cx="6567120" cy="570116"/>
      </dsp:txXfrm>
    </dsp:sp>
    <dsp:sp modelId="{96877450-FF3D-4BF8-B5E9-DBBA7DF45FE7}">
      <dsp:nvSpPr>
        <dsp:cNvPr id="0" name=""/>
        <dsp:cNvSpPr/>
      </dsp:nvSpPr>
      <dsp:spPr>
        <a:xfrm>
          <a:off x="0" y="4302570"/>
          <a:ext cx="6628804" cy="631800"/>
        </a:xfrm>
        <a:prstGeom prst="roundRect">
          <a:avLst/>
        </a:prstGeom>
        <a:gradFill rotWithShape="0">
          <a:gsLst>
            <a:gs pos="0">
              <a:schemeClr val="accent2">
                <a:hueOff val="-2964286"/>
                <a:satOff val="14200"/>
                <a:lumOff val="13137"/>
                <a:alphaOff val="0"/>
                <a:tint val="96000"/>
                <a:lumMod val="100000"/>
              </a:schemeClr>
            </a:gs>
            <a:gs pos="78000">
              <a:schemeClr val="accent2">
                <a:hueOff val="-2964286"/>
                <a:satOff val="14200"/>
                <a:lumOff val="13137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2700" kern="1200"/>
            <a:t>Concluding remarks</a:t>
          </a:r>
          <a:endParaRPr lang="en-US" sz="2700" kern="1200"/>
        </a:p>
      </dsp:txBody>
      <dsp:txXfrm>
        <a:off x="30842" y="4333412"/>
        <a:ext cx="6567120" cy="5701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80C25C-FBBD-4090-910F-1610BED0A941}" type="datetimeFigureOut">
              <a:rPr lang="en-CA" smtClean="0"/>
              <a:pPr/>
              <a:t>02/08/2019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EF9EBA-6EFC-4EAB-9D20-9B0B328BBF2F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244581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19104" y="2340565"/>
            <a:ext cx="7766936" cy="1646302"/>
          </a:xfrm>
        </p:spPr>
        <p:txBody>
          <a:bodyPr anchor="b">
            <a:noAutofit/>
          </a:bodyPr>
          <a:lstStyle>
            <a:lvl1pPr algn="r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9520" y="4203437"/>
            <a:ext cx="7766936" cy="1096899"/>
          </a:xfrm>
        </p:spPr>
        <p:txBody>
          <a:bodyPr anchor="t"/>
          <a:lstStyle>
            <a:lvl1pPr marL="0" indent="0" algn="r">
              <a:buNone/>
              <a:defRPr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5/17/2018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SSE Education Forum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848120" y="486697"/>
            <a:ext cx="2425882" cy="117476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SSE Education Forum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SSE Education Forum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SSE Education Forum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SSE Education Forum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SSE Education Forum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SSE Education Forum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pPr/>
              <a:t>8/2/2019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SSE Education Forum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SSE Education Forum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42B7F-4062-46C7-B486-6B41DD81B66C}" type="datetimeFigureOut">
              <a:rPr lang="en-CA" smtClean="0"/>
              <a:pPr/>
              <a:t>02/08/2019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3BECB-11C4-49FC-A19E-8CE74CD55B35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053918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42B7F-4062-46C7-B486-6B41DD81B66C}" type="datetimeFigureOut">
              <a:rPr lang="en-CA" smtClean="0"/>
              <a:pPr/>
              <a:t>02/08/2019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3BECB-11C4-49FC-A19E-8CE74CD55B35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73729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5/17/2018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SSE Education Forum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732433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42B7F-4062-46C7-B486-6B41DD81B66C}" type="datetimeFigureOut">
              <a:rPr lang="en-CA" smtClean="0"/>
              <a:pPr/>
              <a:t>02/08/2019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3BECB-11C4-49FC-A19E-8CE74CD55B35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8395911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42B7F-4062-46C7-B486-6B41DD81B66C}" type="datetimeFigureOut">
              <a:rPr lang="en-CA" smtClean="0"/>
              <a:pPr/>
              <a:t>02/08/2019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3BECB-11C4-49FC-A19E-8CE74CD55B35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339852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42B7F-4062-46C7-B486-6B41DD81B66C}" type="datetimeFigureOut">
              <a:rPr lang="en-CA" smtClean="0"/>
              <a:pPr/>
              <a:t>02/08/2019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3BECB-11C4-49FC-A19E-8CE74CD55B35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4357089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42B7F-4062-46C7-B486-6B41DD81B66C}" type="datetimeFigureOut">
              <a:rPr lang="en-CA" smtClean="0"/>
              <a:pPr/>
              <a:t>02/08/2019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3BECB-11C4-49FC-A19E-8CE74CD55B35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8134231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42B7F-4062-46C7-B486-6B41DD81B66C}" type="datetimeFigureOut">
              <a:rPr lang="en-CA" smtClean="0"/>
              <a:pPr/>
              <a:t>02/08/2019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3BECB-11C4-49FC-A19E-8CE74CD55B35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4142146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42B7F-4062-46C7-B486-6B41DD81B66C}" type="datetimeFigureOut">
              <a:rPr lang="en-CA" smtClean="0"/>
              <a:pPr/>
              <a:t>02/08/2019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3BECB-11C4-49FC-A19E-8CE74CD55B35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6146067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42B7F-4062-46C7-B486-6B41DD81B66C}" type="datetimeFigureOut">
              <a:rPr lang="en-CA" smtClean="0"/>
              <a:pPr/>
              <a:t>02/08/2019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3BECB-11C4-49FC-A19E-8CE74CD55B35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4203771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42B7F-4062-46C7-B486-6B41DD81B66C}" type="datetimeFigureOut">
              <a:rPr lang="en-CA" smtClean="0"/>
              <a:pPr/>
              <a:t>02/08/2019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3BECB-11C4-49FC-A19E-8CE74CD55B35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6675195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42B7F-4062-46C7-B486-6B41DD81B66C}" type="datetimeFigureOut">
              <a:rPr lang="en-CA" smtClean="0"/>
              <a:pPr/>
              <a:t>02/08/2019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3BECB-11C4-49FC-A19E-8CE74CD55B35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76708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SSE Education Forum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SSE Education Forum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pPr/>
              <a:t>8/2/2019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SSE Education Forum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SSE Education Forum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SSE Education Forum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SSE Education Forum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8/2/2019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SSE Education Forum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356684"/>
            <a:ext cx="8596668" cy="6661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1629697"/>
            <a:ext cx="8596668" cy="44116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5/17/2018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SSE Education Forum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9"/>
          <a:stretch>
            <a:fillRect/>
          </a:stretch>
        </p:blipFill>
        <p:spPr>
          <a:xfrm>
            <a:off x="10154098" y="92833"/>
            <a:ext cx="1917795" cy="92998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80" r:id="rId2"/>
    <p:sldLayoutId id="2147483650" r:id="rId3"/>
    <p:sldLayoutId id="2147483651" r:id="rId4"/>
    <p:sldLayoutId id="2147483665" r:id="rId5"/>
    <p:sldLayoutId id="2147483653" r:id="rId6"/>
    <p:sldLayoutId id="2147483654" r:id="rId7"/>
    <p:sldLayoutId id="2147483655" r:id="rId8"/>
    <p:sldLayoutId id="2147483666" r:id="rId9"/>
    <p:sldLayoutId id="2147483657" r:id="rId10"/>
    <p:sldLayoutId id="2147483660" r:id="rId11"/>
    <p:sldLayoutId id="2147483661" r:id="rId12"/>
    <p:sldLayoutId id="2147483662" r:id="rId13"/>
    <p:sldLayoutId id="2147483663" r:id="rId14"/>
    <p:sldLayoutId id="2147483664" r:id="rId15"/>
    <p:sldLayoutId id="2147483667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642B7F-4062-46C7-B486-6B41DD81B66C}" type="datetimeFigureOut">
              <a:rPr lang="en-CA" smtClean="0"/>
              <a:pPr/>
              <a:t>02/08/2019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83BECB-11C4-49FC-A19E-8CE74CD55B35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58481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3801" y="2364663"/>
            <a:ext cx="8265919" cy="1646302"/>
          </a:xfrm>
        </p:spPr>
        <p:txBody>
          <a:bodyPr/>
          <a:lstStyle/>
          <a:p>
            <a:r>
              <a:rPr lang="en-C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Enhancing student learning of the fundamentals of surveying with the help of the ICAP framework</a:t>
            </a:r>
            <a:endParaRPr lang="en-US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7870" y="4203437"/>
            <a:ext cx="7766936" cy="1096899"/>
          </a:xfrm>
        </p:spPr>
        <p:txBody>
          <a:bodyPr>
            <a:normAutofit/>
          </a:bodyPr>
          <a:lstStyle/>
          <a:p>
            <a:r>
              <a:rPr lang="en-CA" sz="2400" dirty="0"/>
              <a:t>Elena Rangelova and Ivan </a:t>
            </a:r>
            <a:r>
              <a:rPr lang="en-CA" sz="2400" dirty="0" err="1"/>
              <a:t>Detchev</a:t>
            </a:r>
            <a:endParaRPr lang="en-CA" sz="2400" dirty="0"/>
          </a:p>
          <a:p>
            <a:r>
              <a:rPr lang="en-CA" sz="2700" baseline="30000" dirty="0"/>
              <a:t>Department of Geomatics Engineering, University of Calgary</a:t>
            </a:r>
          </a:p>
          <a:p>
            <a:endParaRPr lang="en-CA" sz="2000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947194" y="5300336"/>
            <a:ext cx="6297612" cy="1015623"/>
          </a:xfrm>
        </p:spPr>
        <p:txBody>
          <a:bodyPr/>
          <a:lstStyle/>
          <a:p>
            <a:pPr algn="r"/>
            <a:r>
              <a:rPr lang="en-US" sz="1800" i="1" dirty="0" err="1"/>
              <a:t>SaGES</a:t>
            </a:r>
            <a:r>
              <a:rPr lang="en-US" sz="1800" i="1" dirty="0"/>
              <a:t> 2019, </a:t>
            </a:r>
            <a:r>
              <a:rPr lang="en-US" sz="1800" dirty="0"/>
              <a:t>August 04 – August 08, 2019 • </a:t>
            </a:r>
          </a:p>
          <a:p>
            <a:pPr algn="r"/>
            <a:r>
              <a:rPr lang="en-US" sz="1800" dirty="0"/>
              <a:t>Nicholls State University • Thibodaux, Louisiana</a:t>
            </a:r>
            <a:endParaRPr lang="en-US" sz="1800" b="1" dirty="0"/>
          </a:p>
          <a:p>
            <a:pPr algn="r"/>
            <a:r>
              <a:rPr lang="en-US" sz="1800" i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47378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Assessment of Learning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260365"/>
            <a:ext cx="8828001" cy="4411665"/>
          </a:xfrm>
        </p:spPr>
        <p:txBody>
          <a:bodyPr>
            <a:normAutofit/>
          </a:bodyPr>
          <a:lstStyle/>
          <a:p>
            <a:r>
              <a:rPr lang="en-US" sz="2200" dirty="0"/>
              <a:t>Observation codes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37101" y="6439569"/>
            <a:ext cx="683339" cy="365125"/>
          </a:xfrm>
        </p:spPr>
        <p:txBody>
          <a:bodyPr/>
          <a:lstStyle/>
          <a:p>
            <a:r>
              <a:rPr lang="en-US" sz="1200" dirty="0">
                <a:solidFill>
                  <a:schemeClr val="tx1"/>
                </a:solidFill>
              </a:rPr>
              <a:t>9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0687575"/>
              </p:ext>
            </p:extLst>
          </p:nvPr>
        </p:nvGraphicFramePr>
        <p:xfrm>
          <a:off x="6032205" y="1024912"/>
          <a:ext cx="3955310" cy="556176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7519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69417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58594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214976"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SL</a:t>
                      </a:r>
                      <a:endParaRPr lang="en-CA" sz="12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Listen to the teacher’s explanation</a:t>
                      </a:r>
                      <a:endParaRPr lang="en-CA" sz="12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5">
                  <a:txBody>
                    <a:bodyPr/>
                    <a:lstStyle/>
                    <a:p>
                      <a:pPr marL="71755" marR="7175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Passive</a:t>
                      </a:r>
                      <a:endParaRPr lang="en-CA" sz="12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14976"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SW</a:t>
                      </a:r>
                      <a:endParaRPr lang="en-CA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Wait for the teacher</a:t>
                      </a:r>
                      <a:endParaRPr lang="en-CA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3091"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STPE</a:t>
                      </a:r>
                      <a:endParaRPr lang="en-CA" sz="12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Talk to peers during the teacher’s explanation</a:t>
                      </a:r>
                      <a:endParaRPr lang="en-CA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14976"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SNP</a:t>
                      </a:r>
                      <a:endParaRPr lang="en-CA" sz="12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Do not participate in activities</a:t>
                      </a:r>
                      <a:endParaRPr lang="en-CA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14976"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SNA</a:t>
                      </a:r>
                      <a:endParaRPr lang="en-CA" sz="12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Occupied with unrelated activities</a:t>
                      </a:r>
                      <a:endParaRPr lang="en-CA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14976"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STN</a:t>
                      </a:r>
                      <a:endParaRPr lang="en-CA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Take notes</a:t>
                      </a:r>
                      <a:endParaRPr lang="en-CA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5">
                  <a:txBody>
                    <a:bodyPr/>
                    <a:lstStyle/>
                    <a:p>
                      <a:pPr marL="71755" marR="7175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Active</a:t>
                      </a:r>
                      <a:endParaRPr lang="en-CA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14976"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SPQT</a:t>
                      </a:r>
                      <a:endParaRPr lang="en-CA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Pose a question to the teacher</a:t>
                      </a:r>
                      <a:endParaRPr lang="en-CA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14976"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SPQP</a:t>
                      </a:r>
                      <a:endParaRPr lang="en-CA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Pose a question to peers</a:t>
                      </a:r>
                      <a:endParaRPr lang="en-CA" sz="12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14976"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SWI</a:t>
                      </a:r>
                      <a:endParaRPr lang="en-CA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Work individually</a:t>
                      </a:r>
                      <a:endParaRPr lang="en-CA" sz="12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14976"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SRN</a:t>
                      </a:r>
                      <a:endParaRPr lang="en-CA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Read their notes</a:t>
                      </a:r>
                      <a:endParaRPr lang="en-CA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14976"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SDG</a:t>
                      </a:r>
                      <a:endParaRPr lang="en-CA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Draw a graph</a:t>
                      </a:r>
                      <a:endParaRPr lang="en-CA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8">
                  <a:txBody>
                    <a:bodyPr/>
                    <a:lstStyle/>
                    <a:p>
                      <a:pPr marL="71755" marR="7175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Constructive</a:t>
                      </a:r>
                      <a:endParaRPr lang="en-CA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14976"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SSS</a:t>
                      </a:r>
                      <a:endParaRPr lang="en-CA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Suggest a solution</a:t>
                      </a:r>
                      <a:endParaRPr lang="en-CA" sz="12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14976"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SDP</a:t>
                      </a:r>
                      <a:endParaRPr lang="en-CA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Design a procedure</a:t>
                      </a:r>
                      <a:endParaRPr lang="en-CA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14976"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SPE</a:t>
                      </a:r>
                      <a:endParaRPr lang="en-CA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Provide evidence</a:t>
                      </a:r>
                      <a:endParaRPr lang="en-CA" sz="12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14976"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SDO</a:t>
                      </a:r>
                      <a:endParaRPr lang="en-CA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Discuss outcomes</a:t>
                      </a:r>
                      <a:endParaRPr lang="en-CA" sz="12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214976"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SCA</a:t>
                      </a:r>
                      <a:endParaRPr lang="en-CA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Choose an alternative</a:t>
                      </a:r>
                      <a:endParaRPr lang="en-CA" sz="12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214976"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SIP</a:t>
                      </a:r>
                      <a:endParaRPr lang="en-CA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Iterate a process/procedure</a:t>
                      </a:r>
                      <a:endParaRPr lang="en-CA" sz="12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  <a:tr h="214976"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SR</a:t>
                      </a:r>
                      <a:endParaRPr lang="en-CA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Reflect on learning</a:t>
                      </a:r>
                      <a:endParaRPr lang="en-CA" sz="12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7"/>
                  </a:ext>
                </a:extLst>
              </a:tr>
              <a:tr h="214976"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SEC</a:t>
                      </a:r>
                      <a:endParaRPr lang="en-CA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Explain a concept</a:t>
                      </a:r>
                      <a:endParaRPr lang="en-CA" sz="12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7">
                  <a:txBody>
                    <a:bodyPr/>
                    <a:lstStyle/>
                    <a:p>
                      <a:pPr marL="71755" marR="71755"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Interactive</a:t>
                      </a:r>
                      <a:endParaRPr lang="en-CA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/>
                </a:tc>
                <a:extLst>
                  <a:ext uri="{0D108BD9-81ED-4DB2-BD59-A6C34878D82A}">
                    <a16:rowId xmlns="" xmlns:a16="http://schemas.microsoft.com/office/drawing/2014/main" val="10018"/>
                  </a:ext>
                </a:extLst>
              </a:tr>
              <a:tr h="214976"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SES</a:t>
                      </a:r>
                      <a:endParaRPr lang="en-CA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Explain a solution</a:t>
                      </a:r>
                      <a:endParaRPr lang="en-CA" sz="12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9"/>
                  </a:ext>
                </a:extLst>
              </a:tr>
              <a:tr h="214976"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SEP</a:t>
                      </a:r>
                      <a:endParaRPr lang="en-CA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Explain a procedure</a:t>
                      </a:r>
                      <a:endParaRPr lang="en-CA" sz="12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20"/>
                  </a:ext>
                </a:extLst>
              </a:tr>
              <a:tr h="214976"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SPS</a:t>
                      </a:r>
                      <a:endParaRPr lang="en-CA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Provide a summary</a:t>
                      </a:r>
                      <a:endParaRPr lang="en-CA" sz="12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21"/>
                  </a:ext>
                </a:extLst>
              </a:tr>
              <a:tr h="214976"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SRF</a:t>
                      </a:r>
                      <a:endParaRPr lang="en-CA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Respond to feedback</a:t>
                      </a:r>
                      <a:endParaRPr lang="en-CA" sz="12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22"/>
                  </a:ext>
                </a:extLst>
              </a:tr>
              <a:tr h="214976"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SD</a:t>
                      </a:r>
                      <a:endParaRPr lang="en-CA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Debate</a:t>
                      </a:r>
                      <a:endParaRPr lang="en-CA" sz="12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23"/>
                  </a:ext>
                </a:extLst>
              </a:tr>
              <a:tr h="214976"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SP</a:t>
                      </a:r>
                      <a:endParaRPr lang="en-CA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Present</a:t>
                      </a:r>
                      <a:endParaRPr lang="en-CA" sz="12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24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057943"/>
              </p:ext>
            </p:extLst>
          </p:nvPr>
        </p:nvGraphicFramePr>
        <p:xfrm>
          <a:off x="734937" y="2328420"/>
          <a:ext cx="4739698" cy="406690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71313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02656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01359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TEX</a:t>
                      </a:r>
                      <a:endParaRPr lang="en-CA" sz="12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Explains a concept</a:t>
                      </a:r>
                      <a:endParaRPr lang="en-CA" sz="12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01359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TAQ</a:t>
                      </a:r>
                      <a:endParaRPr lang="en-CA" sz="12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Answers a question</a:t>
                      </a:r>
                      <a:endParaRPr lang="en-CA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01359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TPQ</a:t>
                      </a:r>
                      <a:endParaRPr lang="en-CA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Poses a question</a:t>
                      </a:r>
                      <a:endParaRPr lang="en-CA" sz="12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01359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TWB</a:t>
                      </a:r>
                      <a:endParaRPr lang="en-CA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Writes on the board</a:t>
                      </a:r>
                      <a:endParaRPr lang="en-CA" sz="12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01359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TW</a:t>
                      </a:r>
                      <a:endParaRPr lang="en-CA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Waits for the class to finish an activity</a:t>
                      </a:r>
                      <a:endParaRPr lang="en-CA" sz="12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50594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TMO</a:t>
                      </a:r>
                      <a:endParaRPr lang="en-CA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Moves through the class and observes students doing an activity</a:t>
                      </a:r>
                      <a:endParaRPr lang="en-CA" sz="12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01359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TDG</a:t>
                      </a:r>
                      <a:endParaRPr lang="en-CA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Discusses with a group of students</a:t>
                      </a:r>
                      <a:endParaRPr lang="en-CA" sz="12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01359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TDC</a:t>
                      </a:r>
                      <a:endParaRPr lang="en-CA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Discusses with the entire class</a:t>
                      </a:r>
                      <a:endParaRPr lang="en-CA" sz="12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01359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TC</a:t>
                      </a:r>
                      <a:endParaRPr lang="en-CA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Draws a conclusion</a:t>
                      </a:r>
                      <a:endParaRPr lang="en-CA" sz="12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01359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TGA</a:t>
                      </a:r>
                      <a:endParaRPr lang="en-CA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Assigns a group activity</a:t>
                      </a:r>
                      <a:endParaRPr lang="en-CA" sz="12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01359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TF</a:t>
                      </a:r>
                      <a:endParaRPr lang="en-CA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Provides feedback to the class</a:t>
                      </a:r>
                      <a:endParaRPr lang="en-CA" sz="12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301359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TAD</a:t>
                      </a:r>
                      <a:endParaRPr lang="en-CA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Performs administration work</a:t>
                      </a:r>
                      <a:endParaRPr lang="en-CA" sz="12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301359"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TI1S</a:t>
                      </a:r>
                      <a:endParaRPr lang="en-CA" sz="12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Interacts with one student</a:t>
                      </a:r>
                      <a:endParaRPr lang="en-CA" sz="12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A364A106-CE1F-4342-B123-B89C8ECCBB5E}"/>
              </a:ext>
            </a:extLst>
          </p:cNvPr>
          <p:cNvSpPr txBox="1"/>
          <p:nvPr/>
        </p:nvSpPr>
        <p:spPr>
          <a:xfrm>
            <a:off x="2575549" y="1859073"/>
            <a:ext cx="1194529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Teacher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32A1D384-2EE0-47EE-9D0A-1BBC12EA96C7}"/>
              </a:ext>
            </a:extLst>
          </p:cNvPr>
          <p:cNvSpPr txBox="1"/>
          <p:nvPr/>
        </p:nvSpPr>
        <p:spPr>
          <a:xfrm>
            <a:off x="7705945" y="536807"/>
            <a:ext cx="1194529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Students</a:t>
            </a:r>
          </a:p>
        </p:txBody>
      </p:sp>
    </p:spTree>
    <p:extLst>
      <p:ext uri="{BB962C8B-B14F-4D97-AF65-F5344CB8AC3E}">
        <p14:creationId xmlns:p14="http://schemas.microsoft.com/office/powerpoint/2010/main" val="2157961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/>
              <a:t>Provisional </a:t>
            </a:r>
            <a:r>
              <a:rPr lang="en-CA" dirty="0" smtClean="0"/>
              <a:t>Results of Classroom Observations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260365"/>
            <a:ext cx="8828001" cy="4411665"/>
          </a:xfrm>
        </p:spPr>
        <p:txBody>
          <a:bodyPr>
            <a:normAutofit/>
          </a:bodyPr>
          <a:lstStyle/>
          <a:p>
            <a:r>
              <a:rPr lang="en-US" sz="2200" dirty="0"/>
              <a:t>Observed three 50-minute lectures</a:t>
            </a:r>
          </a:p>
          <a:p>
            <a:r>
              <a:rPr lang="en-US" sz="2200" dirty="0"/>
              <a:t>Most time spent on developing the conceptual knowledge </a:t>
            </a:r>
          </a:p>
          <a:p>
            <a:r>
              <a:rPr lang="en-US" sz="2200" dirty="0"/>
              <a:t>Attendance: 22-26 students</a:t>
            </a:r>
          </a:p>
          <a:p>
            <a:r>
              <a:rPr lang="en-US" sz="2200" dirty="0"/>
              <a:t>Engagement: 80% on average</a:t>
            </a:r>
          </a:p>
          <a:p>
            <a:endParaRPr lang="en-US" sz="2000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37101" y="6439569"/>
            <a:ext cx="683339" cy="365125"/>
          </a:xfrm>
        </p:spPr>
        <p:txBody>
          <a:bodyPr/>
          <a:lstStyle/>
          <a:p>
            <a:r>
              <a:rPr lang="en-US" sz="1200" dirty="0">
                <a:solidFill>
                  <a:schemeClr val="tx1"/>
                </a:solidFill>
              </a:rPr>
              <a:t>10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/>
          </a:p>
        </p:txBody>
      </p:sp>
      <p:pic>
        <p:nvPicPr>
          <p:cNvPr id="10241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159" y="3353720"/>
            <a:ext cx="5341484" cy="32684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4"/>
          <p:cNvSpPr>
            <a:spLocks noChangeArrowheads="1"/>
          </p:cNvSpPr>
          <p:nvPr/>
        </p:nvSpPr>
        <p:spPr bwMode="auto">
          <a:xfrm flipV="1">
            <a:off x="4066216" y="3551272"/>
            <a:ext cx="20887774" cy="625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/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353721"/>
            <a:ext cx="5435043" cy="3268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0765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Student Self-reflection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260365"/>
            <a:ext cx="8828001" cy="4411665"/>
          </a:xfrm>
        </p:spPr>
        <p:txBody>
          <a:bodyPr>
            <a:normAutofit/>
          </a:bodyPr>
          <a:lstStyle/>
          <a:p>
            <a:endParaRPr lang="en-US" sz="2000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37101" y="6439569"/>
            <a:ext cx="683339" cy="365125"/>
          </a:xfrm>
        </p:spPr>
        <p:txBody>
          <a:bodyPr/>
          <a:lstStyle/>
          <a:p>
            <a:r>
              <a:rPr lang="en-US" sz="1200" dirty="0">
                <a:solidFill>
                  <a:schemeClr val="tx1"/>
                </a:solidFill>
              </a:rPr>
              <a:t>10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/>
          </a:p>
        </p:txBody>
      </p:sp>
      <p:graphicFrame>
        <p:nvGraphicFramePr>
          <p:cNvPr id="9" name="Table 8">
            <a:extLst>
              <a:ext uri="{FF2B5EF4-FFF2-40B4-BE49-F238E27FC236}">
                <a16:creationId xmlns="" xmlns:a16="http://schemas.microsoft.com/office/drawing/2014/main" id="{843BEF41-FC04-48D3-94C9-A6596337EA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2572149"/>
              </p:ext>
            </p:extLst>
          </p:nvPr>
        </p:nvGraphicFramePr>
        <p:xfrm>
          <a:off x="765604" y="1743423"/>
          <a:ext cx="9263614" cy="3854212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383321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7844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1872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87844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798587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770291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747025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638871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152308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1800" dirty="0">
                          <a:effectLst/>
                        </a:rPr>
                        <a:t>Concepts/Tasks</a:t>
                      </a:r>
                      <a:endParaRPr lang="en-CA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1800" dirty="0">
                          <a:effectLst/>
                        </a:rPr>
                        <a:t>Total lack of confidence</a:t>
                      </a:r>
                      <a:endParaRPr lang="en-CA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1800" dirty="0">
                          <a:effectLst/>
                        </a:rPr>
                        <a:t>Lack of confidence</a:t>
                      </a:r>
                      <a:endParaRPr lang="en-CA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1800" dirty="0">
                          <a:effectLst/>
                        </a:rPr>
                        <a:t>Some lack of confidence </a:t>
                      </a:r>
                      <a:endParaRPr lang="en-CA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1800" dirty="0">
                          <a:effectLst/>
                        </a:rPr>
                        <a:t>Neutral</a:t>
                      </a:r>
                      <a:endParaRPr lang="en-CA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1800" dirty="0">
                          <a:effectLst/>
                        </a:rPr>
                        <a:t>Somewhat Confident </a:t>
                      </a:r>
                      <a:endParaRPr lang="en-CA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1800">
                          <a:effectLst/>
                        </a:rPr>
                        <a:t>Confident</a:t>
                      </a:r>
                      <a:endParaRPr lang="en-CA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1800">
                          <a:effectLst/>
                        </a:rPr>
                        <a:t>Very Confident</a:t>
                      </a:r>
                      <a:endParaRPr lang="en-CA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2540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1800" dirty="0">
                          <a:effectLst/>
                        </a:rPr>
                        <a:t> I can </a:t>
                      </a:r>
                      <a:endParaRPr lang="en-CA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1800" dirty="0">
                          <a:effectLst/>
                        </a:rPr>
                        <a:t>1</a:t>
                      </a:r>
                      <a:endParaRPr lang="en-CA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1800">
                          <a:effectLst/>
                        </a:rPr>
                        <a:t>2</a:t>
                      </a:r>
                      <a:endParaRPr lang="en-CA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1800" dirty="0">
                          <a:effectLst/>
                        </a:rPr>
                        <a:t>3</a:t>
                      </a:r>
                      <a:endParaRPr lang="en-CA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1800" dirty="0">
                          <a:effectLst/>
                        </a:rPr>
                        <a:t>4</a:t>
                      </a:r>
                      <a:endParaRPr lang="en-CA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1800" dirty="0">
                          <a:effectLst/>
                        </a:rPr>
                        <a:t>5</a:t>
                      </a:r>
                      <a:endParaRPr lang="en-CA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1800" dirty="0">
                          <a:effectLst/>
                        </a:rPr>
                        <a:t>6</a:t>
                      </a:r>
                      <a:endParaRPr lang="en-CA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1800">
                          <a:effectLst/>
                        </a:rPr>
                        <a:t>7</a:t>
                      </a:r>
                      <a:endParaRPr lang="en-CA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679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1800" dirty="0">
                          <a:effectLst/>
                        </a:rPr>
                        <a:t>1. define level surface, elevation and vertical datum </a:t>
                      </a:r>
                      <a:endParaRPr lang="en-CA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1800">
                          <a:effectLst/>
                        </a:rPr>
                        <a:t> </a:t>
                      </a:r>
                      <a:endParaRPr lang="en-CA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1800" dirty="0">
                          <a:effectLst/>
                        </a:rPr>
                        <a:t> </a:t>
                      </a:r>
                      <a:endParaRPr lang="en-CA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1800" dirty="0">
                          <a:effectLst/>
                        </a:rPr>
                        <a:t> </a:t>
                      </a:r>
                      <a:endParaRPr lang="en-CA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1800">
                          <a:effectLst/>
                        </a:rPr>
                        <a:t> </a:t>
                      </a:r>
                      <a:endParaRPr lang="en-CA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1800">
                          <a:effectLst/>
                        </a:rPr>
                        <a:t> </a:t>
                      </a:r>
                      <a:endParaRPr lang="en-CA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1800" dirty="0">
                          <a:effectLst/>
                        </a:rPr>
                        <a:t> </a:t>
                      </a:r>
                      <a:endParaRPr lang="en-CA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1800" dirty="0">
                          <a:effectLst/>
                        </a:rPr>
                        <a:t> </a:t>
                      </a:r>
                      <a:endParaRPr lang="en-CA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679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1800" dirty="0">
                          <a:effectLst/>
                        </a:rPr>
                        <a:t>2. explain and calculate the curvature of Earth correction</a:t>
                      </a:r>
                      <a:endParaRPr lang="en-CA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1800" dirty="0">
                          <a:effectLst/>
                        </a:rPr>
                        <a:t> </a:t>
                      </a:r>
                      <a:endParaRPr lang="en-CA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1800" dirty="0">
                          <a:effectLst/>
                        </a:rPr>
                        <a:t> </a:t>
                      </a:r>
                      <a:endParaRPr lang="en-CA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1800">
                          <a:effectLst/>
                        </a:rPr>
                        <a:t> </a:t>
                      </a:r>
                      <a:endParaRPr lang="en-CA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1800" dirty="0">
                          <a:effectLst/>
                        </a:rPr>
                        <a:t> </a:t>
                      </a:r>
                      <a:endParaRPr lang="en-CA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1800" dirty="0">
                          <a:effectLst/>
                        </a:rPr>
                        <a:t> </a:t>
                      </a:r>
                      <a:endParaRPr lang="en-CA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1800" dirty="0">
                          <a:effectLst/>
                        </a:rPr>
                        <a:t> </a:t>
                      </a:r>
                      <a:endParaRPr lang="en-CA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1800" dirty="0">
                          <a:effectLst/>
                        </a:rPr>
                        <a:t> </a:t>
                      </a:r>
                      <a:endParaRPr lang="en-CA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698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CA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 explain and calculate the vertical refraction correction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CA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CA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CA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CA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CA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CA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CA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5503368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0996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Concluding Remarks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288875"/>
            <a:ext cx="8909726" cy="4754478"/>
          </a:xfrm>
        </p:spPr>
        <p:txBody>
          <a:bodyPr>
            <a:normAutofit/>
          </a:bodyPr>
          <a:lstStyle/>
          <a:p>
            <a:pPr>
              <a:spcBef>
                <a:spcPts val="3000"/>
              </a:spcBef>
            </a:pPr>
            <a:r>
              <a:rPr lang="en-US" sz="2400" dirty="0"/>
              <a:t>ICAP-based approach implemented successfully</a:t>
            </a:r>
          </a:p>
          <a:p>
            <a:pPr>
              <a:spcBef>
                <a:spcPts val="3000"/>
              </a:spcBef>
            </a:pPr>
            <a:r>
              <a:rPr lang="en-US" sz="2400" dirty="0"/>
              <a:t>The time spent practicing active and constructive learning accounted on average for 78% of the three observed lectures.</a:t>
            </a:r>
          </a:p>
          <a:p>
            <a:pPr>
              <a:spcBef>
                <a:spcPts val="3000"/>
              </a:spcBef>
            </a:pPr>
            <a:r>
              <a:rPr lang="en-US" sz="2400" dirty="0"/>
              <a:t>Protocol is refined to capture better the teaching and learning </a:t>
            </a:r>
            <a:r>
              <a:rPr lang="en-US" sz="2400" dirty="0" smtClean="0"/>
              <a:t>dynamics.</a:t>
            </a:r>
          </a:p>
          <a:p>
            <a:pPr>
              <a:spcBef>
                <a:spcPts val="3000"/>
              </a:spcBef>
            </a:pPr>
            <a:r>
              <a:rPr lang="en-US" sz="2400" dirty="0" smtClean="0"/>
              <a:t>Student self-reflection is important and is an integral component of experiential learning.</a:t>
            </a:r>
            <a:endParaRPr lang="en-US" sz="2400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37101" y="6439569"/>
            <a:ext cx="683339" cy="365125"/>
          </a:xfrm>
        </p:spPr>
        <p:txBody>
          <a:bodyPr/>
          <a:lstStyle/>
          <a:p>
            <a:r>
              <a:rPr lang="en-US" sz="1200" dirty="0">
                <a:solidFill>
                  <a:schemeClr val="tx1"/>
                </a:solidFill>
              </a:rPr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3960102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Acknowledgements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297188"/>
            <a:ext cx="8769008" cy="4411665"/>
          </a:xfrm>
        </p:spPr>
        <p:txBody>
          <a:bodyPr>
            <a:normAutofit/>
          </a:bodyPr>
          <a:lstStyle/>
          <a:p>
            <a:pPr marL="0" indent="0">
              <a:spcBef>
                <a:spcPts val="1800"/>
              </a:spcBef>
              <a:buNone/>
            </a:pPr>
            <a:r>
              <a:rPr lang="en-US" sz="2600" dirty="0"/>
              <a:t>Elena Rangelova is a Schulich School of Engineering Chair in Innovative Teaching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sz="2600" dirty="0" smtClean="0"/>
              <a:t>Both authors acknowledge Taylor </a:t>
            </a:r>
            <a:r>
              <a:rPr lang="en-US" sz="2600" dirty="0"/>
              <a:t>Institute of Teaching and Learning, University of Calgary</a:t>
            </a:r>
            <a:endParaRPr lang="en-US" sz="1800" dirty="0"/>
          </a:p>
          <a:p>
            <a:pPr lvl="1">
              <a:spcBef>
                <a:spcPts val="1800"/>
              </a:spcBef>
            </a:pPr>
            <a:endParaRPr lang="en-US" sz="2000" i="1" dirty="0"/>
          </a:p>
          <a:p>
            <a:pPr>
              <a:spcBef>
                <a:spcPts val="1800"/>
              </a:spcBef>
            </a:pPr>
            <a:endParaRPr lang="en-US" sz="2400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37101" y="6439569"/>
            <a:ext cx="683339" cy="365125"/>
          </a:xfrm>
        </p:spPr>
        <p:txBody>
          <a:bodyPr/>
          <a:lstStyle/>
          <a:p>
            <a:r>
              <a:rPr lang="en-US" sz="1200" dirty="0">
                <a:solidFill>
                  <a:schemeClr val="tx1"/>
                </a:solidFill>
              </a:rPr>
              <a:t>12</a:t>
            </a:r>
          </a:p>
        </p:txBody>
      </p:sp>
    </p:spTree>
    <p:extLst>
      <p:ext uri="{BB962C8B-B14F-4D97-AF65-F5344CB8AC3E}">
        <p14:creationId xmlns:p14="http://schemas.microsoft.com/office/powerpoint/2010/main" val="3977838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297188"/>
            <a:ext cx="8769008" cy="4411665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1800"/>
              </a:spcBef>
              <a:buNone/>
            </a:pPr>
            <a:r>
              <a:rPr lang="en-US" sz="6000" b="1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you! </a:t>
            </a:r>
          </a:p>
          <a:p>
            <a:pPr marL="0" indent="0">
              <a:spcBef>
                <a:spcPts val="1800"/>
              </a:spcBef>
              <a:buNone/>
            </a:pPr>
            <a:endParaRPr lang="en-US" sz="2800" dirty="0"/>
          </a:p>
          <a:p>
            <a:pPr lvl="2">
              <a:spcBef>
                <a:spcPts val="1800"/>
              </a:spcBef>
            </a:pPr>
            <a:endParaRPr lang="en-US" sz="1800" i="1" dirty="0"/>
          </a:p>
          <a:p>
            <a:pPr lvl="1">
              <a:spcBef>
                <a:spcPts val="1800"/>
              </a:spcBef>
            </a:pPr>
            <a:endParaRPr lang="en-US" sz="2000" i="1" dirty="0"/>
          </a:p>
          <a:p>
            <a:pPr>
              <a:spcBef>
                <a:spcPts val="1800"/>
              </a:spcBef>
            </a:pPr>
            <a:endParaRPr lang="en-US" sz="2400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37101" y="6439569"/>
            <a:ext cx="683339" cy="365125"/>
          </a:xfrm>
        </p:spPr>
        <p:txBody>
          <a:bodyPr/>
          <a:lstStyle/>
          <a:p>
            <a:r>
              <a:rPr lang="en-US" sz="1200" dirty="0">
                <a:solidFill>
                  <a:schemeClr val="tx1"/>
                </a:solidFill>
              </a:rPr>
              <a:t>13</a:t>
            </a:r>
          </a:p>
        </p:txBody>
      </p:sp>
      <p:sp>
        <p:nvSpPr>
          <p:cNvPr id="7" name="Footer Placeholder 3"/>
          <p:cNvSpPr txBox="1">
            <a:spLocks/>
          </p:cNvSpPr>
          <p:nvPr/>
        </p:nvSpPr>
        <p:spPr>
          <a:xfrm>
            <a:off x="1536238" y="5708853"/>
            <a:ext cx="6297612" cy="10156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800" i="1" dirty="0" err="1" smtClean="0"/>
              <a:t>SaGES</a:t>
            </a:r>
            <a:r>
              <a:rPr lang="en-US" sz="1800" i="1" dirty="0" smtClean="0"/>
              <a:t> 2019, </a:t>
            </a:r>
            <a:r>
              <a:rPr lang="en-US" sz="1800" dirty="0" smtClean="0"/>
              <a:t>August 04 – August 08, 2019 • </a:t>
            </a:r>
          </a:p>
          <a:p>
            <a:pPr algn="r"/>
            <a:r>
              <a:rPr lang="en-US" sz="1800" dirty="0" smtClean="0"/>
              <a:t>Nicholls State University • Thibodaux, Louisiana</a:t>
            </a:r>
            <a:endParaRPr lang="en-US" sz="1800" b="1" dirty="0" smtClean="0"/>
          </a:p>
          <a:p>
            <a:pPr algn="r"/>
            <a:r>
              <a:rPr lang="en-US" sz="1800" i="1" dirty="0" smtClean="0"/>
              <a:t> </a:t>
            </a:r>
            <a:endParaRPr lang="en-US" sz="1800" i="1" dirty="0"/>
          </a:p>
        </p:txBody>
      </p:sp>
    </p:spTree>
    <p:extLst>
      <p:ext uri="{BB962C8B-B14F-4D97-AF65-F5344CB8AC3E}">
        <p14:creationId xmlns:p14="http://schemas.microsoft.com/office/powerpoint/2010/main" val="4444182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8" name="Rectangle 13">
            <a:extLst>
              <a:ext uri="{FF2B5EF4-FFF2-40B4-BE49-F238E27FC236}">
                <a16:creationId xmlns="" xmlns:a16="http://schemas.microsoft.com/office/drawing/2014/main" id="{655AE6B0-AC9E-4167-806F-E9DB135FC46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2481" y="1382486"/>
            <a:ext cx="3547581" cy="4093028"/>
          </a:xfrm>
        </p:spPr>
        <p:txBody>
          <a:bodyPr anchor="ctr">
            <a:normAutofit/>
          </a:bodyPr>
          <a:lstStyle/>
          <a:p>
            <a:r>
              <a:rPr lang="en-CA" sz="4400"/>
              <a:t>Outline</a:t>
            </a:r>
          </a:p>
        </p:txBody>
      </p:sp>
      <p:grpSp>
        <p:nvGrpSpPr>
          <p:cNvPr id="39" name="Group 15">
            <a:extLst>
              <a:ext uri="{FF2B5EF4-FFF2-40B4-BE49-F238E27FC236}">
                <a16:creationId xmlns="" xmlns:a16="http://schemas.microsoft.com/office/drawing/2014/main" id="{3523416A-383B-4FDC-B4C9-D8EDDFE9C04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1329267" y="-8467"/>
            <a:ext cx="4766733" cy="6866467"/>
            <a:chOff x="7425267" y="-8467"/>
            <a:chExt cx="4766733" cy="6866467"/>
          </a:xfrm>
        </p:grpSpPr>
        <p:cxnSp>
          <p:nvCxnSpPr>
            <p:cNvPr id="17" name="Straight Connector 16">
              <a:extLst>
                <a:ext uri="{FF2B5EF4-FFF2-40B4-BE49-F238E27FC236}">
                  <a16:creationId xmlns="" xmlns:a16="http://schemas.microsoft.com/office/drawing/2014/main" id="{CB0D29D5-3F7C-4197-821B-6D60A66CC04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17">
              <a:extLst>
                <a:ext uri="{FF2B5EF4-FFF2-40B4-BE49-F238E27FC236}">
                  <a16:creationId xmlns="" xmlns:a16="http://schemas.microsoft.com/office/drawing/2014/main" id="{347FB49A-3541-428A-AADE-682A3C50563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Rectangle 23">
              <a:extLst>
                <a:ext uri="{FF2B5EF4-FFF2-40B4-BE49-F238E27FC236}">
                  <a16:creationId xmlns="" xmlns:a16="http://schemas.microsoft.com/office/drawing/2014/main" id="{D96F53DC-08F1-42C6-B558-B83D54B2766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25">
              <a:extLst>
                <a:ext uri="{FF2B5EF4-FFF2-40B4-BE49-F238E27FC236}">
                  <a16:creationId xmlns="" xmlns:a16="http://schemas.microsoft.com/office/drawing/2014/main" id="{AFE48CAF-A51C-463F-A570-ED99439A5CA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Isosceles Triangle 20">
              <a:extLst>
                <a:ext uri="{FF2B5EF4-FFF2-40B4-BE49-F238E27FC236}">
                  <a16:creationId xmlns="" xmlns:a16="http://schemas.microsoft.com/office/drawing/2014/main" id="{01F0C48B-50FF-4351-8207-16D09604831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7">
              <a:extLst>
                <a:ext uri="{FF2B5EF4-FFF2-40B4-BE49-F238E27FC236}">
                  <a16:creationId xmlns="" xmlns:a16="http://schemas.microsoft.com/office/drawing/2014/main" id="{300384B6-5ED6-4F91-A548-B706D837513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8">
              <a:extLst>
                <a:ext uri="{FF2B5EF4-FFF2-40B4-BE49-F238E27FC236}">
                  <a16:creationId xmlns="" xmlns:a16="http://schemas.microsoft.com/office/drawing/2014/main" id="{337AFFAE-C182-463C-9459-8AB3C69D9A2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9">
              <a:extLst>
                <a:ext uri="{FF2B5EF4-FFF2-40B4-BE49-F238E27FC236}">
                  <a16:creationId xmlns="" xmlns:a16="http://schemas.microsoft.com/office/drawing/2014/main" id="{510ACF17-C3F0-42BF-BDEB-D079277121E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Isosceles Triangle 24">
              <a:extLst>
                <a:ext uri="{FF2B5EF4-FFF2-40B4-BE49-F238E27FC236}">
                  <a16:creationId xmlns="" xmlns:a16="http://schemas.microsoft.com/office/drawing/2014/main" id="{E804EFD0-B84E-476F-9FC6-6C4A42EA005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7" name="Rectangle 26">
            <a:extLst>
              <a:ext uri="{FF2B5EF4-FFF2-40B4-BE49-F238E27FC236}">
                <a16:creationId xmlns="" xmlns:a16="http://schemas.microsoft.com/office/drawing/2014/main" id="{87BD1F4E-A66D-4C06-86DA-8D56CA7A3B4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5977719" y="0"/>
            <a:ext cx="621428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9" name="Content Placeholder 2">
            <a:extLst>
              <a:ext uri="{FF2B5EF4-FFF2-40B4-BE49-F238E27FC236}">
                <a16:creationId xmlns="" xmlns:a16="http://schemas.microsoft.com/office/drawing/2014/main" id="{4528A1F2-BF08-480B-AB5E-DA0C91AD7F5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3977650"/>
              </p:ext>
            </p:extLst>
          </p:nvPr>
        </p:nvGraphicFramePr>
        <p:xfrm>
          <a:off x="4916553" y="944563"/>
          <a:ext cx="6628804" cy="49795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8" name="Slide Number Placeholder 5">
            <a:extLst>
              <a:ext uri="{FF2B5EF4-FFF2-40B4-BE49-F238E27FC236}">
                <a16:creationId xmlns="" xmlns:a16="http://schemas.microsoft.com/office/drawing/2014/main" id="{FD7008E0-F11D-4A6A-8FBA-802966E28595}"/>
              </a:ext>
            </a:extLst>
          </p:cNvPr>
          <p:cNvSpPr txBox="1">
            <a:spLocks/>
          </p:cNvSpPr>
          <p:nvPr/>
        </p:nvSpPr>
        <p:spPr>
          <a:xfrm>
            <a:off x="11437101" y="6439569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chemeClr val="tx1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488729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356684"/>
            <a:ext cx="8596668" cy="666135"/>
          </a:xfrm>
        </p:spPr>
        <p:txBody>
          <a:bodyPr/>
          <a:lstStyle/>
          <a:p>
            <a:r>
              <a:rPr lang="en-CA"/>
              <a:t>Motivation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272250"/>
            <a:ext cx="9196768" cy="4953983"/>
          </a:xfrm>
        </p:spPr>
        <p:txBody>
          <a:bodyPr>
            <a:normAutofit/>
          </a:bodyPr>
          <a:lstStyle/>
          <a:p>
            <a:r>
              <a:rPr lang="en-US" sz="2200" dirty="0"/>
              <a:t>Low student cognitive engagement in the course</a:t>
            </a:r>
          </a:p>
          <a:p>
            <a:pPr lvl="1"/>
            <a:r>
              <a:rPr lang="en-US" sz="1800" dirty="0"/>
              <a:t>Last year study – 6 lectures were observed</a:t>
            </a:r>
          </a:p>
          <a:p>
            <a:pPr lvl="1"/>
            <a:r>
              <a:rPr lang="en-US" sz="1800" dirty="0"/>
              <a:t>The length of the bar is indicative of the strength of the teaching and learning environment </a:t>
            </a:r>
          </a:p>
          <a:p>
            <a:pPr lvl="1"/>
            <a:r>
              <a:rPr lang="en-US" sz="1800" dirty="0"/>
              <a:t>Students engaged when </a:t>
            </a:r>
            <a:r>
              <a:rPr lang="en-US" sz="1800" dirty="0" smtClean="0"/>
              <a:t>the teacher wrote </a:t>
            </a:r>
            <a:r>
              <a:rPr lang="en-US" sz="1800" dirty="0"/>
              <a:t>on the board (grey bar is 2.6/3)</a:t>
            </a:r>
          </a:p>
          <a:p>
            <a:pPr lvl="1"/>
            <a:r>
              <a:rPr lang="en-US" sz="1800" dirty="0"/>
              <a:t>Slides used (1.4/3) </a:t>
            </a:r>
          </a:p>
          <a:p>
            <a:r>
              <a:rPr lang="en-US" sz="2200" dirty="0"/>
              <a:t>Ways to increase student engagement </a:t>
            </a:r>
          </a:p>
          <a:p>
            <a:pPr lvl="1"/>
            <a:r>
              <a:rPr lang="en-US" sz="1800" dirty="0"/>
              <a:t>Flipping the course </a:t>
            </a:r>
          </a:p>
          <a:p>
            <a:pPr lvl="1"/>
            <a:r>
              <a:rPr lang="en-US" sz="1800" dirty="0"/>
              <a:t>Enhancing active learning in class and</a:t>
            </a:r>
          </a:p>
          <a:p>
            <a:pPr marL="457200" lvl="1" indent="0">
              <a:buNone/>
            </a:pPr>
            <a:r>
              <a:rPr lang="en-US" sz="1800" dirty="0"/>
              <a:t>    contextualizing it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37101" y="6439569"/>
            <a:ext cx="683339" cy="365125"/>
          </a:xfrm>
        </p:spPr>
        <p:txBody>
          <a:bodyPr/>
          <a:lstStyle/>
          <a:p>
            <a:r>
              <a:rPr lang="en-US" sz="1200" dirty="0">
                <a:solidFill>
                  <a:schemeClr val="tx1"/>
                </a:solidFill>
              </a:rPr>
              <a:t>2</a:t>
            </a:r>
          </a:p>
        </p:txBody>
      </p:sp>
      <p:pic>
        <p:nvPicPr>
          <p:cNvPr id="409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9535" y="3274212"/>
            <a:ext cx="5399207" cy="32014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18589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The ICAP Framework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7645" y="1297187"/>
            <a:ext cx="9596487" cy="3509643"/>
          </a:xfrm>
        </p:spPr>
        <p:txBody>
          <a:bodyPr>
            <a:normAutofit/>
          </a:bodyPr>
          <a:lstStyle/>
          <a:p>
            <a:r>
              <a:rPr lang="en-CA" sz="1800" dirty="0"/>
              <a:t>Levels of learning according to </a:t>
            </a:r>
            <a:r>
              <a:rPr lang="en-CA" dirty="0"/>
              <a:t>Chi and Wylie (</a:t>
            </a:r>
            <a:r>
              <a:rPr lang="en-CA" i="1" dirty="0"/>
              <a:t>Educational psychologist</a:t>
            </a:r>
            <a:r>
              <a:rPr lang="en-CA" dirty="0"/>
              <a:t>, 2014)</a:t>
            </a:r>
          </a:p>
          <a:p>
            <a:pPr lvl="1"/>
            <a:r>
              <a:rPr lang="en-CA" sz="1800" b="1" dirty="0"/>
              <a:t>Passive</a:t>
            </a:r>
            <a:r>
              <a:rPr lang="en-CA" sz="1800" dirty="0"/>
              <a:t>: 		Students </a:t>
            </a:r>
            <a:r>
              <a:rPr lang="en-CA" sz="1800" u="sng" dirty="0"/>
              <a:t>store</a:t>
            </a:r>
            <a:r>
              <a:rPr lang="en-CA" sz="1800" dirty="0"/>
              <a:t> information, which remains inert until it is triggered 				for a specific learning goal. </a:t>
            </a:r>
          </a:p>
          <a:p>
            <a:pPr lvl="1"/>
            <a:r>
              <a:rPr lang="en-CA" sz="1800" b="1" dirty="0"/>
              <a:t>Active</a:t>
            </a:r>
            <a:r>
              <a:rPr lang="en-CA" sz="1800" dirty="0"/>
              <a:t>:	 	Students </a:t>
            </a:r>
            <a:r>
              <a:rPr lang="en-CA" sz="1800" u="sng" dirty="0"/>
              <a:t>integrate</a:t>
            </a:r>
            <a:r>
              <a:rPr lang="en-CA" sz="1800" dirty="0"/>
              <a:t> new information by making connections to prior  				knowledge, which is activated in order to accomplish a specific 					learning goal.</a:t>
            </a:r>
          </a:p>
          <a:p>
            <a:pPr lvl="1"/>
            <a:r>
              <a:rPr lang="en-CA" sz="1800" b="1" dirty="0"/>
              <a:t>Constructive</a:t>
            </a:r>
            <a:r>
              <a:rPr lang="en-CA" sz="1800" dirty="0"/>
              <a:t>: 	</a:t>
            </a:r>
            <a:r>
              <a:rPr lang="en-US" sz="1800" dirty="0"/>
              <a:t>Students </a:t>
            </a:r>
            <a:r>
              <a:rPr lang="en-US" sz="1800" u="sng" dirty="0"/>
              <a:t>infer</a:t>
            </a:r>
            <a:r>
              <a:rPr lang="en-US" sz="1800" dirty="0"/>
              <a:t> and </a:t>
            </a:r>
            <a:r>
              <a:rPr lang="en-US" sz="1800" u="sng" dirty="0"/>
              <a:t>construct </a:t>
            </a:r>
            <a:r>
              <a:rPr lang="en-US" sz="1800" dirty="0"/>
              <a:t>new knowledge from the integrated 		 		       knowledge.</a:t>
            </a:r>
          </a:p>
          <a:p>
            <a:pPr lvl="1"/>
            <a:r>
              <a:rPr lang="en-CA" sz="1800" b="1" dirty="0"/>
              <a:t>Interactive:</a:t>
            </a:r>
            <a:r>
              <a:rPr lang="en-CA" sz="1800" dirty="0"/>
              <a:t> 	Students </a:t>
            </a:r>
            <a:r>
              <a:rPr lang="en-US" sz="1800" dirty="0"/>
              <a:t>“co-infer” knowledge when they collaborate on a learning 				task.</a:t>
            </a:r>
            <a:endParaRPr lang="en-CA" sz="1800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37101" y="6439569"/>
            <a:ext cx="683339" cy="365125"/>
          </a:xfrm>
        </p:spPr>
        <p:txBody>
          <a:bodyPr/>
          <a:lstStyle/>
          <a:p>
            <a:r>
              <a:rPr lang="en-US" sz="1200" dirty="0">
                <a:solidFill>
                  <a:schemeClr val="tx1"/>
                </a:solidFill>
              </a:rPr>
              <a:t>3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0119" y="4806830"/>
            <a:ext cx="6279487" cy="19536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45411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356684"/>
            <a:ext cx="8596668" cy="666135"/>
          </a:xfrm>
        </p:spPr>
        <p:txBody>
          <a:bodyPr>
            <a:normAutofit/>
          </a:bodyPr>
          <a:lstStyle/>
          <a:p>
            <a:r>
              <a:rPr lang="en-CA"/>
              <a:t>Designing Learning Activities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05499"/>
            <a:ext cx="8596668" cy="5089825"/>
          </a:xfrm>
        </p:spPr>
        <p:txBody>
          <a:bodyPr>
            <a:normAutofit/>
          </a:bodyPr>
          <a:lstStyle/>
          <a:p>
            <a:r>
              <a:rPr lang="en-US" sz="2200" dirty="0"/>
              <a:t>Divide a chapter/unit in lessons.</a:t>
            </a:r>
          </a:p>
          <a:p>
            <a:r>
              <a:rPr lang="en-US" sz="2200" dirty="0"/>
              <a:t>Define measurable learning goals for each lesson.</a:t>
            </a:r>
          </a:p>
          <a:p>
            <a:pPr lvl="1"/>
            <a:r>
              <a:rPr lang="en-US" sz="1900" dirty="0"/>
              <a:t>Address simple concepts and different levels of cognitive engagement </a:t>
            </a:r>
          </a:p>
          <a:p>
            <a:pPr lvl="1"/>
            <a:r>
              <a:rPr lang="en-US" sz="1900" dirty="0"/>
              <a:t>Examples:</a:t>
            </a:r>
          </a:p>
          <a:p>
            <a:pPr lvl="2"/>
            <a:r>
              <a:rPr lang="en-US" sz="1700" b="1" dirty="0"/>
              <a:t>Knowledge retrieval</a:t>
            </a:r>
            <a:r>
              <a:rPr lang="en-US" sz="1700" i="1" dirty="0"/>
              <a:t>: </a:t>
            </a:r>
            <a:r>
              <a:rPr lang="en-US" sz="1700" dirty="0"/>
              <a:t>be able to </a:t>
            </a:r>
            <a:r>
              <a:rPr lang="en-US" sz="1700" u="sng" dirty="0"/>
              <a:t>correct</a:t>
            </a:r>
            <a:r>
              <a:rPr lang="en-US" sz="1700" dirty="0"/>
              <a:t> a measured distance for systematic errors.</a:t>
            </a:r>
            <a:endParaRPr lang="en-CA" sz="1700" b="1" dirty="0"/>
          </a:p>
          <a:p>
            <a:pPr lvl="2"/>
            <a:r>
              <a:rPr lang="en-US" sz="1700" b="1" dirty="0"/>
              <a:t>Comprehension</a:t>
            </a:r>
            <a:r>
              <a:rPr lang="en-US" sz="1700" dirty="0"/>
              <a:t>: be able to </a:t>
            </a:r>
            <a:r>
              <a:rPr lang="en-US" sz="1700" u="sng" dirty="0"/>
              <a:t>explain</a:t>
            </a:r>
            <a:r>
              <a:rPr lang="en-US" sz="1700" dirty="0"/>
              <a:t> in which ways systematic errors affect a measured distance.</a:t>
            </a:r>
            <a:endParaRPr lang="en-CA" sz="1700" b="1" dirty="0"/>
          </a:p>
          <a:p>
            <a:pPr lvl="2"/>
            <a:r>
              <a:rPr lang="en-US" sz="1700" b="1" dirty="0"/>
              <a:t>Analysis</a:t>
            </a:r>
            <a:r>
              <a:rPr lang="en-US" sz="1700" i="1" dirty="0"/>
              <a:t>: </a:t>
            </a:r>
            <a:r>
              <a:rPr lang="en-US" sz="1700" dirty="0"/>
              <a:t>be able to </a:t>
            </a:r>
            <a:r>
              <a:rPr lang="en-US" sz="1700" u="sng" dirty="0"/>
              <a:t>categorize</a:t>
            </a:r>
            <a:r>
              <a:rPr lang="en-US" sz="1700" dirty="0"/>
              <a:t> the environmental effects on a measured distance with respect to gross, random and systematic errors.</a:t>
            </a:r>
            <a:endParaRPr lang="en-CA" sz="1700" b="1" dirty="0"/>
          </a:p>
          <a:p>
            <a:r>
              <a:rPr lang="en-US" sz="2200" dirty="0"/>
              <a:t>Plan enough constructive and interactive exercises.</a:t>
            </a:r>
          </a:p>
          <a:p>
            <a:r>
              <a:rPr lang="en-US" sz="2200" dirty="0"/>
              <a:t>Iterate the procedure to find a reasonable balance between the four levels of learning.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37101" y="6439569"/>
            <a:ext cx="683339" cy="365125"/>
          </a:xfrm>
        </p:spPr>
        <p:txBody>
          <a:bodyPr/>
          <a:lstStyle/>
          <a:p>
            <a:r>
              <a:rPr lang="en-US" sz="1200">
                <a:solidFill>
                  <a:schemeClr val="tx1"/>
                </a:solidFill>
              </a:rPr>
              <a:t>4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2269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Designing Learning Activities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260365"/>
            <a:ext cx="8828001" cy="4411665"/>
          </a:xfrm>
        </p:spPr>
        <p:txBody>
          <a:bodyPr>
            <a:normAutofit/>
          </a:bodyPr>
          <a:lstStyle/>
          <a:p>
            <a:r>
              <a:rPr lang="en-US" sz="2200" dirty="0"/>
              <a:t>The hierarchy of learning outcomes in the second-year surveying course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37101" y="6439569"/>
            <a:ext cx="683339" cy="365125"/>
          </a:xfrm>
        </p:spPr>
        <p:txBody>
          <a:bodyPr/>
          <a:lstStyle/>
          <a:p>
            <a:r>
              <a:rPr lang="en-US" sz="1200" dirty="0">
                <a:solidFill>
                  <a:schemeClr val="tx1"/>
                </a:solidFill>
              </a:rPr>
              <a:t>5</a:t>
            </a:r>
          </a:p>
        </p:txBody>
      </p:sp>
      <p:pic>
        <p:nvPicPr>
          <p:cNvPr id="6146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4532" y="2097288"/>
            <a:ext cx="7329036" cy="450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80639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356684"/>
            <a:ext cx="8596668" cy="666135"/>
          </a:xfrm>
        </p:spPr>
        <p:txBody>
          <a:bodyPr/>
          <a:lstStyle/>
          <a:p>
            <a:r>
              <a:rPr lang="en-CA"/>
              <a:t>Designing Learning Activities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260365"/>
            <a:ext cx="8828001" cy="4411665"/>
          </a:xfrm>
        </p:spPr>
        <p:txBody>
          <a:bodyPr>
            <a:normAutofit/>
          </a:bodyPr>
          <a:lstStyle/>
          <a:p>
            <a:r>
              <a:rPr lang="en-US" sz="2400" dirty="0"/>
              <a:t>An example of an interactive group exercise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37101" y="6439569"/>
            <a:ext cx="683339" cy="365125"/>
          </a:xfrm>
        </p:spPr>
        <p:txBody>
          <a:bodyPr/>
          <a:lstStyle/>
          <a:p>
            <a:r>
              <a:rPr lang="en-US" sz="1200" dirty="0">
                <a:solidFill>
                  <a:schemeClr val="tx1"/>
                </a:solidFill>
              </a:rPr>
              <a:t>6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61632DB7-3DFF-44C0-A59B-3BF29FA0F1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8420" y="1872716"/>
            <a:ext cx="6450279" cy="4837709"/>
          </a:xfrm>
          <a:prstGeom prst="rect">
            <a:avLst/>
          </a:prstGeom>
          <a:ln w="25400">
            <a:solidFill>
              <a:srgbClr val="0070C0"/>
            </a:solidFill>
          </a:ln>
        </p:spPr>
      </p:pic>
    </p:spTree>
    <p:extLst>
      <p:ext uri="{BB962C8B-B14F-4D97-AF65-F5344CB8AC3E}">
        <p14:creationId xmlns:p14="http://schemas.microsoft.com/office/powerpoint/2010/main" val="3654710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Designing Learning Activities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260365"/>
            <a:ext cx="8828001" cy="4411665"/>
          </a:xfrm>
        </p:spPr>
        <p:txBody>
          <a:bodyPr>
            <a:normAutofit/>
          </a:bodyPr>
          <a:lstStyle/>
          <a:p>
            <a:r>
              <a:rPr lang="en-US" sz="2400" dirty="0"/>
              <a:t>Balancing the four modes</a:t>
            </a:r>
          </a:p>
          <a:p>
            <a:pPr marL="0" indent="0">
              <a:buNone/>
            </a:pPr>
            <a:r>
              <a:rPr lang="en-US" sz="2400" dirty="0"/>
              <a:t>    of learning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37101" y="6439569"/>
            <a:ext cx="683339" cy="365125"/>
          </a:xfrm>
        </p:spPr>
        <p:txBody>
          <a:bodyPr/>
          <a:lstStyle/>
          <a:p>
            <a:r>
              <a:rPr lang="en-US" sz="1200" dirty="0">
                <a:solidFill>
                  <a:schemeClr val="tx1"/>
                </a:solidFill>
              </a:rPr>
              <a:t>7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2572445"/>
              </p:ext>
            </p:extLst>
          </p:nvPr>
        </p:nvGraphicFramePr>
        <p:xfrm>
          <a:off x="137675" y="2449372"/>
          <a:ext cx="4877384" cy="280462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2921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1442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62873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89819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851686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655128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395880">
                <a:tc rowSpan="3"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Learning level/mode</a:t>
                      </a:r>
                      <a:endParaRPr lang="en-CA" sz="14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8890" marB="889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Lesson</a:t>
                      </a:r>
                      <a:endParaRPr lang="en-CA" sz="14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8890" marB="8890"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Lecture</a:t>
                      </a:r>
                      <a:endParaRPr lang="en-CA" sz="14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8890" marB="889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Chapter</a:t>
                      </a:r>
                      <a:endParaRPr lang="en-CA" sz="14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8890" marB="8890"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95880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#6</a:t>
                      </a:r>
                      <a:endParaRPr lang="en-CA" sz="14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8890" marB="889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#7</a:t>
                      </a:r>
                      <a:endParaRPr lang="en-CA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8890" marB="889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#6 and #7</a:t>
                      </a:r>
                      <a:endParaRPr lang="en-CA" sz="14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8890" marB="889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Total</a:t>
                      </a:r>
                      <a:endParaRPr lang="en-CA" sz="14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8890" marB="8890"/>
                </a:tc>
                <a:tc h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31030"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min</a:t>
                      </a:r>
                      <a:endParaRPr lang="en-CA" sz="14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8890" marB="889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min</a:t>
                      </a:r>
                      <a:endParaRPr lang="en-CA" sz="14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8890" marB="889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min</a:t>
                      </a:r>
                      <a:endParaRPr lang="en-CA" sz="14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8890" marB="889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min</a:t>
                      </a:r>
                      <a:endParaRPr lang="en-CA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8890" marB="889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%</a:t>
                      </a:r>
                      <a:endParaRPr lang="en-CA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8890" marB="889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42130"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Passive</a:t>
                      </a:r>
                      <a:endParaRPr lang="en-CA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8890" marB="889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10</a:t>
                      </a:r>
                      <a:endParaRPr lang="en-CA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8890" marB="889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5</a:t>
                      </a:r>
                      <a:endParaRPr lang="en-CA" sz="14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8890" marB="889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15</a:t>
                      </a:r>
                      <a:endParaRPr lang="en-CA" sz="14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8890" marB="889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61</a:t>
                      </a:r>
                      <a:endParaRPr lang="en-CA" sz="14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8890" marB="889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29</a:t>
                      </a:r>
                      <a:endParaRPr lang="en-CA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8890" marB="889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18977"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Active</a:t>
                      </a:r>
                      <a:endParaRPr lang="en-CA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8890" marB="889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11</a:t>
                      </a:r>
                      <a:endParaRPr lang="en-CA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8890" marB="889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9</a:t>
                      </a:r>
                      <a:endParaRPr lang="en-CA" sz="14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8890" marB="889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20</a:t>
                      </a:r>
                      <a:endParaRPr lang="en-CA" sz="14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8890" marB="889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108</a:t>
                      </a:r>
                      <a:endParaRPr lang="en-CA" sz="14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8890" marB="889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51</a:t>
                      </a:r>
                      <a:endParaRPr lang="en-CA" sz="14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8890" marB="889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68595"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Constructive</a:t>
                      </a:r>
                      <a:endParaRPr lang="en-CA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8890" marB="889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</a:t>
                      </a:r>
                      <a:endParaRPr lang="en-CA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8890" marB="889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8</a:t>
                      </a:r>
                      <a:endParaRPr lang="en-CA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8890" marB="889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10</a:t>
                      </a:r>
                      <a:endParaRPr lang="en-CA" sz="14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8890" marB="889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29</a:t>
                      </a:r>
                      <a:endParaRPr lang="en-CA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8890" marB="889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13</a:t>
                      </a:r>
                      <a:endParaRPr lang="en-CA" sz="14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8890" marB="8890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33154"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Interactive</a:t>
                      </a:r>
                      <a:endParaRPr lang="en-CA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8890" marB="889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</a:t>
                      </a:r>
                      <a:endParaRPr lang="en-CA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8890" marB="889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</a:t>
                      </a:r>
                      <a:endParaRPr lang="en-CA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8890" marB="889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9</a:t>
                      </a:r>
                      <a:endParaRPr lang="en-CA" sz="14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8890" marB="889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14</a:t>
                      </a:r>
                      <a:endParaRPr lang="en-CA" sz="14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8890" marB="889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7</a:t>
                      </a:r>
                      <a:endParaRPr lang="en-CA" sz="14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8890" marB="8890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18977"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Total</a:t>
                      </a:r>
                      <a:endParaRPr lang="en-CA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8890" marB="889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28</a:t>
                      </a:r>
                      <a:endParaRPr lang="en-CA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8890" marB="889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26</a:t>
                      </a:r>
                      <a:endParaRPr lang="en-CA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8890" marB="889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54</a:t>
                      </a:r>
                      <a:endParaRPr lang="en-CA" sz="14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8890" marB="889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212</a:t>
                      </a:r>
                      <a:endParaRPr lang="en-CA" sz="14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8890" marB="889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100</a:t>
                      </a:r>
                      <a:endParaRPr lang="en-CA" sz="14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8415" marR="18415" marT="8890" marB="8890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43340" y="1518475"/>
            <a:ext cx="7010985" cy="4876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2461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76081" y="1661272"/>
            <a:ext cx="5353594" cy="32082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Assessment of Learning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260365"/>
            <a:ext cx="8828001" cy="4411665"/>
          </a:xfrm>
        </p:spPr>
        <p:txBody>
          <a:bodyPr>
            <a:normAutofit/>
          </a:bodyPr>
          <a:lstStyle/>
          <a:p>
            <a:r>
              <a:rPr lang="en-US" sz="2200" dirty="0"/>
              <a:t>Observations of the teacher and student behavior</a:t>
            </a:r>
          </a:p>
          <a:p>
            <a:pPr lvl="1"/>
            <a:r>
              <a:rPr lang="en-US" sz="1800" dirty="0"/>
              <a:t>Similar to ELCOT (</a:t>
            </a:r>
            <a:r>
              <a:rPr lang="en-CA" sz="1800" dirty="0"/>
              <a:t>Sanders, Spiegel, and </a:t>
            </a:r>
            <a:r>
              <a:rPr lang="en-CA" sz="1800" dirty="0" err="1"/>
              <a:t>Sherer</a:t>
            </a:r>
            <a:r>
              <a:rPr lang="en-CA" sz="1800" dirty="0"/>
              <a:t>, ASEE, 2017, 2018)</a:t>
            </a:r>
          </a:p>
          <a:p>
            <a:pPr lvl="1"/>
            <a:r>
              <a:rPr lang="en-CA" sz="1800" dirty="0"/>
              <a:t>Two-minute frequency of observations</a:t>
            </a:r>
          </a:p>
          <a:p>
            <a:pPr lvl="1"/>
            <a:r>
              <a:rPr lang="en-CA" sz="1800" dirty="0"/>
              <a:t>Fine-grain data</a:t>
            </a:r>
            <a:endParaRPr lang="en-US" sz="1800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37101" y="6439569"/>
            <a:ext cx="683339" cy="365125"/>
          </a:xfrm>
        </p:spPr>
        <p:txBody>
          <a:bodyPr/>
          <a:lstStyle/>
          <a:p>
            <a:r>
              <a:rPr lang="en-US" sz="1200" dirty="0">
                <a:solidFill>
                  <a:schemeClr val="tx1"/>
                </a:solidFill>
              </a:rPr>
              <a:t>8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0210" y="2943384"/>
            <a:ext cx="4784210" cy="2519751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55612" y="4235133"/>
            <a:ext cx="5195841" cy="2456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237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900</TotalTime>
  <Words>760</Words>
  <Application>Microsoft Office PowerPoint</Application>
  <PresentationFormat>Widescreen</PresentationFormat>
  <Paragraphs>247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</vt:lpstr>
      <vt:lpstr>Calibri</vt:lpstr>
      <vt:lpstr>Calibri Light</vt:lpstr>
      <vt:lpstr>Times New Roman</vt:lpstr>
      <vt:lpstr>Trebuchet MS</vt:lpstr>
      <vt:lpstr>Wingdings 3</vt:lpstr>
      <vt:lpstr>Facet</vt:lpstr>
      <vt:lpstr>Custom Design</vt:lpstr>
      <vt:lpstr>Enhancing student learning of the fundamentals of surveying with the help of the ICAP framework</vt:lpstr>
      <vt:lpstr>Outline</vt:lpstr>
      <vt:lpstr>Motivation</vt:lpstr>
      <vt:lpstr>The ICAP Framework</vt:lpstr>
      <vt:lpstr>Designing Learning Activities</vt:lpstr>
      <vt:lpstr>Designing Learning Activities</vt:lpstr>
      <vt:lpstr>Designing Learning Activities</vt:lpstr>
      <vt:lpstr>Designing Learning Activities</vt:lpstr>
      <vt:lpstr>Assessment of Learning</vt:lpstr>
      <vt:lpstr>Assessment of Learning</vt:lpstr>
      <vt:lpstr>Provisional Results of Classroom Observations</vt:lpstr>
      <vt:lpstr>Student Self-reflection</vt:lpstr>
      <vt:lpstr>Concluding Remarks</vt:lpstr>
      <vt:lpstr>Acknowledgements </vt:lpstr>
      <vt:lpstr> 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Elena Veselinova Rangelova</dc:creator>
  <cp:lastModifiedBy>Elena Veselinova Rangelova</cp:lastModifiedBy>
  <cp:revision>227</cp:revision>
  <cp:lastPrinted>2018-05-15T21:20:43Z</cp:lastPrinted>
  <dcterms:created xsi:type="dcterms:W3CDTF">2018-05-15T15:05:30Z</dcterms:created>
  <dcterms:modified xsi:type="dcterms:W3CDTF">2019-08-02T18:21:32Z</dcterms:modified>
</cp:coreProperties>
</file>