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322" r:id="rId4"/>
    <p:sldId id="337" r:id="rId5"/>
    <p:sldId id="323" r:id="rId6"/>
    <p:sldId id="335" r:id="rId7"/>
    <p:sldId id="329" r:id="rId8"/>
    <p:sldId id="330" r:id="rId9"/>
    <p:sldId id="333" r:id="rId10"/>
    <p:sldId id="332" r:id="rId11"/>
    <p:sldId id="331" r:id="rId12"/>
    <p:sldId id="336" r:id="rId13"/>
    <p:sldId id="325" r:id="rId14"/>
    <p:sldId id="334" r:id="rId15"/>
    <p:sldId id="338" r:id="rId16"/>
  </p:sldIdLst>
  <p:sldSz cx="12188825" cy="6858000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 autoAdjust="0"/>
  </p:normalViewPr>
  <p:slideViewPr>
    <p:cSldViewPr>
      <p:cViewPr varScale="1">
        <p:scale>
          <a:sx n="72" d="100"/>
          <a:sy n="72" d="100"/>
        </p:scale>
        <p:origin x="43" y="389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356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CA19C56-BEDC-4D33-A22E-7F153E4CA737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Euphemia" pitchFamily="34" charset="0"/>
              </a:defRPr>
            </a:lvl1pPr>
          </a:lstStyle>
          <a:p>
            <a:fld id="{8944EAF3-6ECF-47AC-98B6-5909BE19B8B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01C40A-37D2-48D2-AEA6-A3266A65371E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Euphemia" pitchFamily="34" charset="0"/>
              </a:defRPr>
            </a:lvl1pPr>
          </a:lstStyle>
          <a:p>
            <a:fld id="{61441686-43EE-4799-823D-729FC59425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2</a:t>
            </a:fld>
            <a:endParaRPr kumimoji="0" lang="en-US" altLang="ko-KR"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11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5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12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3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13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85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14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8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3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0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4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4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5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4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6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7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8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7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9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8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DC8D684-BFFE-4150-A030-FA3FDF70D4A0}" type="slidenum">
              <a:rPr kumimoji="0" lang="en-US" altLang="ko-KR">
                <a:latin typeface="Euphemia" pitchFamily="34" charset="0"/>
              </a:rPr>
              <a:pPr eaLnBrk="1" hangingPunct="1"/>
              <a:t>10</a:t>
            </a:fld>
            <a:endParaRPr kumimoji="0" lang="en-US" altLang="ko-KR"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4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7D91-FF7A-4C5B-ACF7-E175AD3ACBC6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219C-9811-45BE-A53F-99F2D35096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2307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B148-FABF-4474-B2DA-DE8BF41006E7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040D0-6DAD-4D18-8C85-EAB41B81A0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6873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AA0C-53FF-4C2A-99C6-595886E16146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9A84-BF8C-401D-853D-48A8AB2EDF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80971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BEB-A32B-4A41-ADA8-6C97FE55578A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24646-A146-4E5F-844C-422E307C7D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0628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A6499-D4B7-40D2-ADF0-A77A6D50837D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46B7C-725B-489E-A4B2-B4A027981C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810692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FFB5-E54F-4DAD-9C29-CF95361FA0A5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C8E59-ACE0-405E-9B1E-B328FF601D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13259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8843-3B3B-4539-9904-6B57984EF4AC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3495-A45B-46BD-9E98-E701B9C242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70277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8EFF-3032-4BE9-8204-436A6D7117AA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966B6-81DC-48FB-985E-7C6975555F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66397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A1F2-D058-4B59-9B4E-DFFC0DF150F9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CF88-16EB-449A-B810-CF47997C6E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5628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2FE9-46CC-4F3F-9CE9-00A94DF5518F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B4E03-0C72-436A-91AF-051C3F96E9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14651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7044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ko-KR" altLang="ko-KR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D36863-E7F4-4FB5-9A5F-9B6CC5D91B6F}" type="datetimeFigureOut">
              <a:rPr lang="en-US"/>
              <a:pPr>
                <a:defRPr/>
              </a:pPr>
              <a:t>8/5/2019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0">
              <a:defRPr kumimoji="0" sz="900">
                <a:solidFill>
                  <a:srgbClr val="1F696F"/>
                </a:solidFill>
                <a:latin typeface="Euphemia" pitchFamily="34" charset="0"/>
              </a:defRPr>
            </a:lvl1pPr>
          </a:lstStyle>
          <a:p>
            <a:fld id="{E5FC6D90-FDEA-46E1-BFDB-FA2AF2FDFD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92" r:id="rId3"/>
    <p:sldLayoutId id="2147483785" r:id="rId4"/>
    <p:sldLayoutId id="2147483786" r:id="rId5"/>
    <p:sldLayoutId id="2147483787" r:id="rId6"/>
    <p:sldLayoutId id="2147483793" r:id="rId7"/>
    <p:sldLayoutId id="2147483788" r:id="rId8"/>
    <p:sldLayoutId id="2147483794" r:id="rId9"/>
    <p:sldLayoutId id="2147483789" r:id="rId10"/>
    <p:sldLayoutId id="2147483790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36600" y="928688"/>
            <a:ext cx="10820400" cy="2786062"/>
          </a:xfrm>
        </p:spPr>
        <p:txBody>
          <a:bodyPr/>
          <a:lstStyle/>
          <a:p>
            <a:pPr algn="ctr" eaLnBrk="1" hangingPunct="1"/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Learning About Surveying </a:t>
            </a:r>
            <a:r>
              <a:rPr lang="en-US" altLang="ko-KR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Program from </a:t>
            </a:r>
            <a:r>
              <a:rPr lang="en-US" altLang="ko-KR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Peer Groups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9067800" cy="259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3600" dirty="0" err="1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Jinseok</a:t>
            </a: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Hong, Ph.D.</a:t>
            </a:r>
          </a:p>
          <a:p>
            <a:pPr algn="ctr" eaLnBrk="1" hangingPunct="1">
              <a:spcBef>
                <a:spcPct val="0"/>
              </a:spcBef>
            </a:pPr>
            <a:endParaRPr lang="en-US" altLang="ko-KR" sz="3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Surveying and Mapping Science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East Tennessee State University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August 6, 2019</a:t>
            </a:r>
            <a:endParaRPr lang="en-US" altLang="ko-KR" sz="3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(topics) of the 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Other activities:</a:t>
            </a:r>
          </a:p>
          <a:p>
            <a:endParaRPr lang="en-US" sz="3400" dirty="0" smtClean="0"/>
          </a:p>
          <a:p>
            <a:pPr marL="280988" lvl="1" indent="-163513"/>
            <a:r>
              <a:rPr lang="en-US" sz="3000" dirty="0" smtClean="0"/>
              <a:t> Attending a local chapter of TAPS 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Library tour</a:t>
            </a:r>
          </a:p>
          <a:p>
            <a:pPr marL="280988" lvl="1" indent="-163513"/>
            <a:r>
              <a:rPr lang="en-US" sz="3000" dirty="0" smtClean="0"/>
              <a:t> Assigning mentors and mentees </a:t>
            </a:r>
          </a:p>
          <a:p>
            <a:pPr marL="280988" lvl="1" indent="-163513"/>
            <a:r>
              <a:rPr lang="en-US" sz="3000" dirty="0" smtClean="0"/>
              <a:t> Social activities (concert, sports, dinner) with mentor/mentees </a:t>
            </a:r>
          </a:p>
        </p:txBody>
      </p:sp>
    </p:spTree>
    <p:extLst>
      <p:ext uri="{BB962C8B-B14F-4D97-AF65-F5344CB8AC3E}">
        <p14:creationId xmlns:p14="http://schemas.microsoft.com/office/powerpoint/2010/main" val="2154407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Sample Agenda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786784"/>
            <a:ext cx="12188825" cy="4565803"/>
            <a:chOff x="0" y="1786784"/>
            <a:chExt cx="12188825" cy="45658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145" y="4241488"/>
              <a:ext cx="6120680" cy="185175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1786784"/>
              <a:ext cx="12188825" cy="4565803"/>
              <a:chOff x="0" y="1786784"/>
              <a:chExt cx="12188825" cy="456580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552"/>
              <a:stretch/>
            </p:blipFill>
            <p:spPr>
              <a:xfrm>
                <a:off x="10300" y="1786784"/>
                <a:ext cx="6120680" cy="3226392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0" y="2409859"/>
                <a:ext cx="12188825" cy="3942728"/>
                <a:chOff x="2721098" y="1930218"/>
                <a:chExt cx="12747765" cy="409383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0754"/>
                <a:stretch/>
              </p:blipFill>
              <p:spPr>
                <a:xfrm>
                  <a:off x="2721098" y="4633309"/>
                  <a:ext cx="6401355" cy="1390744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7508" y="1930218"/>
                  <a:ext cx="6401355" cy="1922723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53623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Feedback </a:t>
            </a:r>
            <a:r>
              <a:rPr lang="en-US" altLang="ko-KR" sz="4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from Students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2026" y="1412776"/>
            <a:ext cx="11476780" cy="553206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Strengths of the course: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ko-KR" sz="30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735012" lvl="1" indent="-457200" eaLnBrk="1" hangingPunct="1">
              <a:lnSpc>
                <a:spcPct val="80000"/>
              </a:lnSpc>
            </a:pPr>
            <a:r>
              <a:rPr lang="en-US" altLang="ko-KR" sz="32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Being able to meet and engage with the other students that you will most of your time with</a:t>
            </a:r>
          </a:p>
          <a:p>
            <a:pPr marL="735012" lvl="1" indent="-457200" eaLnBrk="1" hangingPunct="1">
              <a:lnSpc>
                <a:spcPct val="80000"/>
              </a:lnSpc>
            </a:pPr>
            <a:r>
              <a:rPr lang="en-US" altLang="ko-KR" sz="32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Being able to get understanding of what all students will be doing while in the program</a:t>
            </a:r>
          </a:p>
          <a:p>
            <a:pPr marL="735012" lvl="1" indent="-457200" eaLnBrk="1" hangingPunct="1">
              <a:lnSpc>
                <a:spcPct val="80000"/>
              </a:lnSpc>
            </a:pPr>
            <a:r>
              <a:rPr lang="en-US" altLang="ko-KR" sz="32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Having seniors in the program as mentors</a:t>
            </a:r>
          </a:p>
          <a:p>
            <a:pPr marL="735012" lvl="1" indent="-457200" eaLnBrk="1" hangingPunct="1">
              <a:lnSpc>
                <a:spcPct val="80000"/>
              </a:lnSpc>
            </a:pPr>
            <a:r>
              <a:rPr lang="en-US" altLang="ko-KR" sz="32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It is good for speaking in front of people</a:t>
            </a:r>
          </a:p>
          <a:p>
            <a:pPr marL="735012" lvl="1" indent="-457200" eaLnBrk="1" hangingPunct="1">
              <a:lnSpc>
                <a:spcPct val="80000"/>
              </a:lnSpc>
            </a:pPr>
            <a:endParaRPr lang="en-US" altLang="ko-KR" sz="26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735012" lvl="1" indent="-457200" eaLnBrk="1" hangingPunct="1">
              <a:lnSpc>
                <a:spcPct val="80000"/>
              </a:lnSpc>
            </a:pPr>
            <a:endParaRPr lang="en-US" altLang="ko-KR" sz="26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735012" lvl="1" indent="-457200" eaLnBrk="1" hangingPunct="1">
              <a:lnSpc>
                <a:spcPct val="80000"/>
              </a:lnSpc>
            </a:pPr>
            <a:r>
              <a:rPr lang="en-US" altLang="ko-KR" sz="32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Get rid of it. This class time would have been far better spent working with the equipment.</a:t>
            </a:r>
          </a:p>
        </p:txBody>
      </p:sp>
    </p:spTree>
    <p:extLst>
      <p:ext uri="{BB962C8B-B14F-4D97-AF65-F5344CB8AC3E}">
        <p14:creationId xmlns:p14="http://schemas.microsoft.com/office/powerpoint/2010/main" val="2792778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Opportunities For Improvement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More students’ engagement from the beginning</a:t>
            </a:r>
          </a:p>
          <a:p>
            <a:endParaRPr lang="en-US" sz="3600" dirty="0" smtClean="0"/>
          </a:p>
          <a:p>
            <a:r>
              <a:rPr lang="en-US" sz="3400" dirty="0" smtClean="0"/>
              <a:t> Various other interesting/useful activities 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Financial management education: FAFSA, work study, loan, etc.)</a:t>
            </a:r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 smtClean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47354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7130" y="3259236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Any Questions </a:t>
            </a:r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?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29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69625" cy="781050"/>
          </a:xfrm>
        </p:spPr>
        <p:txBody>
          <a:bodyPr anchor="ctr"/>
          <a:lstStyle/>
          <a:p>
            <a:pPr algn="ctr" eaLnBrk="1" hangingPunct="1"/>
            <a:r>
              <a:rPr lang="en-US" altLang="ko-KR" sz="48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Outline</a:t>
            </a:r>
            <a:endParaRPr lang="en-US" altLang="ko-KR" sz="4800" b="1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2288" y="1857375"/>
            <a:ext cx="10969625" cy="4643438"/>
          </a:xfrm>
        </p:spPr>
        <p:txBody>
          <a:bodyPr/>
          <a:lstStyle/>
          <a:p>
            <a:pPr marL="238125" indent="-242888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Various introduction courses for first-year students at ETSU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Goals of the courses (SURV 1570/SURV 4570 – Portfolio I/II)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 (topics) of the courses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Feedback from students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Opportunities For 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Improvement</a:t>
            </a:r>
            <a:endParaRPr lang="en-US" altLang="ko-KR" sz="40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4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Q&amp;A</a:t>
            </a:r>
            <a:endParaRPr lang="en-US" altLang="ko-KR" sz="36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69625" cy="1171600"/>
          </a:xfrm>
        </p:spPr>
        <p:txBody>
          <a:bodyPr anchor="ctr"/>
          <a:lstStyle/>
          <a:p>
            <a:pPr algn="ctr" eaLnBrk="1" hangingPunct="1"/>
            <a:r>
              <a:rPr lang="en-US" altLang="ko-KR" sz="44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Effort to increase the number of student in the Surveying Program at ETSU</a:t>
            </a:r>
            <a:endParaRPr lang="en-US" altLang="ko-KR" sz="4400" b="1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61764" y="2214562"/>
            <a:ext cx="11665296" cy="4643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Most of Surveying programs in U.S. suffer from low enrollment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ko-KR" sz="3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To increase the number of students,</a:t>
            </a:r>
            <a:endParaRPr lang="en-US" altLang="ko-KR" sz="32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US" altLang="ko-KR" sz="3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Recruiting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: Open house, Boy Scot Merit Badge, 				      career fair, distance education, etc.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endParaRPr lang="en-US" altLang="ko-KR" sz="36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US" altLang="ko-KR" sz="3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3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Retention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: Involvement with student club, 					    scholarships, advising, etc.</a:t>
            </a:r>
          </a:p>
        </p:txBody>
      </p:sp>
    </p:spTree>
    <p:extLst>
      <p:ext uri="{BB962C8B-B14F-4D97-AF65-F5344CB8AC3E}">
        <p14:creationId xmlns:p14="http://schemas.microsoft.com/office/powerpoint/2010/main" val="427728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Introduction Courses</a:t>
            </a:r>
            <a:b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</a:b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For First-year students at ETSU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2288" y="1857375"/>
            <a:ext cx="11476780" cy="4643438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en-US" altLang="ko-KR" sz="3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University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Level: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ETSU 1020 Foundations of Student Success)</a:t>
            </a:r>
          </a:p>
          <a:p>
            <a:pPr lvl="4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30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3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credits, 29 </a:t>
            </a:r>
            <a:r>
              <a:rPr lang="en-US" altLang="ko-KR" sz="30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sections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in </a:t>
            </a:r>
            <a:r>
              <a:rPr lang="en-US" altLang="ko-KR" sz="30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every fall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semester</a:t>
            </a:r>
          </a:p>
          <a:p>
            <a:pPr lvl="4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ko-KR" sz="30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571500" indent="-5715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ko-KR" sz="3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Department</a:t>
            </a:r>
            <a:r>
              <a:rPr lang="en-US" altLang="ko-KR" sz="3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Level: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ENTC 1510 Student in University</a:t>
            </a:r>
          </a:p>
          <a:p>
            <a:pPr marL="1558925" lvl="4" indent="-4572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sz="30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credits, 4 sections in every fall semester</a:t>
            </a:r>
          </a:p>
          <a:p>
            <a:pPr marL="1558925" lvl="4" indent="-4572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ko-KR" sz="2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sz="34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Program</a:t>
            </a:r>
            <a:r>
              <a:rPr lang="en-US" altLang="ko-KR" sz="34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Level: </a:t>
            </a: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SURV 1570/4570 (Portfolio I/II – 1 credit each)</a:t>
            </a:r>
          </a:p>
          <a:p>
            <a:pPr marL="1444625" lvl="4" indent="-3429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ko-KR" sz="30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1 section each in every fall semester</a:t>
            </a:r>
          </a:p>
        </p:txBody>
      </p:sp>
    </p:spTree>
    <p:extLst>
      <p:ext uri="{BB962C8B-B14F-4D97-AF65-F5344CB8AC3E}">
        <p14:creationId xmlns:p14="http://schemas.microsoft.com/office/powerpoint/2010/main" val="953902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Goals</a:t>
            </a:r>
            <a:r>
              <a:rPr lang="en-US" altLang="ko-KR" sz="4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of the 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22288" y="1857374"/>
            <a:ext cx="11476780" cy="4883993"/>
          </a:xfrm>
        </p:spPr>
        <p:txBody>
          <a:bodyPr/>
          <a:lstStyle/>
          <a:p>
            <a:pPr marL="0" indent="-4762">
              <a:buNone/>
            </a:pPr>
            <a:r>
              <a:rPr lang="en-US" sz="2600" dirty="0" smtClean="0"/>
              <a:t> </a:t>
            </a:r>
            <a:endParaRPr lang="en-US" altLang="ko-KR" sz="2600" dirty="0" smtClean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85983"/>
              </p:ext>
            </p:extLst>
          </p:nvPr>
        </p:nvGraphicFramePr>
        <p:xfrm>
          <a:off x="837828" y="1409002"/>
          <a:ext cx="11017224" cy="52722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55581137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618424568"/>
                    </a:ext>
                  </a:extLst>
                </a:gridCol>
              </a:tblGrid>
              <a:tr h="45271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 SURV 1570 (Portfolio</a:t>
                      </a:r>
                      <a:r>
                        <a:rPr lang="en-US" sz="2600" baseline="0" dirty="0" smtClean="0"/>
                        <a:t> I)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SURV</a:t>
                      </a:r>
                      <a:r>
                        <a:rPr lang="en-US" sz="2600" baseline="0" dirty="0" smtClean="0"/>
                        <a:t> 4570 </a:t>
                      </a:r>
                      <a:r>
                        <a:rPr lang="en-US" sz="2600" dirty="0" smtClean="0"/>
                        <a:t>(Portfolio</a:t>
                      </a:r>
                      <a:r>
                        <a:rPr lang="en-US" sz="2600" baseline="0" dirty="0" smtClean="0"/>
                        <a:t> II)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702974"/>
                  </a:ext>
                </a:extLst>
              </a:tr>
              <a:tr h="6392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Common: Speaking in a public setting</a:t>
                      </a:r>
                      <a:endParaRPr 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55403"/>
                  </a:ext>
                </a:extLst>
              </a:tr>
              <a:tr h="754530"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Courses, and curriculum of the program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Give practice in organizing and running an effective meeting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49716"/>
                  </a:ext>
                </a:extLst>
              </a:tr>
              <a:tr h="1086524"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The broad nature of surveying as a profession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Administer the FS exam, which is a requirement to take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11854"/>
                  </a:ext>
                </a:extLst>
              </a:tr>
              <a:tr h="754530"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Scholarships, student and professional organizations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Mentoring freshmen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35786"/>
                  </a:ext>
                </a:extLst>
              </a:tr>
              <a:tr h="754530"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Co-op, summer employment, and career opportunities in surveying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21091"/>
                  </a:ext>
                </a:extLst>
              </a:tr>
              <a:tr h="754530">
                <a:tc>
                  <a:txBody>
                    <a:bodyPr/>
                    <a:lstStyle/>
                    <a:p>
                      <a:pPr marL="233363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Helping a meeting as part of a team with a shared goal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4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21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(topics) of the 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Guest Speakers:</a:t>
            </a:r>
          </a:p>
          <a:p>
            <a:endParaRPr lang="en-US" sz="3400" dirty="0" smtClean="0"/>
          </a:p>
          <a:p>
            <a:pPr marL="280988" lvl="1" indent="-163513"/>
            <a:r>
              <a:rPr lang="en-US" sz="3000" dirty="0" smtClean="0"/>
              <a:t> Career Center: resume, job interview skills</a:t>
            </a:r>
          </a:p>
          <a:p>
            <a:pPr marL="280988" lvl="1" indent="-163513"/>
            <a:r>
              <a:rPr lang="en-US" sz="3000" dirty="0" smtClean="0"/>
              <a:t> Center for Quality Enhancement: various study skills</a:t>
            </a:r>
            <a:endParaRPr lang="en-US" sz="3000" dirty="0"/>
          </a:p>
          <a:p>
            <a:pPr marL="280988" lvl="1" indent="-163513"/>
            <a:r>
              <a:rPr lang="en-US" sz="3000" dirty="0" smtClean="0"/>
              <a:t> Academic Advisor: registration </a:t>
            </a:r>
            <a:r>
              <a:rPr lang="en-US" sz="3000" dirty="0"/>
              <a:t>processes, </a:t>
            </a:r>
            <a:r>
              <a:rPr lang="en-US" sz="3000" dirty="0" smtClean="0"/>
              <a:t>Internship, Co-op</a:t>
            </a:r>
            <a:endParaRPr lang="en-US" sz="3000" dirty="0"/>
          </a:p>
          <a:p>
            <a:pPr marL="280988" lvl="1" indent="-163513"/>
            <a:r>
              <a:rPr lang="en-US" sz="3000" dirty="0" smtClean="0"/>
              <a:t> Counselling center: stress </a:t>
            </a:r>
            <a:r>
              <a:rPr lang="en-US" sz="3000" dirty="0"/>
              <a:t>management, </a:t>
            </a:r>
            <a:r>
              <a:rPr lang="en-US" sz="3000" dirty="0" smtClean="0"/>
              <a:t>suicide prevention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Alumni: shared their experiences during/after school, project samples</a:t>
            </a:r>
          </a:p>
        </p:txBody>
      </p:sp>
    </p:spTree>
    <p:extLst>
      <p:ext uri="{BB962C8B-B14F-4D97-AF65-F5344CB8AC3E}">
        <p14:creationId xmlns:p14="http://schemas.microsoft.com/office/powerpoint/2010/main" val="530668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(topics) of the 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Student Speakers to introduce:</a:t>
            </a:r>
          </a:p>
          <a:p>
            <a:endParaRPr lang="en-US" sz="3400" dirty="0" smtClean="0"/>
          </a:p>
          <a:p>
            <a:pPr marL="280988" lvl="1" indent="-163513"/>
            <a:r>
              <a:rPr lang="en-US" sz="3000" dirty="0" smtClean="0"/>
              <a:t> Surveying core courses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Scholarships/Student Club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HP 33 or 35 calculator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Overview of FS exam (how to prepare, things to remember, etc.)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SURV 4570 students portfolios (short advices)</a:t>
            </a:r>
          </a:p>
          <a:p>
            <a:pPr marL="280988" lvl="1" indent="-163513"/>
            <a:r>
              <a:rPr lang="en-US" sz="3000" dirty="0"/>
              <a:t> </a:t>
            </a:r>
            <a:r>
              <a:rPr lang="en-US" sz="3000" dirty="0" smtClean="0"/>
              <a:t>Report on social activities with mentors and mentees</a:t>
            </a:r>
          </a:p>
          <a:p>
            <a:pPr marL="280988" lvl="1" indent="-163513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381059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(topics) of the 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Toaster Master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3600" dirty="0" smtClean="0"/>
              <a:t> Format Meetings:</a:t>
            </a:r>
          </a:p>
          <a:p>
            <a:endParaRPr lang="en-US" sz="3400" dirty="0" smtClean="0"/>
          </a:p>
          <a:p>
            <a:pPr marL="280988" lvl="1" indent="-163513"/>
            <a:r>
              <a:rPr lang="en-US" sz="3200" dirty="0"/>
              <a:t> </a:t>
            </a:r>
            <a:r>
              <a:rPr lang="en-US" sz="3200" dirty="0" smtClean="0"/>
              <a:t>Instructor: begins and ends, prepares agendas, backup for meeting chair</a:t>
            </a:r>
          </a:p>
          <a:p>
            <a:pPr marL="280988" lvl="1" indent="-163513"/>
            <a:endParaRPr lang="en-US" sz="3200" dirty="0" smtClean="0"/>
          </a:p>
          <a:p>
            <a:pPr marL="280988" lvl="1" indent="-163513"/>
            <a:r>
              <a:rPr lang="en-US" sz="3200" dirty="0" smtClean="0"/>
              <a:t> Meeting chair</a:t>
            </a:r>
            <a:r>
              <a:rPr lang="en-US" sz="3200" dirty="0"/>
              <a:t> </a:t>
            </a:r>
            <a:r>
              <a:rPr lang="en-US" sz="3200" dirty="0" smtClean="0"/>
              <a:t>(seniors/instructor): run a meeting, backup for other duties</a:t>
            </a:r>
          </a:p>
          <a:p>
            <a:pPr marL="280988" lvl="1" indent="-163513"/>
            <a:endParaRPr lang="en-US" sz="3200" dirty="0" smtClean="0"/>
          </a:p>
          <a:p>
            <a:pPr marL="280988" lvl="1" indent="-163513"/>
            <a:r>
              <a:rPr lang="en-US" sz="3200" dirty="0" smtClean="0"/>
              <a:t> 2~3 major speaker (freshmen): introduce given topics </a:t>
            </a:r>
          </a:p>
        </p:txBody>
      </p:sp>
    </p:spTree>
    <p:extLst>
      <p:ext uri="{BB962C8B-B14F-4D97-AF65-F5344CB8AC3E}">
        <p14:creationId xmlns:p14="http://schemas.microsoft.com/office/powerpoint/2010/main" val="1583304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9756" y="457200"/>
            <a:ext cx="11881320" cy="955576"/>
          </a:xfrm>
        </p:spPr>
        <p:txBody>
          <a:bodyPr anchor="ctr"/>
          <a:lstStyle/>
          <a:p>
            <a:pPr algn="ctr" eaLnBrk="1" hangingPunct="1"/>
            <a:r>
              <a:rPr lang="en-US" altLang="ko-KR" sz="4600" b="1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Contents</a:t>
            </a:r>
            <a:r>
              <a:rPr lang="en-US" altLang="ko-KR" sz="4600" dirty="0" smtClean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(topics) of the courses</a:t>
            </a:r>
            <a:endParaRPr lang="en-US" altLang="ko-KR" sz="4600" dirty="0"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4027" y="1772816"/>
            <a:ext cx="11593288" cy="4883993"/>
          </a:xfrm>
        </p:spPr>
        <p:txBody>
          <a:bodyPr/>
          <a:lstStyle/>
          <a:p>
            <a:r>
              <a:rPr lang="en-US" sz="3600" dirty="0" smtClean="0"/>
              <a:t> Toaster Master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3600" dirty="0" smtClean="0"/>
              <a:t> Format Meetings:</a:t>
            </a:r>
          </a:p>
          <a:p>
            <a:endParaRPr lang="en-US" sz="3200" dirty="0" smtClean="0"/>
          </a:p>
          <a:p>
            <a:pPr marL="280988" lvl="1" indent="-163513"/>
            <a:r>
              <a:rPr lang="en-US" sz="3200" dirty="0" smtClean="0"/>
              <a:t> Impromptu master (any students): prepares and administer topics for impromptu speeches, determines the impromptu speech of the day</a:t>
            </a:r>
          </a:p>
          <a:p>
            <a:pPr marL="280988" lvl="1" indent="-163513"/>
            <a:endParaRPr lang="en-US" sz="3200" dirty="0" smtClean="0"/>
          </a:p>
          <a:p>
            <a:pPr marL="280988" lvl="1" indent="-163513"/>
            <a:r>
              <a:rPr lang="en-US" sz="3200" dirty="0"/>
              <a:t> </a:t>
            </a:r>
            <a:r>
              <a:rPr lang="en-US" sz="3200" dirty="0" smtClean="0"/>
              <a:t>Timer (freshmen): keep time for each speaker</a:t>
            </a:r>
          </a:p>
          <a:p>
            <a:pPr marL="280988" lvl="1" indent="-163513"/>
            <a:endParaRPr lang="en-US" sz="3200" dirty="0" smtClean="0"/>
          </a:p>
          <a:p>
            <a:pPr marL="280988" lvl="1" indent="-163513"/>
            <a:r>
              <a:rPr lang="en-US" sz="3200" dirty="0"/>
              <a:t> </a:t>
            </a:r>
            <a:r>
              <a:rPr lang="en-US" sz="3200" dirty="0" smtClean="0"/>
              <a:t>Technical observer </a:t>
            </a:r>
            <a:r>
              <a:rPr lang="en-US" sz="3200" dirty="0"/>
              <a:t>(any students</a:t>
            </a:r>
            <a:r>
              <a:rPr lang="en-US" sz="3200" dirty="0" smtClean="0"/>
              <a:t>): keeps track of grammatical errors, ums, ahs, poor eye contact,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290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661</Words>
  <Application>Microsoft Office PowerPoint</Application>
  <PresentationFormat>Custom</PresentationFormat>
  <Paragraphs>115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Euphemia</vt:lpstr>
      <vt:lpstr>굴림</vt:lpstr>
      <vt:lpstr>Arial</vt:lpstr>
      <vt:lpstr>Calibri</vt:lpstr>
      <vt:lpstr>Wingdings</vt:lpstr>
      <vt:lpstr>Serenity 16x9</vt:lpstr>
      <vt:lpstr>Learning About Surveying Program from Peer Groups</vt:lpstr>
      <vt:lpstr>Outline</vt:lpstr>
      <vt:lpstr>Effort to increase the number of student in the Surveying Program at ETSU</vt:lpstr>
      <vt:lpstr>Introduction Courses For First-year students at ETSU</vt:lpstr>
      <vt:lpstr>Goals of the Courses</vt:lpstr>
      <vt:lpstr>Contents (topics) of the courses</vt:lpstr>
      <vt:lpstr>Contents (topics) of the courses</vt:lpstr>
      <vt:lpstr>Contents (topics) of the courses</vt:lpstr>
      <vt:lpstr>Contents (topics) of the courses</vt:lpstr>
      <vt:lpstr>Contents (topics) of the courses</vt:lpstr>
      <vt:lpstr>Sample Agenda</vt:lpstr>
      <vt:lpstr>Feedback from Students</vt:lpstr>
      <vt:lpstr>Opportunities For Improvement</vt:lpstr>
      <vt:lpstr>Any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2014-05-05T23:21:05Z</dcterms:created>
  <dcterms:modified xsi:type="dcterms:W3CDTF">2019-08-05T22:03:10Z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