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4" r:id="rId3"/>
    <p:sldId id="285" r:id="rId4"/>
    <p:sldId id="286" r:id="rId5"/>
    <p:sldId id="279" r:id="rId6"/>
    <p:sldId id="275" r:id="rId7"/>
    <p:sldId id="280" r:id="rId8"/>
    <p:sldId id="288" r:id="rId9"/>
    <p:sldId id="289" r:id="rId10"/>
    <p:sldId id="281" r:id="rId11"/>
    <p:sldId id="290" r:id="rId12"/>
    <p:sldId id="282" r:id="rId13"/>
    <p:sldId id="291" r:id="rId14"/>
    <p:sldId id="287" r:id="rId15"/>
    <p:sldId id="294" r:id="rId16"/>
    <p:sldId id="296" r:id="rId17"/>
    <p:sldId id="295" r:id="rId18"/>
    <p:sldId id="297" r:id="rId19"/>
    <p:sldId id="298" r:id="rId20"/>
    <p:sldId id="274" r:id="rId21"/>
    <p:sldId id="273" r:id="rId22"/>
    <p:sldId id="283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9ED80-805C-4464-A343-AA0836D1B1D3}" type="datetimeFigureOut">
              <a:rPr lang="en-CA" smtClean="0"/>
              <a:t>02/08/2019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F7CD-C756-48B2-BC89-8F5EA1C837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49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Clear as mud</a:t>
            </a:r>
          </a:p>
          <a:p>
            <a:r>
              <a:rPr lang="en-CA" dirty="0" smtClean="0"/>
              <a:t>Background of observer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2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Observations:</a:t>
            </a:r>
            <a:r>
              <a:rPr lang="en-CA" baseline="0" dirty="0" smtClean="0"/>
              <a:t> by a geomatics engineer or by a non-expert? Pros and cons?</a:t>
            </a:r>
            <a:endParaRPr lang="en-CA" dirty="0" smtClean="0"/>
          </a:p>
          <a:p>
            <a:r>
              <a:rPr lang="en-CA" dirty="0" smtClean="0"/>
              <a:t>Timing of minute papers? How</a:t>
            </a:r>
            <a:r>
              <a:rPr lang="en-CA" baseline="0" dirty="0" smtClean="0"/>
              <a:t> to refocus students’ responses to concepts, not general feedback</a:t>
            </a:r>
          </a:p>
          <a:p>
            <a:r>
              <a:rPr lang="en-CA" baseline="0" dirty="0" smtClean="0"/>
              <a:t>What questions to ask in the </a:t>
            </a:r>
            <a:r>
              <a:rPr lang="en-CA" baseline="0" dirty="0" err="1" smtClean="0"/>
              <a:t>EofTS</a:t>
            </a:r>
            <a:r>
              <a:rPr lang="en-CA" baseline="0" dirty="0" smtClean="0"/>
              <a:t> and whether to assign ordinal or interval variables?</a:t>
            </a:r>
          </a:p>
          <a:p>
            <a:r>
              <a:rPr lang="en-CA" baseline="0" dirty="0" smtClean="0"/>
              <a:t>Exams: is it fair to focus an exam on the most difficult concepts?</a:t>
            </a:r>
          </a:p>
          <a:p>
            <a:r>
              <a:rPr lang="en-CA" baseline="0" dirty="0" smtClean="0"/>
              <a:t>Small class size -&gt; good response rate but still not many samples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Currently primarily focusing</a:t>
            </a:r>
            <a:r>
              <a:rPr lang="en-CA" baseline="0" dirty="0" smtClean="0"/>
              <a:t> on the first objective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 smtClean="0"/>
              <a:t>Threshold concept definition – something a learner cannot progress without </a:t>
            </a:r>
            <a:r>
              <a:rPr lang="en-CA" dirty="0" smtClean="0"/>
              <a:t>(Meyer and Land, 2003)</a:t>
            </a:r>
            <a:r>
              <a:rPr lang="en-CA" baseline="0" dirty="0" smtClean="0"/>
              <a:t>; characteristics </a:t>
            </a:r>
            <a:r>
              <a:rPr lang="en-CA" dirty="0" smtClean="0"/>
              <a:t>(Baillie et al., 2013)</a:t>
            </a:r>
            <a:endParaRPr lang="en-CA" baseline="0" dirty="0" smtClean="0"/>
          </a:p>
          <a:p>
            <a:r>
              <a:rPr lang="en-CA" baseline="0" dirty="0" smtClean="0"/>
              <a:t>Liminality – crossing the threshold (being stuck); integration – “clicking” together; boundedness – related to a specific sub-discipline; discourse - jargon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a “what-is” not “what-works” study; methods here are not necessarily</a:t>
            </a:r>
            <a:r>
              <a:rPr lang="en-CA" baseline="0" dirty="0" smtClean="0"/>
              <a:t> </a:t>
            </a:r>
            <a:r>
              <a:rPr lang="en-CA" dirty="0" smtClean="0"/>
              <a:t>for teaching but for</a:t>
            </a:r>
            <a:r>
              <a:rPr lang="en-CA" baseline="0" dirty="0" smtClean="0"/>
              <a:t> exploring the threshold concepts</a:t>
            </a:r>
            <a:endParaRPr lang="en-CA" dirty="0" smtClean="0"/>
          </a:p>
          <a:p>
            <a:r>
              <a:rPr lang="en-CA" dirty="0" smtClean="0"/>
              <a:t>In-class observations:</a:t>
            </a:r>
            <a:r>
              <a:rPr lang="en-CA" baseline="0" dirty="0" smtClean="0"/>
              <a:t> content, instruction, and cognitive and behavioural engagement</a:t>
            </a:r>
          </a:p>
          <a:p>
            <a:r>
              <a:rPr lang="en-CA" baseline="0" dirty="0" smtClean="0"/>
              <a:t>Minute papers: per chapter; asking the students to name one concept which they find vague, difficult, not well-explained, not well-understood and why?</a:t>
            </a:r>
          </a:p>
          <a:p>
            <a:r>
              <a:rPr lang="en-CA" baseline="0" dirty="0" err="1" smtClean="0"/>
              <a:t>EofTS</a:t>
            </a:r>
            <a:r>
              <a:rPr lang="en-CA" baseline="0" dirty="0" smtClean="0"/>
              <a:t> – two topics students excel at; two topics they found particularly difficult and within them specific concepts that are troublesome; in addition to other questions related to class attendance, level of satisfaction etc.</a:t>
            </a:r>
            <a:endParaRPr lang="en-CA" dirty="0" smtClean="0"/>
          </a:p>
          <a:p>
            <a:r>
              <a:rPr lang="en-CA" dirty="0" smtClean="0"/>
              <a:t>Grades – correlation between difficult topics/troublesome concepts?</a:t>
            </a:r>
          </a:p>
          <a:p>
            <a:r>
              <a:rPr lang="en-CA" dirty="0" smtClean="0"/>
              <a:t>In the future add interviews?</a:t>
            </a:r>
          </a:p>
          <a:p>
            <a:r>
              <a:rPr lang="en-CA" dirty="0" smtClean="0"/>
              <a:t>“Triangulate” between the different</a:t>
            </a:r>
            <a:r>
              <a:rPr lang="en-CA" baseline="0" dirty="0" smtClean="0"/>
              <a:t> methods to come up with candidates for threshold concepts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Ordinal choices and comment section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Free form -&gt; sometimes</a:t>
            </a:r>
            <a:r>
              <a:rPr lang="en-CA" baseline="0" dirty="0" smtClean="0"/>
              <a:t> hard to interpret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Mixture between categorical, ordinal/interval and free form choices; small class sample so it is hard to draw any correlations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6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Lectures, labs, tutorials, field work</a:t>
            </a:r>
            <a:r>
              <a:rPr lang="en-CA" baseline="0" dirty="0" smtClean="0"/>
              <a:t> camp, capstone projects; small classes, state-of-the-art equipment and software</a:t>
            </a:r>
          </a:p>
          <a:p>
            <a:r>
              <a:rPr lang="en-CA" baseline="0" dirty="0" smtClean="0"/>
              <a:t>Similar to other engineering disciplines students are overwhelmed with content and retention appears to be low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>
            <a:lvl2pPr>
              <a:buFont typeface="Calibri" pitchFamily="34" charset="0"/>
              <a:buChar char="—"/>
              <a:defRPr/>
            </a:lvl2pPr>
            <a:lvl3pPr>
              <a:defRPr sz="2200"/>
            </a:lvl3pPr>
            <a:lvl4pPr>
              <a:buFont typeface="Courier New" pitchFamily="49" charset="0"/>
              <a:buChar char="o"/>
              <a:defRPr/>
            </a:lvl4pPr>
            <a:lvl5pPr>
              <a:buFont typeface="Calibri" pitchFamily="34" charset="0"/>
              <a:buChar char="—"/>
              <a:defRPr sz="1800"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50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4845"/>
            <a:ext cx="4040188" cy="4235593"/>
          </a:xfrm>
        </p:spPr>
        <p:txBody>
          <a:bodyPr/>
          <a:lstStyle>
            <a:lvl1pPr>
              <a:defRPr sz="24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CA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C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CA" dirty="0" smtClean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CA" dirty="0" smtClean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</a:pPr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50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4845"/>
            <a:ext cx="4041775" cy="4235593"/>
          </a:xfrm>
        </p:spPr>
        <p:txBody>
          <a:bodyPr/>
          <a:lstStyle>
            <a:lvl1pPr>
              <a:defRPr sz="24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CA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CA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CA" dirty="0" smtClean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CA" dirty="0" smtClean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</a:pPr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 smtClean="0"/>
              <a:t>Second level</a:t>
            </a:r>
          </a:p>
          <a:p>
            <a:pPr marL="1143000" lvl="2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charset="2"/>
              <a:buChar char="§"/>
            </a:pPr>
            <a:r>
              <a:rPr lang="en-CA" dirty="0" smtClean="0"/>
              <a:t>Third level</a:t>
            </a:r>
          </a:p>
          <a:p>
            <a:pPr marL="1600200" lvl="3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ourier New" pitchFamily="49" charset="0"/>
              <a:buChar char="o"/>
            </a:pPr>
            <a:r>
              <a:rPr lang="en-CA" dirty="0" smtClean="0"/>
              <a:t>Fourth level</a:t>
            </a:r>
          </a:p>
          <a:p>
            <a:pPr marL="2057400" lvl="4" indent="-2286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Calibri" pitchFamily="34" charset="0"/>
              <a:buChar char="—"/>
            </a:pPr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Wingdings" charset="2"/>
        <a:buChar char="§"/>
        <a:defRPr lang="en-CA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lang="en-CA" sz="2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lang="en-CA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858" y="3558599"/>
            <a:ext cx="6066682" cy="983610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Least squares estimation and statistical testing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25858" y="5493844"/>
            <a:ext cx="6066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FFFFFF"/>
                </a:solidFill>
              </a:rPr>
              <a:t>Ivan Detchev and Elena Rangelova</a:t>
            </a:r>
          </a:p>
          <a:p>
            <a:r>
              <a:rPr lang="en-CA" sz="2000" dirty="0" smtClean="0">
                <a:solidFill>
                  <a:srgbClr val="FFFFFF"/>
                </a:solidFill>
              </a:rPr>
              <a:t>Mon, Aug 5, 2019</a:t>
            </a:r>
          </a:p>
          <a:p>
            <a:r>
              <a:rPr lang="en-CA" sz="2000" dirty="0" err="1" smtClean="0">
                <a:solidFill>
                  <a:srgbClr val="FFFFFF"/>
                </a:solidFill>
              </a:rPr>
              <a:t>SaGES</a:t>
            </a:r>
            <a:r>
              <a:rPr lang="en-CA" sz="2000" dirty="0" smtClean="0">
                <a:solidFill>
                  <a:srgbClr val="FFFFFF"/>
                </a:solidFill>
              </a:rPr>
              <a:t>, Nicholls State University, Thibodaux, 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5858" y="3164151"/>
            <a:ext cx="505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Department of Geomatics Engineering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14" y="287659"/>
            <a:ext cx="3583713" cy="2686952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Minute paper example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5" y="1035306"/>
            <a:ext cx="7229951" cy="5266373"/>
          </a:xfrm>
        </p:spPr>
      </p:pic>
    </p:spTree>
    <p:extLst>
      <p:ext uri="{BB962C8B-B14F-4D97-AF65-F5344CB8AC3E}">
        <p14:creationId xmlns:p14="http://schemas.microsoft.com/office/powerpoint/2010/main" val="129001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of minute paper responses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495922"/>
              </p:ext>
            </p:extLst>
          </p:nvPr>
        </p:nvGraphicFramePr>
        <p:xfrm>
          <a:off x="506413" y="1135571"/>
          <a:ext cx="8229600" cy="5037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Ch. #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Chapter topic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# of responses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Troublesome concepts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1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Introduction to the adjustment of observations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21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Weighted mean [x5]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Multivariate statistics and mathematical models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20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Types of functional models [x10]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3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Error propagation and pre-analysis of survey measurements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12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None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&amp;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5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The least squares method, 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Parametric least squares adjustment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7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When/how to apply a least squares adjustment [x2]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6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Conditional least squares adjustment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12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Derivation of solution vectors, hyper matrix partitioning [x2]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7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Implicit least squares adjustment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11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Derivation of solution vectors, hyper matrix partitioning [x2]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8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Special topics in least squares adjustment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13</a:t>
                      </a:r>
                      <a:endParaRPr lang="en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Hyper matrices [x3]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Lagrange multipliers [x2]</a:t>
                      </a:r>
                      <a:endParaRPr lang="en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End-of-term survey example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1690263" y="962650"/>
            <a:ext cx="5763475" cy="54599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End-of-term survey quantitative responses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65668"/>
              </p:ext>
            </p:extLst>
          </p:nvPr>
        </p:nvGraphicFramePr>
        <p:xfrm>
          <a:off x="506413" y="1163003"/>
          <a:ext cx="8229600" cy="4949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Attributes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Response options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Students’ responses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Class attendance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All or almost all: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57.1 %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More than 50%: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42.9 %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Less than 50%: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0 %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0 %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 response: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0 %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Course satisfaction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Very satisfied: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4.8 %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Satisfied: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66.7 %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Somewhat satisfied: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4.8 %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Not satisfied: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19.0 %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907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 response: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4.8 %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Instructor facilitation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To a great extent: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9.5 %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To some extent: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66.7 %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Not at all: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14.3 %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No response: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9.5 %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Course re-development</a:t>
            </a:r>
            <a:endParaRPr lang="en-CA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Wins and fails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Lecture 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Introduction to adjustment of observations</a:t>
            </a:r>
          </a:p>
          <a:p>
            <a:r>
              <a:rPr lang="en-CA" dirty="0"/>
              <a:t>Multivariate </a:t>
            </a:r>
            <a:r>
              <a:rPr lang="en-CA" dirty="0" smtClean="0"/>
              <a:t>statistics</a:t>
            </a:r>
          </a:p>
          <a:p>
            <a:r>
              <a:rPr lang="en-CA" dirty="0" smtClean="0"/>
              <a:t>Statistical distributions and confidence intervals</a:t>
            </a:r>
          </a:p>
          <a:p>
            <a:r>
              <a:rPr lang="en-CA" dirty="0" smtClean="0"/>
              <a:t>Mathematical </a:t>
            </a:r>
            <a:r>
              <a:rPr lang="en-CA" dirty="0"/>
              <a:t>models</a:t>
            </a:r>
          </a:p>
          <a:p>
            <a:r>
              <a:rPr lang="en-CA" dirty="0" smtClean="0"/>
              <a:t>Least </a:t>
            </a:r>
            <a:r>
              <a:rPr lang="en-CA" dirty="0"/>
              <a:t>squares method</a:t>
            </a:r>
          </a:p>
          <a:p>
            <a:r>
              <a:rPr lang="en-CA" dirty="0" smtClean="0"/>
              <a:t>Conditional, parametric, </a:t>
            </a:r>
            <a:r>
              <a:rPr lang="en-CA" dirty="0"/>
              <a:t>and combined (implicit) model adjustments</a:t>
            </a:r>
          </a:p>
          <a:p>
            <a:r>
              <a:rPr lang="en-CA" dirty="0"/>
              <a:t>Special topics: </a:t>
            </a:r>
            <a:r>
              <a:rPr lang="en-CA" strike="sngStrike" dirty="0"/>
              <a:t>combination of models, summation of </a:t>
            </a:r>
            <a:r>
              <a:rPr lang="en-CA" strike="sngStrike" dirty="0" err="1"/>
              <a:t>normals</a:t>
            </a:r>
            <a:r>
              <a:rPr lang="en-CA" strike="sngStrike" dirty="0"/>
              <a:t>, sequential least squares adjustment,</a:t>
            </a:r>
            <a:r>
              <a:rPr lang="en-CA" dirty="0"/>
              <a:t> parameter observations</a:t>
            </a:r>
          </a:p>
          <a:p>
            <a:r>
              <a:rPr lang="en-CA" dirty="0" smtClean="0"/>
              <a:t>Statistical/hypothesis testing</a:t>
            </a:r>
          </a:p>
          <a:p>
            <a:r>
              <a:rPr lang="en-CA" dirty="0" smtClean="0"/>
              <a:t>Error </a:t>
            </a:r>
            <a:r>
              <a:rPr lang="en-CA" dirty="0"/>
              <a:t>propagation and pre-analysis of survey </a:t>
            </a:r>
            <a:r>
              <a:rPr lang="en-CA" dirty="0" smtClean="0"/>
              <a:t>measurements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Laboratory assignments (25%)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Lab 0: Numerical computations in C/C++, and data visualization in </a:t>
            </a:r>
            <a:r>
              <a:rPr lang="en-CA" dirty="0" err="1" smtClean="0"/>
              <a:t>Matlab</a:t>
            </a:r>
            <a:endParaRPr lang="en-CA" dirty="0" smtClean="0"/>
          </a:p>
          <a:p>
            <a:r>
              <a:rPr lang="en-CA" dirty="0" smtClean="0"/>
              <a:t>Lab 1: Single and multi-variate statistics, and confidence intervals</a:t>
            </a:r>
          </a:p>
          <a:p>
            <a:r>
              <a:rPr lang="en-CA" dirty="0" smtClean="0"/>
              <a:t>Lab 2: Conditional least squares adjustment</a:t>
            </a:r>
          </a:p>
          <a:p>
            <a:r>
              <a:rPr lang="en-CA" dirty="0" smtClean="0"/>
              <a:t>Lab 3: Parametric least squares adjustment</a:t>
            </a:r>
          </a:p>
          <a:p>
            <a:r>
              <a:rPr lang="en-CA" dirty="0" smtClean="0"/>
              <a:t>Lab 4: Implicit least squares adjustment, and statistical testing</a:t>
            </a:r>
          </a:p>
          <a:p>
            <a:r>
              <a:rPr lang="en-CA" dirty="0" smtClean="0"/>
              <a:t>Lab 5: Parametric least squares adjustment with parameter observations, and statistical testing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Quizzes (25%), and self-assessment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Six quizzes instead of a single midterm exam</a:t>
            </a:r>
          </a:p>
          <a:p>
            <a:pPr lvl="1"/>
            <a:r>
              <a:rPr lang="en-CA" dirty="0" smtClean="0"/>
              <a:t>Quizzes run in a team-based learning (TBL) mode:</a:t>
            </a:r>
          </a:p>
          <a:p>
            <a:pPr lvl="2"/>
            <a:r>
              <a:rPr lang="en-CA" dirty="0" smtClean="0"/>
              <a:t>Individual quiz first</a:t>
            </a:r>
          </a:p>
          <a:p>
            <a:pPr lvl="2"/>
            <a:r>
              <a:rPr lang="en-CA" dirty="0" smtClean="0"/>
              <a:t>Group quiz next</a:t>
            </a:r>
          </a:p>
          <a:p>
            <a:r>
              <a:rPr lang="en-CA" dirty="0" smtClean="0"/>
              <a:t>Multiple sets of self-assessment questions</a:t>
            </a:r>
          </a:p>
          <a:p>
            <a:pPr lvl="1"/>
            <a:r>
              <a:rPr lang="en-CA" dirty="0" smtClean="0"/>
              <a:t>One for each quiz and one for the final exam</a:t>
            </a:r>
          </a:p>
          <a:p>
            <a:pPr lvl="1"/>
            <a:r>
              <a:rPr lang="en-CA" dirty="0" smtClean="0"/>
              <a:t>Final answers (not complete solutions) provided</a:t>
            </a:r>
          </a:p>
          <a:p>
            <a:r>
              <a:rPr lang="en-CA" dirty="0" smtClean="0"/>
              <a:t>Final exam (50%)</a:t>
            </a:r>
          </a:p>
          <a:p>
            <a:pPr lvl="1"/>
            <a:r>
              <a:rPr lang="en-CA" dirty="0" smtClean="0"/>
              <a:t>Reflects the covered lecture content, lab assignments, quizzes, and self-assessment questions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outcome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400360"/>
              </p:ext>
            </p:extLst>
          </p:nvPr>
        </p:nvGraphicFramePr>
        <p:xfrm>
          <a:off x="506413" y="1331913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630997"/>
                <a:gridCol w="1817370"/>
                <a:gridCol w="272383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Grade category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2017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2018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2019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A-, A, A+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7 (35%)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13 (39.4%)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23 (42.6%)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B-, B, B+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3 (15%)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8 (24.2%)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9 (16.7%)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C-, C, C+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8 (40%)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7 (21.2%)</a:t>
                      </a:r>
                      <a:r>
                        <a:rPr lang="en-CA" baseline="30000" dirty="0" smtClean="0"/>
                        <a:t>&amp;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10 (18.5%)* | 13 (24.1%)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F, D, D+, W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2 (10%)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  5 (15.2%)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12 (22.2%)* |   9 (16.7%)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r>
                        <a:rPr lang="en-CA" baseline="0" dirty="0" smtClean="0"/>
                        <a:t> # of students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54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6413" y="3977640"/>
            <a:ext cx="86701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&amp; In 2018, three students successfully passed a supplemental exam </a:t>
            </a:r>
          </a:p>
          <a:p>
            <a:r>
              <a:rPr lang="en-CA" sz="2400" dirty="0" smtClean="0"/>
              <a:t>to receive a C-</a:t>
            </a:r>
          </a:p>
          <a:p>
            <a:endParaRPr lang="en-CA" sz="2400" dirty="0" smtClean="0"/>
          </a:p>
          <a:p>
            <a:r>
              <a:rPr lang="en-CA" sz="2400" dirty="0" smtClean="0"/>
              <a:t>* In 2019, three students are eligible to write a supplemental exam, </a:t>
            </a:r>
          </a:p>
          <a:p>
            <a:r>
              <a:rPr lang="en-CA" sz="2400" dirty="0" smtClean="0"/>
              <a:t>and could potentially receive a C-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075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Research study</a:t>
            </a:r>
          </a:p>
          <a:p>
            <a:pPr lvl="1"/>
            <a:r>
              <a:rPr lang="en-CA" dirty="0" smtClean="0"/>
              <a:t>Helpful in identifying some troublesome knowledge</a:t>
            </a:r>
          </a:p>
          <a:p>
            <a:pPr lvl="1"/>
            <a:r>
              <a:rPr lang="en-CA" dirty="0" smtClean="0"/>
              <a:t>Must create a concept inventory for the course</a:t>
            </a:r>
          </a:p>
          <a:p>
            <a:pPr lvl="1"/>
            <a:r>
              <a:rPr lang="en-CA" dirty="0" smtClean="0"/>
              <a:t>Must re-do and enhance instruments for other characteristics of threshold concepts other than difficulty</a:t>
            </a:r>
          </a:p>
          <a:p>
            <a:r>
              <a:rPr lang="en-CA" dirty="0" smtClean="0"/>
              <a:t>Course re-development</a:t>
            </a:r>
          </a:p>
          <a:p>
            <a:pPr lvl="1"/>
            <a:r>
              <a:rPr lang="en-CA" dirty="0" smtClean="0"/>
              <a:t>Created more assessment items</a:t>
            </a:r>
          </a:p>
          <a:p>
            <a:pPr lvl="1"/>
            <a:r>
              <a:rPr lang="en-CA" dirty="0" smtClean="0"/>
              <a:t>Increased % of A level grades</a:t>
            </a:r>
          </a:p>
          <a:p>
            <a:pPr lvl="1"/>
            <a:r>
              <a:rPr lang="en-CA" dirty="0" smtClean="0"/>
              <a:t>Decreased % of C level grades</a:t>
            </a:r>
          </a:p>
          <a:p>
            <a:pPr lvl="1"/>
            <a:r>
              <a:rPr lang="en-CA" dirty="0" smtClean="0"/>
              <a:t>% of F/D/W level grades remains high</a:t>
            </a:r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Least squares course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Course name and number:</a:t>
            </a:r>
          </a:p>
          <a:p>
            <a:pPr lvl="1"/>
            <a:r>
              <a:rPr lang="en-CA" dirty="0" smtClean="0"/>
              <a:t>ENGO 361 – Least squares estimation (prior to 2019)</a:t>
            </a:r>
          </a:p>
          <a:p>
            <a:pPr lvl="1"/>
            <a:r>
              <a:rPr lang="en-CA" dirty="0" smtClean="0"/>
              <a:t>ENGO 363 – Estimation and statistical testing (since 2019)</a:t>
            </a:r>
          </a:p>
          <a:p>
            <a:r>
              <a:rPr lang="en-CA" dirty="0"/>
              <a:t>Second year core geomatics engineering </a:t>
            </a:r>
            <a:r>
              <a:rPr lang="en-CA" dirty="0" smtClean="0"/>
              <a:t>course</a:t>
            </a:r>
          </a:p>
          <a:p>
            <a:r>
              <a:rPr lang="en-CA" dirty="0"/>
              <a:t>Offered in winter </a:t>
            </a:r>
            <a:r>
              <a:rPr lang="en-CA" dirty="0" smtClean="0"/>
              <a:t>semester (January to April)</a:t>
            </a:r>
          </a:p>
          <a:p>
            <a:r>
              <a:rPr lang="en-CA" dirty="0" smtClean="0"/>
              <a:t>Challenges:</a:t>
            </a:r>
          </a:p>
          <a:p>
            <a:pPr lvl="1"/>
            <a:r>
              <a:rPr lang="en-CA" dirty="0" smtClean="0"/>
              <a:t>Program bottleneck</a:t>
            </a:r>
          </a:p>
          <a:p>
            <a:pPr lvl="1"/>
            <a:r>
              <a:rPr lang="en-CA" dirty="0" smtClean="0"/>
              <a:t>High rate of W/D/F grades</a:t>
            </a:r>
          </a:p>
          <a:p>
            <a:pPr lvl="1"/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Taylor Institute for Teaching and </a:t>
            </a:r>
            <a:r>
              <a:rPr lang="en-CA" dirty="0" smtClean="0"/>
              <a:t>Learning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4" y="3085759"/>
            <a:ext cx="3810000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16" y="2469015"/>
            <a:ext cx="3810000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 for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9600" dirty="0" smtClean="0"/>
          </a:p>
          <a:p>
            <a:pPr marL="0" indent="0" algn="ctr">
              <a:buNone/>
            </a:pPr>
            <a:r>
              <a:rPr lang="en-CA" sz="9600" dirty="0" smtClean="0"/>
              <a:t>?</a:t>
            </a:r>
            <a:endParaRPr lang="en-CA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Geomatics engineering</a:t>
            </a:r>
          </a:p>
          <a:p>
            <a:pPr lvl="1"/>
            <a:r>
              <a:rPr lang="en-CA" dirty="0" smtClean="0"/>
              <a:t>Surveying and mapping, </a:t>
            </a:r>
          </a:p>
          <a:p>
            <a:pPr lvl="1"/>
            <a:r>
              <a:rPr lang="en-CA" dirty="0" smtClean="0"/>
              <a:t>GNSS positioning and navigation, </a:t>
            </a:r>
          </a:p>
          <a:p>
            <a:pPr lvl="1"/>
            <a:r>
              <a:rPr lang="en-CA" dirty="0" smtClean="0"/>
              <a:t>GIS, remote sensing, etc.</a:t>
            </a:r>
          </a:p>
          <a:p>
            <a:r>
              <a:rPr lang="en-CA" dirty="0" smtClean="0"/>
              <a:t>Learning environment</a:t>
            </a:r>
          </a:p>
          <a:p>
            <a:pPr lvl="1"/>
            <a:r>
              <a:rPr lang="en-CA" dirty="0" smtClean="0"/>
              <a:t>Good mixture of theory and practice, </a:t>
            </a:r>
          </a:p>
          <a:p>
            <a:pPr lvl="1"/>
            <a:r>
              <a:rPr lang="en-CA" dirty="0" smtClean="0"/>
              <a:t>But hard and applied discipline</a:t>
            </a:r>
          </a:p>
          <a:p>
            <a:pPr lvl="1"/>
            <a:r>
              <a:rPr lang="en-CA" dirty="0" smtClean="0"/>
              <a:t>Superficial vs. deep learning?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07" y="1132119"/>
            <a:ext cx="2600325" cy="444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0" y="4405539"/>
            <a:ext cx="5283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In-class observations</a:t>
            </a:r>
          </a:p>
          <a:p>
            <a:pPr lvl="1"/>
            <a:r>
              <a:rPr lang="en-CA" dirty="0" smtClean="0"/>
              <a:t>Feedback from observer (non-expert)</a:t>
            </a:r>
          </a:p>
          <a:p>
            <a:pPr lvl="1"/>
            <a:r>
              <a:rPr lang="en-CA" dirty="0" smtClean="0"/>
              <a:t>Tutorials more engaging than lecture periods</a:t>
            </a:r>
          </a:p>
          <a:p>
            <a:r>
              <a:rPr lang="en-CA" dirty="0" smtClean="0"/>
              <a:t>Minute papers</a:t>
            </a:r>
          </a:p>
          <a:p>
            <a:pPr lvl="1"/>
            <a:r>
              <a:rPr lang="en-CA" dirty="0" smtClean="0"/>
              <a:t>Narrow scope</a:t>
            </a:r>
          </a:p>
          <a:p>
            <a:pPr lvl="1"/>
            <a:r>
              <a:rPr lang="en-CA" dirty="0" smtClean="0"/>
              <a:t>Some definite candidates for threshold concepts</a:t>
            </a:r>
          </a:p>
          <a:p>
            <a:pPr lvl="1"/>
            <a:r>
              <a:rPr lang="en-CA" dirty="0" smtClean="0"/>
              <a:t>A lot of “white noise”</a:t>
            </a:r>
          </a:p>
          <a:p>
            <a:r>
              <a:rPr lang="en-CA" dirty="0" smtClean="0"/>
              <a:t>End-of-term surveys</a:t>
            </a:r>
          </a:p>
          <a:p>
            <a:pPr lvl="1"/>
            <a:r>
              <a:rPr lang="en-CA" dirty="0" smtClean="0"/>
              <a:t>Broad scope</a:t>
            </a:r>
          </a:p>
          <a:p>
            <a:pPr lvl="1"/>
            <a:r>
              <a:rPr lang="en-CA" dirty="0" smtClean="0"/>
              <a:t>Mixed responses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Should in-class observations be conducted by someone with relevant background or by a non-expert?</a:t>
            </a:r>
          </a:p>
          <a:p>
            <a:r>
              <a:rPr lang="en-CA" dirty="0" smtClean="0"/>
              <a:t>What is the best timing for minute papers? </a:t>
            </a:r>
          </a:p>
          <a:p>
            <a:r>
              <a:rPr lang="en-CA" dirty="0" smtClean="0"/>
              <a:t>How can students be encouraged to focus their responses on concepts and not general feedback?</a:t>
            </a:r>
          </a:p>
          <a:p>
            <a:r>
              <a:rPr lang="en-CA" dirty="0" smtClean="0"/>
              <a:t>Switch from free form to more categorical or ordinal choice questions in minute papers and end-of-term surveys?</a:t>
            </a:r>
          </a:p>
          <a:p>
            <a:r>
              <a:rPr lang="en-CA" dirty="0" smtClean="0"/>
              <a:t>Good response rate, but small class size – is this a problem?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Introduction to adjustment of observations</a:t>
            </a:r>
          </a:p>
          <a:p>
            <a:r>
              <a:rPr lang="en-CA" dirty="0"/>
              <a:t>Multivariate statistics and mathematical models</a:t>
            </a:r>
          </a:p>
          <a:p>
            <a:r>
              <a:rPr lang="en-CA" dirty="0"/>
              <a:t>Error propagation and pre-analysis of survey measurements</a:t>
            </a:r>
          </a:p>
          <a:p>
            <a:r>
              <a:rPr lang="en-CA" dirty="0"/>
              <a:t>Least squares method</a:t>
            </a:r>
          </a:p>
          <a:p>
            <a:r>
              <a:rPr lang="en-CA" dirty="0"/>
              <a:t>Parametric, conditional, and combined (implicit) model adjustments</a:t>
            </a:r>
          </a:p>
          <a:p>
            <a:r>
              <a:rPr lang="en-CA" dirty="0" smtClean="0"/>
              <a:t>Special topics: combination </a:t>
            </a:r>
            <a:r>
              <a:rPr lang="en-CA" dirty="0"/>
              <a:t>of models, summation of </a:t>
            </a:r>
            <a:r>
              <a:rPr lang="en-CA" dirty="0" err="1"/>
              <a:t>normals</a:t>
            </a:r>
            <a:r>
              <a:rPr lang="en-CA" dirty="0"/>
              <a:t>, sequential least squares adjustment, parameter observations</a:t>
            </a:r>
          </a:p>
          <a:p>
            <a:r>
              <a:rPr lang="en-CA" dirty="0"/>
              <a:t>Statistical analysis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Research study</a:t>
            </a:r>
            <a:endParaRPr lang="en-CA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Identifying threshold concepts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1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SoTL</a:t>
            </a:r>
            <a:r>
              <a:rPr lang="en-CA" dirty="0" smtClean="0"/>
              <a:t> study and framework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level objectives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Identify threshold concepts in geomatics engineering courses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Develop tools or implement activities to address these threshold concepts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 smtClean="0"/>
              <a:t>Observe any changes in students’ learning and knowledge retention</a:t>
            </a:r>
          </a:p>
          <a:p>
            <a:pPr marL="514350" indent="-457200"/>
            <a:r>
              <a:rPr lang="en-CA" dirty="0" smtClean="0"/>
              <a:t>Threshold concepts </a:t>
            </a:r>
          </a:p>
          <a:p>
            <a:pPr marL="914400" lvl="1" indent="-457200"/>
            <a:r>
              <a:rPr lang="en-CA" dirty="0" smtClean="0"/>
              <a:t>Liminality, transformation, integration, reconstruction, irreversibility, boundedness, troublesomeness, and discourse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Methods for identifying threshold concepts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In-class observations</a:t>
            </a:r>
          </a:p>
          <a:p>
            <a:pPr lvl="1"/>
            <a:r>
              <a:rPr lang="en-CA" dirty="0" smtClean="0"/>
              <a:t>Content, delivery, and students’ engagement (protocol)</a:t>
            </a:r>
          </a:p>
          <a:p>
            <a:r>
              <a:rPr lang="en-CA" dirty="0" smtClean="0"/>
              <a:t>Minute papers</a:t>
            </a:r>
          </a:p>
          <a:p>
            <a:pPr lvl="1"/>
            <a:r>
              <a:rPr lang="en-CA" dirty="0" smtClean="0"/>
              <a:t>Muddiest concepts on a specific course module (free form)</a:t>
            </a:r>
          </a:p>
          <a:p>
            <a:r>
              <a:rPr lang="en-CA" dirty="0" smtClean="0"/>
              <a:t>End-of-term surveys</a:t>
            </a:r>
          </a:p>
          <a:p>
            <a:pPr lvl="1"/>
            <a:r>
              <a:rPr lang="en-CA" dirty="0" smtClean="0"/>
              <a:t>Difficult topics / troublesome concepts (free form)</a:t>
            </a:r>
          </a:p>
          <a:p>
            <a:pPr lvl="1"/>
            <a:r>
              <a:rPr lang="en-CA" dirty="0" smtClean="0"/>
              <a:t>Attendance, course satisfaction, instruction facilitation (ordinal/interval choices)</a:t>
            </a:r>
          </a:p>
          <a:p>
            <a:r>
              <a:rPr lang="en-CA" dirty="0" smtClean="0"/>
              <a:t>Analysis of grades</a:t>
            </a:r>
          </a:p>
          <a:p>
            <a:pPr lvl="1"/>
            <a:r>
              <a:rPr lang="en-CA" dirty="0" smtClean="0"/>
              <a:t>Exam questions reflecting the concepts in question</a:t>
            </a:r>
          </a:p>
          <a:p>
            <a:pPr lvl="1"/>
            <a:r>
              <a:rPr lang="en-CA" dirty="0" smtClean="0"/>
              <a:t>To be completed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In-class observation example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858003"/>
            <a:ext cx="7749540" cy="551211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List of lectures observed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598459"/>
              </p:ext>
            </p:extLst>
          </p:nvPr>
        </p:nvGraphicFramePr>
        <p:xfrm>
          <a:off x="457199" y="1293305"/>
          <a:ext cx="8229600" cy="463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Lecture </a:t>
                      </a:r>
                      <a:r>
                        <a:rPr lang="en-CA" sz="1600" dirty="0">
                          <a:effectLst/>
                        </a:rPr>
                        <a:t>#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Date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Lecture </a:t>
                      </a:r>
                      <a:r>
                        <a:rPr lang="en-CA" sz="1600" dirty="0">
                          <a:effectLst/>
                        </a:rPr>
                        <a:t>topic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# of students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attending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1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Jan 24, 2018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Math models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25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Jan 28, 2018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Error propagation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23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3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Feb 7, 2018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Method of least squares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24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4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Feb 16, 2018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Parametric least squares adjustment (tutorial)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11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5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March 14, 2018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Implicit/combined least squares adjustment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23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6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March 26, 2018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Special topics in least squares (examples)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23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7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April 9, 2018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>
                          <a:effectLst/>
                        </a:rPr>
                        <a:t>Statistical distributions and confidence intervals</a:t>
                      </a:r>
                      <a:endParaRPr lang="en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22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Scores for the observed lectures 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SaGES, Nicholls State University, Thibodaux, 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94" y="1070391"/>
            <a:ext cx="5773412" cy="5060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4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19516</TotalTime>
  <Words>1817</Words>
  <Application>Microsoft Office PowerPoint</Application>
  <PresentationFormat>On-screen Show (4:3)</PresentationFormat>
  <Paragraphs>355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Least squares estimation and statistical testing</vt:lpstr>
      <vt:lpstr>Least squares course</vt:lpstr>
      <vt:lpstr>Course topics</vt:lpstr>
      <vt:lpstr>Research study</vt:lpstr>
      <vt:lpstr>SoTL study and framework</vt:lpstr>
      <vt:lpstr>Methods for identifying threshold concepts</vt:lpstr>
      <vt:lpstr>In-class observation example</vt:lpstr>
      <vt:lpstr>List of lectures observed</vt:lpstr>
      <vt:lpstr>Scores for the observed lectures </vt:lpstr>
      <vt:lpstr>Minute paper example</vt:lpstr>
      <vt:lpstr>Summary of minute paper responses</vt:lpstr>
      <vt:lpstr>End-of-term survey example</vt:lpstr>
      <vt:lpstr>End-of-term survey quantitative responses</vt:lpstr>
      <vt:lpstr>Course re-development</vt:lpstr>
      <vt:lpstr>Lecture content</vt:lpstr>
      <vt:lpstr>Laboratory assignments (25%)</vt:lpstr>
      <vt:lpstr>Quizzes (25%), and self-assessment questions</vt:lpstr>
      <vt:lpstr>Final outcome</vt:lpstr>
      <vt:lpstr>Conclusions</vt:lpstr>
      <vt:lpstr>Acknowledgements</vt:lpstr>
      <vt:lpstr>Time for questions</vt:lpstr>
      <vt:lpstr>Background information</vt:lpstr>
      <vt:lpstr>Results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Cressman;Ivan Detchev</dc:creator>
  <cp:lastModifiedBy>WhiskersInk</cp:lastModifiedBy>
  <cp:revision>161</cp:revision>
  <cp:lastPrinted>2018-06-22T16:54:54Z</cp:lastPrinted>
  <dcterms:created xsi:type="dcterms:W3CDTF">2013-07-31T17:26:06Z</dcterms:created>
  <dcterms:modified xsi:type="dcterms:W3CDTF">2019-08-04T05:53:50Z</dcterms:modified>
</cp:coreProperties>
</file>