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648" r:id="rId1"/>
    <p:sldMasterId id="2147483660" r:id="rId2"/>
  </p:sldMasterIdLst>
  <p:notesMasterIdLst>
    <p:notesMasterId r:id="rId32"/>
  </p:notesMasterIdLst>
  <p:sldIdLst>
    <p:sldId id="261" r:id="rId3"/>
    <p:sldId id="308" r:id="rId4"/>
    <p:sldId id="399" r:id="rId5"/>
    <p:sldId id="330" r:id="rId6"/>
    <p:sldId id="329" r:id="rId7"/>
    <p:sldId id="332" r:id="rId8"/>
    <p:sldId id="361" r:id="rId9"/>
    <p:sldId id="356" r:id="rId10"/>
    <p:sldId id="343" r:id="rId11"/>
    <p:sldId id="347" r:id="rId12"/>
    <p:sldId id="349" r:id="rId13"/>
    <p:sldId id="350" r:id="rId14"/>
    <p:sldId id="360" r:id="rId15"/>
    <p:sldId id="394" r:id="rId16"/>
    <p:sldId id="381" r:id="rId17"/>
    <p:sldId id="373" r:id="rId18"/>
    <p:sldId id="370" r:id="rId19"/>
    <p:sldId id="383" r:id="rId20"/>
    <p:sldId id="315" r:id="rId21"/>
    <p:sldId id="385" r:id="rId22"/>
    <p:sldId id="396" r:id="rId23"/>
    <p:sldId id="318" r:id="rId24"/>
    <p:sldId id="365" r:id="rId25"/>
    <p:sldId id="391" r:id="rId26"/>
    <p:sldId id="397" r:id="rId27"/>
    <p:sldId id="393" r:id="rId28"/>
    <p:sldId id="322" r:id="rId29"/>
    <p:sldId id="398" r:id="rId30"/>
    <p:sldId id="287"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686868"/>
    <a:srgbClr val="808080"/>
    <a:srgbClr val="969696"/>
    <a:srgbClr val="C0C0C0"/>
    <a:srgbClr val="CCCCCC"/>
    <a:srgbClr val="818181"/>
    <a:srgbClr val="A0A0A0"/>
    <a:srgbClr val="FF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43" autoAdjust="0"/>
    <p:restoredTop sz="81122" autoAdjust="0"/>
  </p:normalViewPr>
  <p:slideViewPr>
    <p:cSldViewPr snapToGrid="0" snapToObjects="1">
      <p:cViewPr varScale="1">
        <p:scale>
          <a:sx n="59" d="100"/>
          <a:sy n="59" d="100"/>
        </p:scale>
        <p:origin x="1536" y="78"/>
      </p:cViewPr>
      <p:guideLst>
        <p:guide orient="horz" pos="2160"/>
        <p:guide pos="2880"/>
      </p:guideLst>
    </p:cSldViewPr>
  </p:slideViewPr>
  <p:outlineViewPr>
    <p:cViewPr>
      <p:scale>
        <a:sx n="33" d="100"/>
        <a:sy n="33" d="100"/>
      </p:scale>
      <p:origin x="0" y="-798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338841-A277-5B46-9B83-B3E8D9E63C7F}" type="datetimeFigureOut">
              <a:rPr lang="en-US" smtClean="0"/>
              <a:t>8/4/2019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E55867-08D1-3442-9D82-7C3C7B9341AB}" type="slidenum">
              <a:rPr lang="en-US" smtClean="0"/>
              <a:t>‹#›</a:t>
            </a:fld>
            <a:endParaRPr lang="en-US"/>
          </a:p>
        </p:txBody>
      </p:sp>
    </p:spTree>
    <p:extLst>
      <p:ext uri="{BB962C8B-B14F-4D97-AF65-F5344CB8AC3E}">
        <p14:creationId xmlns:p14="http://schemas.microsoft.com/office/powerpoint/2010/main" val="1111783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55867-08D1-3442-9D82-7C3C7B9341AB}" type="slidenum">
              <a:rPr lang="en-US" smtClean="0"/>
              <a:t>1</a:t>
            </a:fld>
            <a:endParaRPr lang="en-US"/>
          </a:p>
        </p:txBody>
      </p:sp>
    </p:spTree>
    <p:extLst>
      <p:ext uri="{BB962C8B-B14F-4D97-AF65-F5344CB8AC3E}">
        <p14:creationId xmlns:p14="http://schemas.microsoft.com/office/powerpoint/2010/main" val="828608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14:m>
                  <m:oMath xmlns:m="http://schemas.openxmlformats.org/officeDocument/2006/math">
                    <m:r>
                      <a:rPr lang="en-US" sz="1200" i="1" smtClean="0">
                        <a:latin typeface="Cambria Math" charset="0"/>
                        <a:ea typeface="Times New Roman" charset="0"/>
                        <a:cs typeface="Times New Roman" charset="0"/>
                      </a:rPr>
                      <m:t>𝛱</m:t>
                    </m:r>
                  </m:oMath>
                </a14:m>
                <a:r>
                  <a:rPr lang="en-US" sz="1200" dirty="0">
                    <a:latin typeface="Cambria" charset="0"/>
                    <a:ea typeface="Cambria" charset="0"/>
                    <a:cs typeface="Cambria" charset="0"/>
                  </a:rPr>
                  <a:t>: Conversion </a:t>
                </a:r>
                <a:r>
                  <a:rPr lang="en-US" sz="1200" dirty="0" smtClean="0">
                    <a:latin typeface="Cambria" charset="0"/>
                    <a:ea typeface="Cambria" charset="0"/>
                    <a:cs typeface="Cambria" charset="0"/>
                  </a:rPr>
                  <a:t>factor</a:t>
                </a:r>
              </a:p>
              <a:p>
                <a:r>
                  <a:rPr lang="en-US" sz="1200" dirty="0">
                    <a:latin typeface="Cambria" charset="0"/>
                    <a:ea typeface="Cambria" charset="0"/>
                    <a:cs typeface="Cambria" charset="0"/>
                  </a:rPr>
                  <a:t>ρ : the water vapor density </a:t>
                </a:r>
              </a:p>
              <a:p>
                <a14:m>
                  <m:oMath xmlns:m="http://schemas.openxmlformats.org/officeDocument/2006/math">
                    <m:sSub>
                      <m:sSubPr>
                        <m:ctrlPr>
                          <a:rPr lang="en-US" sz="1200" i="1">
                            <a:latin typeface="Cambria Math" panose="02040503050406030204" pitchFamily="18" charset="0"/>
                            <a:ea typeface="Cambria" charset="0"/>
                            <a:cs typeface="Cambria" charset="0"/>
                          </a:rPr>
                        </m:ctrlPr>
                      </m:sSubPr>
                      <m:e>
                        <m:r>
                          <a:rPr lang="en-US" sz="1200">
                            <a:latin typeface="Cambria Math" panose="02040503050406030204" pitchFamily="18" charset="0"/>
                            <a:ea typeface="Cambria" charset="0"/>
                            <a:cs typeface="Cambria" charset="0"/>
                          </a:rPr>
                          <m:t>𝑅</m:t>
                        </m:r>
                      </m:e>
                      <m:sub>
                        <m:r>
                          <a:rPr lang="en-US" sz="1200">
                            <a:latin typeface="Cambria Math" panose="02040503050406030204" pitchFamily="18" charset="0"/>
                            <a:ea typeface="Cambria" charset="0"/>
                            <a:cs typeface="Cambria" charset="0"/>
                          </a:rPr>
                          <m:t>𝑣</m:t>
                        </m:r>
                      </m:sub>
                    </m:sSub>
                  </m:oMath>
                </a14:m>
                <a:r>
                  <a:rPr lang="en-US" sz="1200" dirty="0">
                    <a:latin typeface="Cambria" charset="0"/>
                    <a:ea typeface="Cambria" charset="0"/>
                    <a:cs typeface="Cambria" charset="0"/>
                  </a:rPr>
                  <a:t>: gas constant</a:t>
                </a:r>
              </a:p>
              <a:p>
                <a14:m>
                  <m:oMath xmlns:m="http://schemas.openxmlformats.org/officeDocument/2006/math">
                    <m:sSub>
                      <m:sSubPr>
                        <m:ctrlPr>
                          <a:rPr lang="en-US" sz="1200" i="1">
                            <a:latin typeface="Cambria Math" panose="02040503050406030204" pitchFamily="18" charset="0"/>
                            <a:ea typeface="Cambria" charset="0"/>
                            <a:cs typeface="Cambria" charset="0"/>
                          </a:rPr>
                        </m:ctrlPr>
                      </m:sSubPr>
                      <m:e>
                        <m:r>
                          <a:rPr lang="en-US" sz="1200">
                            <a:latin typeface="Cambria Math" panose="02040503050406030204" pitchFamily="18" charset="0"/>
                            <a:ea typeface="Cambria" charset="0"/>
                            <a:cs typeface="Cambria" charset="0"/>
                          </a:rPr>
                          <m:t>𝑇</m:t>
                        </m:r>
                      </m:e>
                      <m:sub>
                        <m:r>
                          <a:rPr lang="en-US" sz="1200">
                            <a:latin typeface="Cambria Math" panose="02040503050406030204" pitchFamily="18" charset="0"/>
                            <a:ea typeface="Cambria" charset="0"/>
                            <a:cs typeface="Cambria" charset="0"/>
                          </a:rPr>
                          <m:t>𝑚</m:t>
                        </m:r>
                      </m:sub>
                    </m:sSub>
                    <m:r>
                      <a:rPr lang="en-US" sz="1200">
                        <a:latin typeface="Cambria Math" panose="02040503050406030204" pitchFamily="18" charset="0"/>
                        <a:ea typeface="Cambria" charset="0"/>
                        <a:cs typeface="Cambria" charset="0"/>
                      </a:rPr>
                      <m:t> </m:t>
                    </m:r>
                  </m:oMath>
                </a14:m>
                <a:r>
                  <a:rPr lang="en-US" sz="1200" dirty="0">
                    <a:latin typeface="Cambria" charset="0"/>
                    <a:ea typeface="Cambria" charset="0"/>
                    <a:cs typeface="Cambria" charset="0"/>
                  </a:rPr>
                  <a:t>: weighted mean temperature</a:t>
                </a:r>
                <a:endParaRPr lang="en-US" dirty="0"/>
              </a:p>
            </p:txBody>
          </p:sp>
        </mc:Choice>
        <mc:Fallback xmlns="">
          <p:sp>
            <p:nvSpPr>
              <p:cNvPr id="3" name="Notes Placeholder 2"/>
              <p:cNvSpPr>
                <a:spLocks noGrp="1"/>
              </p:cNvSpPr>
              <p:nvPr>
                <p:ph type="body" idx="1"/>
              </p:nvPr>
            </p:nvSpPr>
            <p:spPr/>
            <p:txBody>
              <a:bodyPr/>
              <a:lstStyle/>
              <a:p>
                <a:r>
                  <a:rPr lang="en-US" sz="1200" i="0" smtClean="0">
                    <a:latin typeface="Cambria Math" charset="0"/>
                    <a:ea typeface="Times New Roman" charset="0"/>
                    <a:cs typeface="Times New Roman" charset="0"/>
                  </a:rPr>
                  <a:t>𝛱</a:t>
                </a:r>
                <a:r>
                  <a:rPr lang="en-US" sz="1200" dirty="0">
                    <a:latin typeface="Cambria" charset="0"/>
                    <a:ea typeface="Cambria" charset="0"/>
                    <a:cs typeface="Cambria" charset="0"/>
                  </a:rPr>
                  <a:t>: Conversion </a:t>
                </a:r>
                <a:r>
                  <a:rPr lang="en-US" sz="1200" dirty="0" smtClean="0">
                    <a:latin typeface="Cambria" charset="0"/>
                    <a:ea typeface="Cambria" charset="0"/>
                    <a:cs typeface="Cambria" charset="0"/>
                  </a:rPr>
                  <a:t>factor</a:t>
                </a:r>
              </a:p>
              <a:p>
                <a:r>
                  <a:rPr lang="en-US" sz="1200" dirty="0">
                    <a:latin typeface="Cambria" charset="0"/>
                    <a:ea typeface="Cambria" charset="0"/>
                    <a:cs typeface="Cambria" charset="0"/>
                  </a:rPr>
                  <a:t>ρ : the water vapor density </a:t>
                </a:r>
              </a:p>
              <a:p>
                <a:r>
                  <a:rPr lang="en-US" sz="1200" i="0">
                    <a:latin typeface="Cambria Math" panose="02040503050406030204" pitchFamily="18" charset="0"/>
                    <a:ea typeface="Cambria" charset="0"/>
                    <a:cs typeface="Cambria" charset="0"/>
                  </a:rPr>
                  <a:t>𝑅_𝑣</a:t>
                </a:r>
                <a:r>
                  <a:rPr lang="en-US" sz="1200" dirty="0">
                    <a:latin typeface="Cambria" charset="0"/>
                    <a:ea typeface="Cambria" charset="0"/>
                    <a:cs typeface="Cambria" charset="0"/>
                  </a:rPr>
                  <a:t>: gas constant</a:t>
                </a:r>
              </a:p>
              <a:p>
                <a:r>
                  <a:rPr lang="en-US" sz="1200" i="0">
                    <a:latin typeface="Cambria Math" panose="02040503050406030204" pitchFamily="18" charset="0"/>
                    <a:ea typeface="Cambria" charset="0"/>
                    <a:cs typeface="Cambria" charset="0"/>
                  </a:rPr>
                  <a:t>𝑇_𝑚  </a:t>
                </a:r>
                <a:r>
                  <a:rPr lang="en-US" sz="1200" dirty="0">
                    <a:latin typeface="Cambria" charset="0"/>
                    <a:ea typeface="Cambria" charset="0"/>
                    <a:cs typeface="Cambria" charset="0"/>
                  </a:rPr>
                  <a:t>: weighted mean temperature</a:t>
                </a:r>
                <a:endParaRPr lang="en-US" dirty="0"/>
              </a:p>
            </p:txBody>
          </p:sp>
        </mc:Fallback>
      </mc:AlternateContent>
      <p:sp>
        <p:nvSpPr>
          <p:cNvPr id="4" name="Slide Number Placeholder 3"/>
          <p:cNvSpPr>
            <a:spLocks noGrp="1"/>
          </p:cNvSpPr>
          <p:nvPr>
            <p:ph type="sldNum" sz="quarter" idx="10"/>
          </p:nvPr>
        </p:nvSpPr>
        <p:spPr/>
        <p:txBody>
          <a:bodyPr/>
          <a:lstStyle/>
          <a:p>
            <a:fld id="{4FE55867-08D1-3442-9D82-7C3C7B9341AB}" type="slidenum">
              <a:rPr lang="en-US" smtClean="0"/>
              <a:t>6</a:t>
            </a:fld>
            <a:endParaRPr lang="en-US"/>
          </a:p>
        </p:txBody>
      </p:sp>
    </p:spTree>
    <p:extLst>
      <p:ext uri="{BB962C8B-B14F-4D97-AF65-F5344CB8AC3E}">
        <p14:creationId xmlns:p14="http://schemas.microsoft.com/office/powerpoint/2010/main" val="3269473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55867-08D1-3442-9D82-7C3C7B9341AB}" type="slidenum">
              <a:rPr lang="en-US" smtClean="0"/>
              <a:t>14</a:t>
            </a:fld>
            <a:endParaRPr lang="en-US"/>
          </a:p>
        </p:txBody>
      </p:sp>
    </p:spTree>
    <p:extLst>
      <p:ext uri="{BB962C8B-B14F-4D97-AF65-F5344CB8AC3E}">
        <p14:creationId xmlns:p14="http://schemas.microsoft.com/office/powerpoint/2010/main" val="660960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55867-08D1-3442-9D82-7C3C7B9341AB}" type="slidenum">
              <a:rPr lang="en-US" smtClean="0"/>
              <a:t>26</a:t>
            </a:fld>
            <a:endParaRPr lang="en-US"/>
          </a:p>
        </p:txBody>
      </p:sp>
    </p:spTree>
    <p:extLst>
      <p:ext uri="{BB962C8B-B14F-4D97-AF65-F5344CB8AC3E}">
        <p14:creationId xmlns:p14="http://schemas.microsoft.com/office/powerpoint/2010/main" val="3295882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943" r="1094" b="10062"/>
          <a:stretch/>
        </p:blipFill>
        <p:spPr>
          <a:xfrm>
            <a:off x="-28576" y="560871"/>
            <a:ext cx="9186863" cy="6325704"/>
          </a:xfrm>
          <a:prstGeom prst="rect">
            <a:avLst/>
          </a:prstGeom>
        </p:spPr>
      </p:pic>
      <p:pic>
        <p:nvPicPr>
          <p:cNvPr id="12" name="Picture 11" descr="cce-head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2209674"/>
          </a:xfrm>
          <a:prstGeom prst="rect">
            <a:avLst/>
          </a:prstGeom>
        </p:spPr>
      </p:pic>
      <p:sp>
        <p:nvSpPr>
          <p:cNvPr id="2" name="Title 1"/>
          <p:cNvSpPr>
            <a:spLocks noGrp="1"/>
          </p:cNvSpPr>
          <p:nvPr>
            <p:ph type="ctrTitle"/>
          </p:nvPr>
        </p:nvSpPr>
        <p:spPr>
          <a:xfrm>
            <a:off x="685800" y="2130425"/>
            <a:ext cx="7772400" cy="1470025"/>
          </a:xfrm>
        </p:spPr>
        <p:txBody>
          <a:bodyPr>
            <a:normAutofit/>
          </a:bodyPr>
          <a:lstStyle>
            <a:lvl1pPr>
              <a:defRPr sz="4000">
                <a:solidFill>
                  <a:schemeClr val="bg1"/>
                </a:solidFill>
                <a:latin typeface="Verdana"/>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bg1"/>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5" name="Picture 14" descr="logo_tag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7748" y="0"/>
            <a:ext cx="1275314" cy="1524000"/>
          </a:xfrm>
          <a:prstGeom prst="rect">
            <a:avLst/>
          </a:prstGeom>
        </p:spPr>
      </p:pic>
    </p:spTree>
    <p:extLst>
      <p:ext uri="{BB962C8B-B14F-4D97-AF65-F5344CB8AC3E}">
        <p14:creationId xmlns:p14="http://schemas.microsoft.com/office/powerpoint/2010/main" val="13624158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A130E-5665-FB43-BCDD-2B468EA3665F}" type="slidenum">
              <a:rPr lang="en-US" smtClean="0"/>
              <a:t>‹#›</a:t>
            </a:fld>
            <a:endParaRPr lang="en-US"/>
          </a:p>
        </p:txBody>
      </p:sp>
    </p:spTree>
    <p:extLst>
      <p:ext uri="{BB962C8B-B14F-4D97-AF65-F5344CB8AC3E}">
        <p14:creationId xmlns:p14="http://schemas.microsoft.com/office/powerpoint/2010/main" val="321674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A130E-5665-FB43-BCDD-2B468EA3665F}" type="slidenum">
              <a:rPr lang="en-US" smtClean="0"/>
              <a:t>‹#›</a:t>
            </a:fld>
            <a:endParaRPr lang="en-US"/>
          </a:p>
        </p:txBody>
      </p:sp>
    </p:spTree>
    <p:extLst>
      <p:ext uri="{BB962C8B-B14F-4D97-AF65-F5344CB8AC3E}">
        <p14:creationId xmlns:p14="http://schemas.microsoft.com/office/powerpoint/2010/main" val="3025353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7" descr="cce-header.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logo_tag2.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27063" y="0"/>
            <a:ext cx="12763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2024970"/>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C7FFB-A6E8-7C41-B502-B0D356D65A36}" type="slidenum">
              <a:rPr lang="en-US" smtClean="0"/>
              <a:t>‹#›</a:t>
            </a:fld>
            <a:endParaRPr lang="en-US"/>
          </a:p>
        </p:txBody>
      </p:sp>
    </p:spTree>
    <p:extLst>
      <p:ext uri="{BB962C8B-B14F-4D97-AF65-F5344CB8AC3E}">
        <p14:creationId xmlns:p14="http://schemas.microsoft.com/office/powerpoint/2010/main" val="1335939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C7FFB-A6E8-7C41-B502-B0D356D65A36}" type="slidenum">
              <a:rPr lang="en-US" smtClean="0"/>
              <a:t>‹#›</a:t>
            </a:fld>
            <a:endParaRPr lang="en-US"/>
          </a:p>
        </p:txBody>
      </p:sp>
    </p:spTree>
    <p:extLst>
      <p:ext uri="{BB962C8B-B14F-4D97-AF65-F5344CB8AC3E}">
        <p14:creationId xmlns:p14="http://schemas.microsoft.com/office/powerpoint/2010/main" val="1797073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C7FFB-A6E8-7C41-B502-B0D356D65A36}" type="slidenum">
              <a:rPr lang="en-US" smtClean="0"/>
              <a:t>‹#›</a:t>
            </a:fld>
            <a:endParaRPr lang="en-US"/>
          </a:p>
        </p:txBody>
      </p:sp>
    </p:spTree>
    <p:extLst>
      <p:ext uri="{BB962C8B-B14F-4D97-AF65-F5344CB8AC3E}">
        <p14:creationId xmlns:p14="http://schemas.microsoft.com/office/powerpoint/2010/main" val="1756915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C7FFB-A6E8-7C41-B502-B0D356D65A36}" type="slidenum">
              <a:rPr lang="en-US" smtClean="0"/>
              <a:t>‹#›</a:t>
            </a:fld>
            <a:endParaRPr lang="en-US"/>
          </a:p>
        </p:txBody>
      </p:sp>
    </p:spTree>
    <p:extLst>
      <p:ext uri="{BB962C8B-B14F-4D97-AF65-F5344CB8AC3E}">
        <p14:creationId xmlns:p14="http://schemas.microsoft.com/office/powerpoint/2010/main" val="1065311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AC7FFB-A6E8-7C41-B502-B0D356D65A36}" type="slidenum">
              <a:rPr lang="en-US" smtClean="0"/>
              <a:t>‹#›</a:t>
            </a:fld>
            <a:endParaRPr lang="en-US"/>
          </a:p>
        </p:txBody>
      </p:sp>
    </p:spTree>
    <p:extLst>
      <p:ext uri="{BB962C8B-B14F-4D97-AF65-F5344CB8AC3E}">
        <p14:creationId xmlns:p14="http://schemas.microsoft.com/office/powerpoint/2010/main" val="719346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AC7FFB-A6E8-7C41-B502-B0D356D65A36}" type="slidenum">
              <a:rPr lang="en-US" smtClean="0"/>
              <a:t>‹#›</a:t>
            </a:fld>
            <a:endParaRPr lang="en-US"/>
          </a:p>
        </p:txBody>
      </p:sp>
    </p:spTree>
    <p:extLst>
      <p:ext uri="{BB962C8B-B14F-4D97-AF65-F5344CB8AC3E}">
        <p14:creationId xmlns:p14="http://schemas.microsoft.com/office/powerpoint/2010/main" val="846811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AC7FFB-A6E8-7C41-B502-B0D356D65A36}" type="slidenum">
              <a:rPr lang="en-US" smtClean="0"/>
              <a:t>‹#›</a:t>
            </a:fld>
            <a:endParaRPr lang="en-US"/>
          </a:p>
        </p:txBody>
      </p:sp>
    </p:spTree>
    <p:extLst>
      <p:ext uri="{BB962C8B-B14F-4D97-AF65-F5344CB8AC3E}">
        <p14:creationId xmlns:p14="http://schemas.microsoft.com/office/powerpoint/2010/main" val="1414829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53676"/>
            <a:ext cx="8229600" cy="1143000"/>
          </a:xfrm>
        </p:spPr>
        <p:txBody>
          <a:bodyPr>
            <a:normAutofit/>
          </a:bodyPr>
          <a:lstStyle>
            <a:lvl1pPr algn="l">
              <a:defRPr sz="3200" b="1">
                <a:latin typeface="Cambria" charset="0"/>
                <a:ea typeface="Cambria" charset="0"/>
                <a:cs typeface="Cambria"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79238"/>
            <a:ext cx="8229600" cy="4525963"/>
          </a:xfrm>
        </p:spPr>
        <p:txBody>
          <a:bodyPr>
            <a:normAutofit/>
          </a:bodyPr>
          <a:lstStyle>
            <a:lvl1pPr>
              <a:defRPr sz="2800">
                <a:latin typeface="Cambria" charset="0"/>
                <a:ea typeface="Cambria" charset="0"/>
                <a:cs typeface="Cambria" charset="0"/>
              </a:defRPr>
            </a:lvl1pPr>
            <a:lvl2pPr>
              <a:defRPr sz="2400">
                <a:latin typeface="Cambria" charset="0"/>
                <a:ea typeface="Cambria" charset="0"/>
                <a:cs typeface="Cambria" charset="0"/>
              </a:defRPr>
            </a:lvl2pPr>
            <a:lvl3pPr>
              <a:defRPr sz="2000">
                <a:latin typeface="Cambria" charset="0"/>
                <a:ea typeface="Cambria" charset="0"/>
                <a:cs typeface="Cambria" charset="0"/>
              </a:defRPr>
            </a:lvl3pPr>
            <a:lvl4pPr>
              <a:defRPr sz="1800">
                <a:latin typeface="Cambria" charset="0"/>
                <a:ea typeface="Cambria" charset="0"/>
                <a:cs typeface="Cambria" charset="0"/>
              </a:defRPr>
            </a:lvl4pPr>
            <a:lvl5pPr>
              <a:defRPr sz="1800">
                <a:latin typeface="Cambria" charset="0"/>
                <a:ea typeface="Cambria" charset="0"/>
                <a:cs typeface="Cambria"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cce-secondar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392965"/>
          </a:xfrm>
          <a:prstGeom prst="rect">
            <a:avLst/>
          </a:prstGeom>
        </p:spPr>
      </p:pic>
    </p:spTree>
    <p:extLst>
      <p:ext uri="{BB962C8B-B14F-4D97-AF65-F5344CB8AC3E}">
        <p14:creationId xmlns:p14="http://schemas.microsoft.com/office/powerpoint/2010/main" val="399347241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C7FFB-A6E8-7C41-B502-B0D356D65A36}" type="slidenum">
              <a:rPr lang="en-US" smtClean="0"/>
              <a:t>‹#›</a:t>
            </a:fld>
            <a:endParaRPr lang="en-US"/>
          </a:p>
        </p:txBody>
      </p:sp>
    </p:spTree>
    <p:extLst>
      <p:ext uri="{BB962C8B-B14F-4D97-AF65-F5344CB8AC3E}">
        <p14:creationId xmlns:p14="http://schemas.microsoft.com/office/powerpoint/2010/main" val="1307565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C7FFB-A6E8-7C41-B502-B0D356D65A36}" type="slidenum">
              <a:rPr lang="en-US" smtClean="0"/>
              <a:t>‹#›</a:t>
            </a:fld>
            <a:endParaRPr lang="en-US"/>
          </a:p>
        </p:txBody>
      </p:sp>
    </p:spTree>
    <p:extLst>
      <p:ext uri="{BB962C8B-B14F-4D97-AF65-F5344CB8AC3E}">
        <p14:creationId xmlns:p14="http://schemas.microsoft.com/office/powerpoint/2010/main" val="555996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C7FFB-A6E8-7C41-B502-B0D356D65A36}" type="slidenum">
              <a:rPr lang="en-US" smtClean="0"/>
              <a:t>‹#›</a:t>
            </a:fld>
            <a:endParaRPr lang="en-US"/>
          </a:p>
        </p:txBody>
      </p:sp>
    </p:spTree>
    <p:extLst>
      <p:ext uri="{BB962C8B-B14F-4D97-AF65-F5344CB8AC3E}">
        <p14:creationId xmlns:p14="http://schemas.microsoft.com/office/powerpoint/2010/main" val="324763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C7FFB-A6E8-7C41-B502-B0D356D65A36}" type="slidenum">
              <a:rPr lang="en-US" smtClean="0"/>
              <a:t>‹#›</a:t>
            </a:fld>
            <a:endParaRPr lang="en-US"/>
          </a:p>
        </p:txBody>
      </p:sp>
    </p:spTree>
    <p:extLst>
      <p:ext uri="{BB962C8B-B14F-4D97-AF65-F5344CB8AC3E}">
        <p14:creationId xmlns:p14="http://schemas.microsoft.com/office/powerpoint/2010/main" val="155789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A130E-5665-FB43-BCDD-2B468EA3665F}" type="slidenum">
              <a:rPr lang="en-US" smtClean="0"/>
              <a:t>‹#›</a:t>
            </a:fld>
            <a:endParaRPr lang="en-US"/>
          </a:p>
        </p:txBody>
      </p:sp>
    </p:spTree>
    <p:extLst>
      <p:ext uri="{BB962C8B-B14F-4D97-AF65-F5344CB8AC3E}">
        <p14:creationId xmlns:p14="http://schemas.microsoft.com/office/powerpoint/2010/main" val="3282135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A130E-5665-FB43-BCDD-2B468EA3665F}" type="slidenum">
              <a:rPr lang="en-US" smtClean="0"/>
              <a:t>‹#›</a:t>
            </a:fld>
            <a:endParaRPr lang="en-US"/>
          </a:p>
        </p:txBody>
      </p:sp>
    </p:spTree>
    <p:extLst>
      <p:ext uri="{BB962C8B-B14F-4D97-AF65-F5344CB8AC3E}">
        <p14:creationId xmlns:p14="http://schemas.microsoft.com/office/powerpoint/2010/main" val="2916559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5A130E-5665-FB43-BCDD-2B468EA3665F}" type="slidenum">
              <a:rPr lang="en-US" smtClean="0"/>
              <a:t>‹#›</a:t>
            </a:fld>
            <a:endParaRPr lang="en-US"/>
          </a:p>
        </p:txBody>
      </p:sp>
    </p:spTree>
    <p:extLst>
      <p:ext uri="{BB962C8B-B14F-4D97-AF65-F5344CB8AC3E}">
        <p14:creationId xmlns:p14="http://schemas.microsoft.com/office/powerpoint/2010/main" val="2687792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5A130E-5665-FB43-BCDD-2B468EA3665F}" type="slidenum">
              <a:rPr lang="en-US" smtClean="0"/>
              <a:t>‹#›</a:t>
            </a:fld>
            <a:endParaRPr lang="en-US"/>
          </a:p>
        </p:txBody>
      </p:sp>
    </p:spTree>
    <p:extLst>
      <p:ext uri="{BB962C8B-B14F-4D97-AF65-F5344CB8AC3E}">
        <p14:creationId xmlns:p14="http://schemas.microsoft.com/office/powerpoint/2010/main" val="286342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5A130E-5665-FB43-BCDD-2B468EA3665F}" type="slidenum">
              <a:rPr lang="en-US" smtClean="0"/>
              <a:t>‹#›</a:t>
            </a:fld>
            <a:endParaRPr lang="en-US"/>
          </a:p>
        </p:txBody>
      </p:sp>
    </p:spTree>
    <p:extLst>
      <p:ext uri="{BB962C8B-B14F-4D97-AF65-F5344CB8AC3E}">
        <p14:creationId xmlns:p14="http://schemas.microsoft.com/office/powerpoint/2010/main" val="4141869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A130E-5665-FB43-BCDD-2B468EA3665F}" type="slidenum">
              <a:rPr lang="en-US" smtClean="0"/>
              <a:t>‹#›</a:t>
            </a:fld>
            <a:endParaRPr lang="en-US"/>
          </a:p>
        </p:txBody>
      </p:sp>
    </p:spTree>
    <p:extLst>
      <p:ext uri="{BB962C8B-B14F-4D97-AF65-F5344CB8AC3E}">
        <p14:creationId xmlns:p14="http://schemas.microsoft.com/office/powerpoint/2010/main" val="667861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A130E-5665-FB43-BCDD-2B468EA3665F}" type="slidenum">
              <a:rPr lang="en-US" smtClean="0"/>
              <a:t>‹#›</a:t>
            </a:fld>
            <a:endParaRPr lang="en-US"/>
          </a:p>
        </p:txBody>
      </p:sp>
    </p:spTree>
    <p:extLst>
      <p:ext uri="{BB962C8B-B14F-4D97-AF65-F5344CB8AC3E}">
        <p14:creationId xmlns:p14="http://schemas.microsoft.com/office/powerpoint/2010/main" val="4012367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5A130E-5665-FB43-BCDD-2B468EA3665F}" type="slidenum">
              <a:rPr lang="en-US" smtClean="0"/>
              <a:t>‹#›</a:t>
            </a:fld>
            <a:endParaRPr lang="en-US"/>
          </a:p>
        </p:txBody>
      </p:sp>
    </p:spTree>
    <p:extLst>
      <p:ext uri="{BB962C8B-B14F-4D97-AF65-F5344CB8AC3E}">
        <p14:creationId xmlns:p14="http://schemas.microsoft.com/office/powerpoint/2010/main" val="429047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C7FFB-A6E8-7C41-B502-B0D356D65A36}" type="slidenum">
              <a:rPr lang="en-US" smtClean="0"/>
              <a:t>‹#›</a:t>
            </a:fld>
            <a:endParaRPr lang="en-US"/>
          </a:p>
        </p:txBody>
      </p:sp>
    </p:spTree>
    <p:extLst>
      <p:ext uri="{BB962C8B-B14F-4D97-AF65-F5344CB8AC3E}">
        <p14:creationId xmlns:p14="http://schemas.microsoft.com/office/powerpoint/2010/main" val="19509559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t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hodatahami.github.io/bootstraprepositoriesdesign/"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hodatahami.github.io/gnssstormtracking/index.html"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4.pn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22210"/>
            <a:ext cx="7772400" cy="1470025"/>
          </a:xfrm>
        </p:spPr>
        <p:txBody>
          <a:bodyPr>
            <a:noAutofit/>
          </a:bodyPr>
          <a:lstStyle/>
          <a:p>
            <a:r>
              <a:rPr lang="en-US" altLang="en-US" sz="3200" b="1" dirty="0" smtClean="0">
                <a:solidFill>
                  <a:schemeClr val="tx1"/>
                </a:solidFill>
                <a:ea typeface="Trebuchet MS" charset="0"/>
                <a:cs typeface="Trebuchet MS" charset="0"/>
              </a:rPr>
              <a:t/>
            </a:r>
            <a:br>
              <a:rPr lang="en-US" altLang="en-US" sz="3200" b="1" dirty="0" smtClean="0">
                <a:solidFill>
                  <a:schemeClr val="tx1"/>
                </a:solidFill>
                <a:ea typeface="Trebuchet MS" charset="0"/>
                <a:cs typeface="Trebuchet MS" charset="0"/>
              </a:rPr>
            </a:br>
            <a:r>
              <a:rPr lang="en-US" sz="3200" b="1" dirty="0" smtClean="0">
                <a:solidFill>
                  <a:schemeClr val="tx1"/>
                </a:solidFill>
                <a:ea typeface="Trebuchet MS" charset="0"/>
                <a:cs typeface="Trebuchet MS" charset="0"/>
              </a:rPr>
              <a:t/>
            </a:r>
            <a:br>
              <a:rPr lang="en-US" sz="3200" b="1" dirty="0" smtClean="0">
                <a:solidFill>
                  <a:schemeClr val="tx1"/>
                </a:solidFill>
                <a:ea typeface="Trebuchet MS" charset="0"/>
                <a:cs typeface="Trebuchet MS" charset="0"/>
              </a:rPr>
            </a:br>
            <a:r>
              <a:rPr lang="en-US" dirty="0"/>
              <a:t/>
            </a:r>
            <a:br>
              <a:rPr lang="en-US" dirty="0"/>
            </a:br>
            <a:r>
              <a:rPr lang="en-US" dirty="0"/>
              <a:t> </a:t>
            </a:r>
            <a:r>
              <a:rPr lang="en-US" sz="3200" b="1" dirty="0">
                <a:solidFill>
                  <a:schemeClr val="tx1"/>
                </a:solidFill>
                <a:ea typeface="Trebuchet MS" charset="0"/>
                <a:cs typeface="Trebuchet MS" charset="0"/>
              </a:rPr>
              <a:t>An interactive Web-GIS application for identifying flood vulnerable areas based on GNSS meteorology </a:t>
            </a:r>
            <a:r>
              <a:rPr lang="en-US" sz="3200" b="1" dirty="0" smtClean="0">
                <a:solidFill>
                  <a:schemeClr val="tx1"/>
                </a:solidFill>
                <a:ea typeface="Trebuchet MS" charset="0"/>
                <a:cs typeface="Trebuchet MS" charset="0"/>
              </a:rPr>
              <a:t/>
            </a:r>
            <a:br>
              <a:rPr lang="en-US" sz="3200" b="1" dirty="0" smtClean="0">
                <a:solidFill>
                  <a:schemeClr val="tx1"/>
                </a:solidFill>
                <a:ea typeface="Trebuchet MS" charset="0"/>
                <a:cs typeface="Trebuchet MS" charset="0"/>
              </a:rPr>
            </a:br>
            <a:endParaRPr lang="en-US" altLang="en-US" sz="3200" b="1" dirty="0">
              <a:solidFill>
                <a:schemeClr val="tx1"/>
              </a:solidFill>
              <a:ea typeface="Trebuchet MS" charset="0"/>
              <a:cs typeface="Trebuchet MS" charset="0"/>
            </a:endParaRPr>
          </a:p>
        </p:txBody>
      </p:sp>
      <p:sp>
        <p:nvSpPr>
          <p:cNvPr id="3" name="Subtitle 2"/>
          <p:cNvSpPr>
            <a:spLocks noGrp="1"/>
          </p:cNvSpPr>
          <p:nvPr>
            <p:ph type="subTitle" idx="1"/>
          </p:nvPr>
        </p:nvSpPr>
        <p:spPr>
          <a:xfrm>
            <a:off x="1" y="4599894"/>
            <a:ext cx="9144000" cy="2062164"/>
          </a:xfrm>
        </p:spPr>
        <p:txBody>
          <a:bodyPr>
            <a:normAutofit/>
          </a:bodyPr>
          <a:lstStyle/>
          <a:p>
            <a:r>
              <a:rPr lang="en-US" b="1" dirty="0" smtClean="0">
                <a:solidFill>
                  <a:schemeClr val="tx1"/>
                </a:solidFill>
                <a:latin typeface="Cambria" charset="0"/>
                <a:ea typeface="Cambria" charset="0"/>
                <a:cs typeface="Cambria" charset="0"/>
              </a:rPr>
              <a:t>Hoda Tahami, </a:t>
            </a:r>
            <a:r>
              <a:rPr lang="en-US" b="1" dirty="0" err="1" smtClean="0">
                <a:solidFill>
                  <a:schemeClr val="tx1"/>
                </a:solidFill>
                <a:latin typeface="Cambria" charset="0"/>
                <a:ea typeface="Cambria" charset="0"/>
                <a:cs typeface="Cambria" charset="0"/>
              </a:rPr>
              <a:t>Jihye</a:t>
            </a:r>
            <a:r>
              <a:rPr lang="en-US" b="1" dirty="0" smtClean="0">
                <a:solidFill>
                  <a:schemeClr val="tx1"/>
                </a:solidFill>
                <a:latin typeface="Cambria" charset="0"/>
                <a:ea typeface="Cambria" charset="0"/>
                <a:cs typeface="Cambria" charset="0"/>
              </a:rPr>
              <a:t> </a:t>
            </a:r>
            <a:r>
              <a:rPr lang="en-US" b="1" dirty="0" err="1" smtClean="0">
                <a:solidFill>
                  <a:schemeClr val="tx1"/>
                </a:solidFill>
                <a:latin typeface="Cambria" charset="0"/>
                <a:ea typeface="Cambria" charset="0"/>
                <a:cs typeface="Cambria" charset="0"/>
              </a:rPr>
              <a:t>Park,Majidreza</a:t>
            </a:r>
            <a:r>
              <a:rPr lang="en-US" b="1" dirty="0" smtClean="0">
                <a:solidFill>
                  <a:schemeClr val="tx1"/>
                </a:solidFill>
                <a:latin typeface="Cambria" charset="0"/>
                <a:ea typeface="Cambria" charset="0"/>
                <a:cs typeface="Cambria" charset="0"/>
              </a:rPr>
              <a:t> </a:t>
            </a:r>
            <a:r>
              <a:rPr lang="en-US" b="1" dirty="0" err="1" smtClean="0">
                <a:solidFill>
                  <a:schemeClr val="tx1"/>
                </a:solidFill>
                <a:latin typeface="Cambria" charset="0"/>
                <a:ea typeface="Cambria" charset="0"/>
                <a:cs typeface="Cambria" charset="0"/>
              </a:rPr>
              <a:t>Farahani</a:t>
            </a:r>
            <a:r>
              <a:rPr lang="en-US" b="1" dirty="0" smtClean="0">
                <a:solidFill>
                  <a:schemeClr val="tx1"/>
                </a:solidFill>
                <a:latin typeface="Cambria" charset="0"/>
                <a:ea typeface="Cambria" charset="0"/>
                <a:cs typeface="Cambria" charset="0"/>
              </a:rPr>
              <a:t> </a:t>
            </a:r>
            <a:endParaRPr lang="en-US" b="1" dirty="0">
              <a:solidFill>
                <a:schemeClr val="tx1"/>
              </a:solidFill>
              <a:latin typeface="Cambria" charset="0"/>
              <a:ea typeface="Cambria" charset="0"/>
              <a:cs typeface="Cambria" charset="0"/>
            </a:endParaRPr>
          </a:p>
          <a:p>
            <a:endParaRPr lang="en-US" sz="1000" dirty="0" smtClean="0">
              <a:solidFill>
                <a:schemeClr val="tx1"/>
              </a:solidFill>
              <a:latin typeface="Cambria" charset="0"/>
              <a:ea typeface="Cambria" charset="0"/>
              <a:cs typeface="Cambria" charset="0"/>
            </a:endParaRPr>
          </a:p>
          <a:p>
            <a:r>
              <a:rPr lang="en-US" sz="1900" dirty="0" smtClean="0">
                <a:solidFill>
                  <a:schemeClr val="tx1"/>
                </a:solidFill>
                <a:latin typeface="Cambria" charset="0"/>
                <a:ea typeface="Cambria" charset="0"/>
                <a:cs typeface="Cambria" charset="0"/>
              </a:rPr>
              <a:t> School </a:t>
            </a:r>
            <a:r>
              <a:rPr lang="en-US" sz="1900" dirty="0">
                <a:solidFill>
                  <a:schemeClr val="tx1"/>
                </a:solidFill>
                <a:latin typeface="Cambria" charset="0"/>
                <a:ea typeface="Cambria" charset="0"/>
                <a:cs typeface="Cambria" charset="0"/>
              </a:rPr>
              <a:t>of Civil and Construction Engineering</a:t>
            </a:r>
          </a:p>
          <a:p>
            <a:r>
              <a:rPr lang="en-US" sz="1900" dirty="0">
                <a:solidFill>
                  <a:schemeClr val="tx1"/>
                </a:solidFill>
                <a:latin typeface="Cambria" charset="0"/>
                <a:ea typeface="Cambria" charset="0"/>
                <a:cs typeface="Cambria" charset="0"/>
              </a:rPr>
              <a:t>Oregon State </a:t>
            </a:r>
            <a:r>
              <a:rPr lang="en-US" sz="1900" dirty="0" smtClean="0">
                <a:solidFill>
                  <a:schemeClr val="tx1"/>
                </a:solidFill>
                <a:latin typeface="Cambria" charset="0"/>
                <a:ea typeface="Cambria" charset="0"/>
                <a:cs typeface="Cambria" charset="0"/>
              </a:rPr>
              <a:t>University</a:t>
            </a:r>
          </a:p>
          <a:p>
            <a:endParaRPr lang="en-US" sz="1900" b="1" dirty="0" smtClean="0">
              <a:solidFill>
                <a:schemeClr val="tx1"/>
              </a:solidFill>
              <a:latin typeface="Cambria" charset="0"/>
              <a:ea typeface="Cambria" charset="0"/>
              <a:cs typeface="Cambria" charset="0"/>
            </a:endParaRPr>
          </a:p>
          <a:p>
            <a:r>
              <a:rPr lang="en-US" sz="1900" b="1" dirty="0" smtClean="0">
                <a:solidFill>
                  <a:schemeClr val="tx1"/>
                </a:solidFill>
                <a:latin typeface="Cambria" charset="0"/>
                <a:ea typeface="Cambria" charset="0"/>
                <a:cs typeface="Cambria" charset="0"/>
              </a:rPr>
              <a:t>August </a:t>
            </a:r>
            <a:r>
              <a:rPr lang="en-US" sz="1900" b="1" dirty="0">
                <a:solidFill>
                  <a:schemeClr val="tx1"/>
                </a:solidFill>
                <a:latin typeface="Cambria" charset="0"/>
                <a:ea typeface="Cambria" charset="0"/>
                <a:cs typeface="Cambria" charset="0"/>
              </a:rPr>
              <a:t>2019</a:t>
            </a:r>
          </a:p>
        </p:txBody>
      </p:sp>
      <p:pic>
        <p:nvPicPr>
          <p:cNvPr id="2050" name="Picture 2" descr="https://www.nicholls.edu/continuing-ed/files/SaGES-logo-556x3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4958" y="5630976"/>
            <a:ext cx="2024742" cy="11398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130630" y="5630976"/>
            <a:ext cx="2024742" cy="1139828"/>
          </a:xfrm>
          <a:prstGeom prst="rect">
            <a:avLst/>
          </a:prstGeom>
        </p:spPr>
      </p:pic>
    </p:spTree>
    <p:extLst>
      <p:ext uri="{BB962C8B-B14F-4D97-AF65-F5344CB8AC3E}">
        <p14:creationId xmlns:p14="http://schemas.microsoft.com/office/powerpoint/2010/main" val="3770086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PWV </a:t>
            </a:r>
            <a:r>
              <a:rPr lang="en-US" sz="2800" dirty="0" smtClean="0"/>
              <a:t>Variation </a:t>
            </a:r>
            <a:r>
              <a:rPr lang="en-US" sz="2800" dirty="0"/>
              <a:t>D</a:t>
            </a:r>
            <a:r>
              <a:rPr lang="en-US" sz="2800" dirty="0" smtClean="0"/>
              <a:t>uring Event Period </a:t>
            </a:r>
            <a:endParaRPr lang="en-US" sz="2800" dirty="0"/>
          </a:p>
        </p:txBody>
      </p:sp>
      <p:sp>
        <p:nvSpPr>
          <p:cNvPr id="5" name="TextBox 4"/>
          <p:cNvSpPr txBox="1"/>
          <p:nvPr/>
        </p:nvSpPr>
        <p:spPr>
          <a:xfrm>
            <a:off x="408418" y="5693932"/>
            <a:ext cx="2217277" cy="338554"/>
          </a:xfrm>
          <a:prstGeom prst="rect">
            <a:avLst/>
          </a:prstGeom>
          <a:noFill/>
        </p:spPr>
        <p:txBody>
          <a:bodyPr wrap="square" rtlCol="0">
            <a:spAutoFit/>
          </a:bodyPr>
          <a:lstStyle/>
          <a:p>
            <a:pPr marL="0" marR="0">
              <a:spcBef>
                <a:spcPts val="0"/>
              </a:spcBef>
              <a:spcAft>
                <a:spcPts val="0"/>
              </a:spcAft>
            </a:pPr>
            <a:r>
              <a:rPr lang="en-US" sz="1600" b="1" kern="1200">
                <a:solidFill>
                  <a:srgbClr val="000000"/>
                </a:solidFill>
                <a:effectLst/>
                <a:latin typeface="Calibri" charset="0"/>
                <a:ea typeface="맑은 고딕" charset="-127"/>
                <a:cs typeface="Arial" charset="0"/>
              </a:rPr>
              <a:t>10/6/16  12:00 PM UTC</a:t>
            </a:r>
            <a:endParaRPr lang="en-US" sz="3200">
              <a:effectLst/>
              <a:latin typeface="Times New Roman" charset="0"/>
              <a:ea typeface="맑은 고딕" charset="-127"/>
            </a:endParaRPr>
          </a:p>
        </p:txBody>
      </p:sp>
      <p:grpSp>
        <p:nvGrpSpPr>
          <p:cNvPr id="3" name="Group 2"/>
          <p:cNvGrpSpPr/>
          <p:nvPr/>
        </p:nvGrpSpPr>
        <p:grpSpPr>
          <a:xfrm>
            <a:off x="84294" y="2067616"/>
            <a:ext cx="8648740" cy="3611880"/>
            <a:chOff x="132019" y="2067616"/>
            <a:chExt cx="8648740" cy="3611880"/>
          </a:xfrm>
        </p:grpSpPr>
        <p:pic>
          <p:nvPicPr>
            <p:cNvPr id="4" name="Picture 3"/>
            <p:cNvPicPr/>
            <p:nvPr/>
          </p:nvPicPr>
          <p:blipFill>
            <a:blip r:embed="rId2"/>
            <a:stretch>
              <a:fillRect/>
            </a:stretch>
          </p:blipFill>
          <p:spPr>
            <a:xfrm>
              <a:off x="132019" y="2070473"/>
              <a:ext cx="2865526" cy="3609023"/>
            </a:xfrm>
            <a:prstGeom prst="rect">
              <a:avLst/>
            </a:prstGeom>
          </p:spPr>
        </p:pic>
        <p:pic>
          <p:nvPicPr>
            <p:cNvPr id="6" name="Picture 5"/>
            <p:cNvPicPr/>
            <p:nvPr/>
          </p:nvPicPr>
          <p:blipFill>
            <a:blip r:embed="rId3"/>
            <a:stretch>
              <a:fillRect/>
            </a:stretch>
          </p:blipFill>
          <p:spPr>
            <a:xfrm>
              <a:off x="3027080" y="2067616"/>
              <a:ext cx="2862072" cy="3611880"/>
            </a:xfrm>
            <a:prstGeom prst="rect">
              <a:avLst/>
            </a:prstGeom>
          </p:spPr>
        </p:pic>
        <p:pic>
          <p:nvPicPr>
            <p:cNvPr id="7" name="Picture 6"/>
            <p:cNvPicPr/>
            <p:nvPr/>
          </p:nvPicPr>
          <p:blipFill>
            <a:blip r:embed="rId4"/>
            <a:stretch>
              <a:fillRect/>
            </a:stretch>
          </p:blipFill>
          <p:spPr>
            <a:xfrm>
              <a:off x="5918687" y="2067616"/>
              <a:ext cx="2862072" cy="3611880"/>
            </a:xfrm>
            <a:prstGeom prst="rect">
              <a:avLst/>
            </a:prstGeom>
          </p:spPr>
        </p:pic>
      </p:grpSp>
      <p:sp>
        <p:nvSpPr>
          <p:cNvPr id="8" name="TextBox 7"/>
          <p:cNvSpPr txBox="1"/>
          <p:nvPr/>
        </p:nvSpPr>
        <p:spPr>
          <a:xfrm>
            <a:off x="3375954" y="5702907"/>
            <a:ext cx="2217277" cy="338554"/>
          </a:xfrm>
          <a:prstGeom prst="rect">
            <a:avLst/>
          </a:prstGeom>
          <a:noFill/>
        </p:spPr>
        <p:txBody>
          <a:bodyPr wrap="square" rtlCol="0">
            <a:spAutoFit/>
          </a:bodyPr>
          <a:lstStyle/>
          <a:p>
            <a:pPr marL="0" marR="0">
              <a:spcBef>
                <a:spcPts val="0"/>
              </a:spcBef>
              <a:spcAft>
                <a:spcPts val="0"/>
              </a:spcAft>
            </a:pPr>
            <a:r>
              <a:rPr lang="en-US" sz="1600" b="1" kern="1200" dirty="0" smtClean="0">
                <a:solidFill>
                  <a:srgbClr val="000000"/>
                </a:solidFill>
                <a:effectLst/>
                <a:latin typeface="Calibri" charset="0"/>
                <a:ea typeface="맑은 고딕" charset="-127"/>
                <a:cs typeface="Arial" charset="0"/>
              </a:rPr>
              <a:t>10/7/16  </a:t>
            </a:r>
            <a:r>
              <a:rPr lang="en-US" sz="1600" b="1" kern="1200" dirty="0">
                <a:solidFill>
                  <a:srgbClr val="000000"/>
                </a:solidFill>
                <a:effectLst/>
                <a:latin typeface="Calibri" charset="0"/>
                <a:ea typeface="맑은 고딕" charset="-127"/>
                <a:cs typeface="Arial" charset="0"/>
              </a:rPr>
              <a:t>12:00 PM UTC</a:t>
            </a:r>
            <a:endParaRPr lang="en-US" sz="3200" dirty="0">
              <a:effectLst/>
              <a:latin typeface="Times New Roman" charset="0"/>
              <a:ea typeface="맑은 고딕" charset="-127"/>
            </a:endParaRPr>
          </a:p>
        </p:txBody>
      </p:sp>
      <p:sp>
        <p:nvSpPr>
          <p:cNvPr id="9" name="TextBox 8"/>
          <p:cNvSpPr txBox="1"/>
          <p:nvPr/>
        </p:nvSpPr>
        <p:spPr>
          <a:xfrm>
            <a:off x="6294708" y="5679496"/>
            <a:ext cx="2217277" cy="338554"/>
          </a:xfrm>
          <a:prstGeom prst="rect">
            <a:avLst/>
          </a:prstGeom>
          <a:noFill/>
        </p:spPr>
        <p:txBody>
          <a:bodyPr wrap="square" rtlCol="0">
            <a:spAutoFit/>
          </a:bodyPr>
          <a:lstStyle/>
          <a:p>
            <a:pPr marL="0" marR="0">
              <a:spcBef>
                <a:spcPts val="0"/>
              </a:spcBef>
              <a:spcAft>
                <a:spcPts val="0"/>
              </a:spcAft>
            </a:pPr>
            <a:r>
              <a:rPr lang="en-US" sz="1600" b="1" kern="1200" dirty="0" smtClean="0">
                <a:solidFill>
                  <a:srgbClr val="000000"/>
                </a:solidFill>
                <a:effectLst/>
                <a:latin typeface="Calibri" charset="0"/>
                <a:ea typeface="맑은 고딕" charset="-127"/>
                <a:cs typeface="Arial" charset="0"/>
              </a:rPr>
              <a:t>10/8/16  </a:t>
            </a:r>
            <a:r>
              <a:rPr lang="en-US" sz="1600" b="1" kern="1200" dirty="0">
                <a:solidFill>
                  <a:srgbClr val="000000"/>
                </a:solidFill>
                <a:effectLst/>
                <a:latin typeface="Calibri" charset="0"/>
                <a:ea typeface="맑은 고딕" charset="-127"/>
                <a:cs typeface="Arial" charset="0"/>
              </a:rPr>
              <a:t>12:00 PM UTC</a:t>
            </a:r>
            <a:endParaRPr lang="en-US" sz="3200" dirty="0">
              <a:effectLst/>
              <a:latin typeface="Times New Roman" charset="0"/>
              <a:ea typeface="맑은 고딕" charset="-127"/>
            </a:endParaRPr>
          </a:p>
        </p:txBody>
      </p:sp>
      <p:pic>
        <p:nvPicPr>
          <p:cNvPr id="11" name="Picture 10"/>
          <p:cNvPicPr>
            <a:picLocks noChangeAspect="1"/>
          </p:cNvPicPr>
          <p:nvPr/>
        </p:nvPicPr>
        <p:blipFill rotWithShape="1">
          <a:blip r:embed="rId5"/>
          <a:srcRect l="23872" r="13657"/>
          <a:stretch/>
        </p:blipFill>
        <p:spPr bwMode="auto">
          <a:xfrm>
            <a:off x="8787328" y="2070473"/>
            <a:ext cx="330190" cy="3724636"/>
          </a:xfrm>
          <a:prstGeom prst="rect">
            <a:avLst/>
          </a:prstGeom>
          <a:ln>
            <a:noFill/>
          </a:ln>
          <a:extLst>
            <a:ext uri="{53640926-AAD7-44D8-BBD7-CCE9431645EC}">
              <a14:shadowObscured xmlns:a14="http://schemas.microsoft.com/office/drawing/2010/main"/>
            </a:ext>
          </a:extLst>
        </p:spPr>
      </p:pic>
      <p:sp>
        <p:nvSpPr>
          <p:cNvPr id="12" name="TextBox 11"/>
          <p:cNvSpPr txBox="1"/>
          <p:nvPr/>
        </p:nvSpPr>
        <p:spPr>
          <a:xfrm>
            <a:off x="8465869" y="6406333"/>
            <a:ext cx="571500" cy="369332"/>
          </a:xfrm>
          <a:prstGeom prst="rect">
            <a:avLst/>
          </a:prstGeom>
          <a:noFill/>
        </p:spPr>
        <p:txBody>
          <a:bodyPr wrap="square" rtlCol="0">
            <a:spAutoFit/>
          </a:bodyPr>
          <a:lstStyle/>
          <a:p>
            <a:pPr algn="ctr"/>
            <a:r>
              <a:rPr lang="en-US" dirty="0" smtClean="0"/>
              <a:t>10</a:t>
            </a:r>
            <a:endParaRPr lang="en-US" dirty="0"/>
          </a:p>
        </p:txBody>
      </p:sp>
    </p:spTree>
    <p:extLst>
      <p:ext uri="{BB962C8B-B14F-4D97-AF65-F5344CB8AC3E}">
        <p14:creationId xmlns:p14="http://schemas.microsoft.com/office/powerpoint/2010/main" val="2663498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PWV </a:t>
            </a:r>
            <a:r>
              <a:rPr lang="en-US" sz="2800" dirty="0" smtClean="0"/>
              <a:t>Variation </a:t>
            </a:r>
            <a:r>
              <a:rPr lang="en-US" sz="2800" dirty="0"/>
              <a:t>D</a:t>
            </a:r>
            <a:r>
              <a:rPr lang="en-US" sz="2800" dirty="0" smtClean="0"/>
              <a:t>uring </a:t>
            </a:r>
            <a:r>
              <a:rPr lang="en-US" sz="2800" dirty="0"/>
              <a:t>Hurricane Matthew </a:t>
            </a:r>
          </a:p>
        </p:txBody>
      </p:sp>
      <p:sp>
        <p:nvSpPr>
          <p:cNvPr id="3" name="Content Placeholder 2"/>
          <p:cNvSpPr>
            <a:spLocks noGrp="1"/>
          </p:cNvSpPr>
          <p:nvPr>
            <p:ph idx="1"/>
          </p:nvPr>
        </p:nvSpPr>
        <p:spPr/>
        <p:txBody>
          <a:bodyPr/>
          <a:lstStyle/>
          <a:p>
            <a:endParaRPr lang="en-US"/>
          </a:p>
        </p:txBody>
      </p:sp>
      <p:pic>
        <p:nvPicPr>
          <p:cNvPr id="6" name="Picture 5"/>
          <p:cNvPicPr/>
          <p:nvPr/>
        </p:nvPicPr>
        <p:blipFill rotWithShape="1">
          <a:blip r:embed="rId2"/>
          <a:srcRect r="1493" b="919"/>
          <a:stretch/>
        </p:blipFill>
        <p:spPr bwMode="auto">
          <a:xfrm>
            <a:off x="130100" y="1752099"/>
            <a:ext cx="6216684" cy="3914415"/>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3">
            <a:extLst>
              <a:ext uri="{28A0092B-C50C-407E-A947-70E740481C1C}">
                <a14:useLocalDpi xmlns:a14="http://schemas.microsoft.com/office/drawing/2010/main" val="0"/>
              </a:ext>
            </a:extLst>
          </a:blip>
          <a:srcRect l="7368" t="9715" r="3440" b="1719"/>
          <a:stretch/>
        </p:blipFill>
        <p:spPr bwMode="auto">
          <a:xfrm>
            <a:off x="6346784" y="2100721"/>
            <a:ext cx="2667116" cy="3217170"/>
          </a:xfrm>
          <a:prstGeom prst="rect">
            <a:avLst/>
          </a:prstGeom>
          <a:ln>
            <a:noFill/>
          </a:ln>
          <a:extLst>
            <a:ext uri="{53640926-AAD7-44D8-BBD7-CCE9431645EC}">
              <a14:shadowObscured xmlns:a14="http://schemas.microsoft.com/office/drawing/2010/main"/>
            </a:ext>
          </a:extLst>
        </p:spPr>
      </p:pic>
      <p:cxnSp>
        <p:nvCxnSpPr>
          <p:cNvPr id="8" name="Straight Arrow Connector 7"/>
          <p:cNvCxnSpPr/>
          <p:nvPr/>
        </p:nvCxnSpPr>
        <p:spPr>
          <a:xfrm flipH="1">
            <a:off x="7680342" y="4378817"/>
            <a:ext cx="603996"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7228746" y="3709306"/>
            <a:ext cx="603996"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7301311" y="3526665"/>
            <a:ext cx="603996"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7572603" y="2985752"/>
            <a:ext cx="603996"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8842002" y="2341809"/>
            <a:ext cx="171898"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8465869" y="6406333"/>
            <a:ext cx="571500" cy="369332"/>
          </a:xfrm>
          <a:prstGeom prst="rect">
            <a:avLst/>
          </a:prstGeom>
          <a:noFill/>
        </p:spPr>
        <p:txBody>
          <a:bodyPr wrap="square" rtlCol="0">
            <a:spAutoFit/>
          </a:bodyPr>
          <a:lstStyle/>
          <a:p>
            <a:pPr algn="ctr"/>
            <a:r>
              <a:rPr lang="en-US" dirty="0" smtClean="0"/>
              <a:t>11</a:t>
            </a:r>
            <a:endParaRPr lang="en-US" dirty="0"/>
          </a:p>
        </p:txBody>
      </p:sp>
    </p:spTree>
    <p:extLst>
      <p:ext uri="{BB962C8B-B14F-4D97-AF65-F5344CB8AC3E}">
        <p14:creationId xmlns:p14="http://schemas.microsoft.com/office/powerpoint/2010/main" val="942886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Weather S</a:t>
            </a:r>
            <a:r>
              <a:rPr lang="en-US" sz="2800" dirty="0" smtClean="0"/>
              <a:t>tations</a:t>
            </a:r>
            <a:r>
              <a:rPr lang="en-US" sz="2800" dirty="0"/>
              <a:t>’ Met </a:t>
            </a:r>
            <a:r>
              <a:rPr lang="en-US" sz="2800" dirty="0" smtClean="0"/>
              <a:t>Parameters</a:t>
            </a:r>
            <a:endParaRPr lang="en-US" sz="2800" dirty="0"/>
          </a:p>
        </p:txBody>
      </p:sp>
      <p:pic>
        <p:nvPicPr>
          <p:cNvPr id="4" name="Picture 3"/>
          <p:cNvPicPr/>
          <p:nvPr/>
        </p:nvPicPr>
        <p:blipFill>
          <a:blip r:embed="rId2"/>
          <a:stretch>
            <a:fillRect/>
          </a:stretch>
        </p:blipFill>
        <p:spPr>
          <a:xfrm>
            <a:off x="457200" y="1520640"/>
            <a:ext cx="5597236" cy="2473542"/>
          </a:xfrm>
          <a:prstGeom prst="rect">
            <a:avLst/>
          </a:prstGeom>
        </p:spPr>
      </p:pic>
      <p:pic>
        <p:nvPicPr>
          <p:cNvPr id="5" name="Picture 4"/>
          <p:cNvPicPr/>
          <p:nvPr/>
        </p:nvPicPr>
        <p:blipFill rotWithShape="1">
          <a:blip r:embed="rId3"/>
          <a:srcRect r="906" b="13577"/>
          <a:stretch/>
        </p:blipFill>
        <p:spPr bwMode="auto">
          <a:xfrm>
            <a:off x="457200" y="4357290"/>
            <a:ext cx="5430982" cy="2286981"/>
          </a:xfrm>
          <a:prstGeom prst="rect">
            <a:avLst/>
          </a:prstGeom>
          <a:ln>
            <a:noFill/>
          </a:ln>
          <a:extLst>
            <a:ext uri="{53640926-AAD7-44D8-BBD7-CCE9431645EC}">
              <a14:shadowObscured xmlns:a14="http://schemas.microsoft.com/office/drawing/2010/main"/>
            </a:ext>
          </a:extLst>
        </p:spPr>
      </p:pic>
      <p:sp>
        <p:nvSpPr>
          <p:cNvPr id="6" name="Rectangle 5"/>
          <p:cNvSpPr/>
          <p:nvPr/>
        </p:nvSpPr>
        <p:spPr>
          <a:xfrm rot="16200000">
            <a:off x="-771204" y="4904916"/>
            <a:ext cx="2124299" cy="338554"/>
          </a:xfrm>
          <a:prstGeom prst="rect">
            <a:avLst/>
          </a:prstGeom>
        </p:spPr>
        <p:txBody>
          <a:bodyPr wrap="none">
            <a:spAutoFit/>
          </a:bodyPr>
          <a:lstStyle/>
          <a:p>
            <a:r>
              <a:rPr lang="en-US" sz="1600" dirty="0">
                <a:latin typeface="Times New Roman" charset="0"/>
                <a:ea typeface="Times New Roman" charset="0"/>
              </a:rPr>
              <a:t>NCFF (North Carolina)</a:t>
            </a:r>
          </a:p>
        </p:txBody>
      </p:sp>
      <p:sp>
        <p:nvSpPr>
          <p:cNvPr id="7" name="Rectangle 6"/>
          <p:cNvSpPr/>
          <p:nvPr/>
        </p:nvSpPr>
        <p:spPr>
          <a:xfrm rot="16200000">
            <a:off x="-439360" y="2252444"/>
            <a:ext cx="1423788" cy="338554"/>
          </a:xfrm>
          <a:prstGeom prst="rect">
            <a:avLst/>
          </a:prstGeom>
        </p:spPr>
        <p:txBody>
          <a:bodyPr wrap="none">
            <a:spAutoFit/>
          </a:bodyPr>
          <a:lstStyle/>
          <a:p>
            <a:r>
              <a:rPr lang="en-US" sz="1600" dirty="0" smtClean="0">
                <a:latin typeface="Times New Roman" charset="0"/>
                <a:ea typeface="Times New Roman" charset="0"/>
              </a:rPr>
              <a:t>ZJX1 (Florida)</a:t>
            </a:r>
            <a:endParaRPr lang="en-US" sz="1600" b="1" dirty="0"/>
          </a:p>
        </p:txBody>
      </p:sp>
      <p:pic>
        <p:nvPicPr>
          <p:cNvPr id="8" name="Picture 7"/>
          <p:cNvPicPr/>
          <p:nvPr/>
        </p:nvPicPr>
        <p:blipFill rotWithShape="1">
          <a:blip r:embed="rId4">
            <a:extLst>
              <a:ext uri="{28A0092B-C50C-407E-A947-70E740481C1C}">
                <a14:useLocalDpi xmlns:a14="http://schemas.microsoft.com/office/drawing/2010/main" val="0"/>
              </a:ext>
            </a:extLst>
          </a:blip>
          <a:srcRect l="7368" t="9715" r="3440" b="1719"/>
          <a:stretch/>
        </p:blipFill>
        <p:spPr bwMode="auto">
          <a:xfrm>
            <a:off x="6054436" y="1933903"/>
            <a:ext cx="2984789" cy="3510369"/>
          </a:xfrm>
          <a:prstGeom prst="rect">
            <a:avLst/>
          </a:prstGeom>
          <a:ln>
            <a:noFill/>
          </a:ln>
          <a:extLst>
            <a:ext uri="{53640926-AAD7-44D8-BBD7-CCE9431645EC}">
              <a14:shadowObscured xmlns:a14="http://schemas.microsoft.com/office/drawing/2010/main"/>
            </a:ext>
          </a:extLst>
        </p:spPr>
      </p:pic>
      <p:sp>
        <p:nvSpPr>
          <p:cNvPr id="14" name="5-Point Star 13"/>
          <p:cNvSpPr/>
          <p:nvPr/>
        </p:nvSpPr>
        <p:spPr>
          <a:xfrm>
            <a:off x="6858240" y="3514668"/>
            <a:ext cx="278525" cy="279566"/>
          </a:xfrm>
          <a:prstGeom prst="star5">
            <a:avLst/>
          </a:prstGeom>
          <a:solidFill>
            <a:srgbClr val="FA2812"/>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5-Point Star 14"/>
          <p:cNvSpPr/>
          <p:nvPr/>
        </p:nvSpPr>
        <p:spPr>
          <a:xfrm>
            <a:off x="8214174" y="2239766"/>
            <a:ext cx="278525" cy="279566"/>
          </a:xfrm>
          <a:prstGeom prst="star5">
            <a:avLst/>
          </a:prstGeom>
          <a:solidFill>
            <a:srgbClr val="FA2812"/>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8465869" y="6406333"/>
            <a:ext cx="571500" cy="369332"/>
          </a:xfrm>
          <a:prstGeom prst="rect">
            <a:avLst/>
          </a:prstGeom>
          <a:noFill/>
        </p:spPr>
        <p:txBody>
          <a:bodyPr wrap="square" rtlCol="0">
            <a:spAutoFit/>
          </a:bodyPr>
          <a:lstStyle/>
          <a:p>
            <a:pPr algn="ctr"/>
            <a:r>
              <a:rPr lang="en-US" dirty="0" smtClean="0"/>
              <a:t>12</a:t>
            </a:r>
            <a:endParaRPr lang="en-US" dirty="0"/>
          </a:p>
        </p:txBody>
      </p:sp>
    </p:spTree>
    <p:extLst>
      <p:ext uri="{BB962C8B-B14F-4D97-AF65-F5344CB8AC3E}">
        <p14:creationId xmlns:p14="http://schemas.microsoft.com/office/powerpoint/2010/main" val="1834753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3950563"/>
            <a:ext cx="9144000" cy="2238375"/>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b="1" dirty="0" smtClean="0">
              <a:solidFill>
                <a:srgbClr val="FFFFFF"/>
              </a:solidFill>
              <a:effectLst>
                <a:outerShdw blurRad="38100" dist="38100" dir="2700000" algn="tl">
                  <a:srgbClr val="000000">
                    <a:alpha val="43137"/>
                  </a:srgbClr>
                </a:outerShdw>
              </a:effectLst>
              <a:latin typeface="Arial Black" panose="020B0A04020102020204" pitchFamily="34" charset="0"/>
            </a:endParaRPr>
          </a:p>
          <a:p>
            <a:endParaRPr lang="en-US" sz="2800" b="1" dirty="0" smtClean="0">
              <a:solidFill>
                <a:srgbClr val="FFFFFF"/>
              </a:solidFill>
              <a:latin typeface="Cambria" charset="0"/>
              <a:ea typeface="Cambria" charset="0"/>
              <a:cs typeface="Cambria" charset="0"/>
            </a:endParaRPr>
          </a:p>
          <a:p>
            <a:pPr algn="ctr"/>
            <a:r>
              <a:rPr lang="en-US" sz="2800" b="1" dirty="0" smtClean="0">
                <a:solidFill>
                  <a:srgbClr val="FFFFFF"/>
                </a:solidFill>
                <a:latin typeface="Cambria" charset="0"/>
                <a:ea typeface="Cambria" charset="0"/>
                <a:cs typeface="Cambria" charset="0"/>
              </a:rPr>
              <a:t>A Short-term Forecasting For Hurricane-induced Precipitation Using GNSS Meteorology </a:t>
            </a:r>
            <a:endParaRPr lang="en-US" sz="2800" b="1" dirty="0">
              <a:solidFill>
                <a:srgbClr val="FFFFFF"/>
              </a:solidFill>
              <a:latin typeface="Cambria" charset="0"/>
              <a:ea typeface="Cambria" charset="0"/>
              <a:cs typeface="Cambria" charset="0"/>
            </a:endParaRPr>
          </a:p>
        </p:txBody>
      </p:sp>
      <p:sp>
        <p:nvSpPr>
          <p:cNvPr id="4" name="Rectangle 3"/>
          <p:cNvSpPr/>
          <p:nvPr/>
        </p:nvSpPr>
        <p:spPr>
          <a:xfrm>
            <a:off x="0" y="3950563"/>
            <a:ext cx="9144000" cy="523220"/>
          </a:xfrm>
          <a:prstGeom prst="rect">
            <a:avLst/>
          </a:prstGeom>
          <a:solidFill>
            <a:srgbClr val="000000">
              <a:alpha val="40000"/>
            </a:srgbClr>
          </a:solidFill>
        </p:spPr>
        <p:txBody>
          <a:bodyPr wrap="square">
            <a:spAutoFit/>
          </a:bodyPr>
          <a:lstStyle/>
          <a:p>
            <a:pPr algn="ctr"/>
            <a:endParaRPr lang="en-US" sz="2800" b="1" dirty="0">
              <a:solidFill>
                <a:srgbClr val="FFFFFF"/>
              </a:solidFill>
              <a:latin typeface="Cambria" charset="0"/>
              <a:ea typeface="Cambria" charset="0"/>
              <a:cs typeface="Cambria" charset="0"/>
            </a:endParaRPr>
          </a:p>
        </p:txBody>
      </p:sp>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5150"/>
            <a:ext cx="4537166" cy="30254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3"/>
          <a:srcRect l="51143" b="42330"/>
          <a:stretch/>
        </p:blipFill>
        <p:spPr>
          <a:xfrm>
            <a:off x="4537166" y="925150"/>
            <a:ext cx="4606833" cy="3025413"/>
          </a:xfrm>
          <a:prstGeom prst="rect">
            <a:avLst/>
          </a:prstGeom>
        </p:spPr>
      </p:pic>
    </p:spTree>
    <p:extLst>
      <p:ext uri="{BB962C8B-B14F-4D97-AF65-F5344CB8AC3E}">
        <p14:creationId xmlns:p14="http://schemas.microsoft.com/office/powerpoint/2010/main" val="425462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flow</a:t>
            </a:r>
            <a:endParaRPr lang="en-US" dirty="0"/>
          </a:p>
        </p:txBody>
      </p:sp>
      <p:sp>
        <p:nvSpPr>
          <p:cNvPr id="14" name="Rectangle 13"/>
          <p:cNvSpPr/>
          <p:nvPr/>
        </p:nvSpPr>
        <p:spPr>
          <a:xfrm>
            <a:off x="579078" y="1438327"/>
            <a:ext cx="8098221" cy="5271565"/>
          </a:xfrm>
          <a:prstGeom prst="rect">
            <a:avLst/>
          </a:prstGeom>
          <a:noFill/>
          <a:ln>
            <a:solidFill>
              <a:schemeClr val="tx1">
                <a:lumMod val="65000"/>
                <a:lumOff val="3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hevron 18"/>
          <p:cNvSpPr/>
          <p:nvPr/>
        </p:nvSpPr>
        <p:spPr>
          <a:xfrm>
            <a:off x="621934" y="1697986"/>
            <a:ext cx="2039007" cy="746235"/>
          </a:xfrm>
          <a:prstGeom prst="chevron">
            <a:avLst/>
          </a:prstGeom>
          <a:solidFill>
            <a:srgbClr val="DDDDDD"/>
          </a:solidFill>
          <a:ln>
            <a:solidFill>
              <a:schemeClr val="tx1">
                <a:lumMod val="65000"/>
                <a:lumOff val="3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solidFill>
                  <a:schemeClr val="tx1"/>
                </a:solidFill>
              </a:rPr>
              <a:t>Input Data</a:t>
            </a:r>
            <a:endParaRPr lang="en-US" b="1" dirty="0">
              <a:solidFill>
                <a:schemeClr val="tx1"/>
              </a:solidFill>
            </a:endParaRPr>
          </a:p>
        </p:txBody>
      </p:sp>
      <p:sp>
        <p:nvSpPr>
          <p:cNvPr id="20" name="Chevron 19"/>
          <p:cNvSpPr/>
          <p:nvPr/>
        </p:nvSpPr>
        <p:spPr>
          <a:xfrm>
            <a:off x="630625" y="3722332"/>
            <a:ext cx="2039007" cy="746235"/>
          </a:xfrm>
          <a:prstGeom prst="chevron">
            <a:avLst/>
          </a:prstGeom>
          <a:solidFill>
            <a:srgbClr val="969696"/>
          </a:solidFill>
          <a:ln>
            <a:solidFill>
              <a:schemeClr val="tx1">
                <a:lumMod val="65000"/>
                <a:lumOff val="3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solidFill>
                  <a:schemeClr val="tx1"/>
                </a:solidFill>
              </a:rPr>
              <a:t>Modeling </a:t>
            </a:r>
            <a:endParaRPr lang="en-US" b="1" dirty="0">
              <a:solidFill>
                <a:schemeClr val="tx1"/>
              </a:solidFill>
            </a:endParaRPr>
          </a:p>
        </p:txBody>
      </p:sp>
      <p:sp>
        <p:nvSpPr>
          <p:cNvPr id="21" name="Chevron 20"/>
          <p:cNvSpPr/>
          <p:nvPr/>
        </p:nvSpPr>
        <p:spPr>
          <a:xfrm>
            <a:off x="636882" y="5794392"/>
            <a:ext cx="2039007" cy="746235"/>
          </a:xfrm>
          <a:prstGeom prst="chevron">
            <a:avLst/>
          </a:prstGeom>
          <a:solidFill>
            <a:srgbClr val="5F5F5F"/>
          </a:solidFill>
          <a:ln>
            <a:solidFill>
              <a:schemeClr val="tx1">
                <a:lumMod val="65000"/>
                <a:lumOff val="3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solidFill>
                  <a:schemeClr val="tx1"/>
                </a:solidFill>
              </a:rPr>
              <a:t>Verification</a:t>
            </a:r>
            <a:endParaRPr lang="en-US" b="1" dirty="0">
              <a:solidFill>
                <a:schemeClr val="tx1"/>
              </a:solidFill>
            </a:endParaRPr>
          </a:p>
        </p:txBody>
      </p:sp>
      <p:sp>
        <p:nvSpPr>
          <p:cNvPr id="22" name="Flowchart: Magnetic Disk 21"/>
          <p:cNvSpPr/>
          <p:nvPr/>
        </p:nvSpPr>
        <p:spPr>
          <a:xfrm>
            <a:off x="3431644" y="1601876"/>
            <a:ext cx="1571299" cy="767256"/>
          </a:xfrm>
          <a:prstGeom prst="flowChartMagneticDisk">
            <a:avLst/>
          </a:prstGeom>
          <a:solidFill>
            <a:srgbClr val="DDDDDD"/>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GNSS CORS</a:t>
            </a:r>
            <a:endParaRPr lang="en-US" sz="1600" b="1" dirty="0">
              <a:solidFill>
                <a:schemeClr val="tx1"/>
              </a:solidFill>
            </a:endParaRPr>
          </a:p>
        </p:txBody>
      </p:sp>
      <p:sp>
        <p:nvSpPr>
          <p:cNvPr id="23" name="Flowchart: Magnetic Disk 22"/>
          <p:cNvSpPr/>
          <p:nvPr/>
        </p:nvSpPr>
        <p:spPr>
          <a:xfrm>
            <a:off x="6413957" y="1624832"/>
            <a:ext cx="1571300" cy="748490"/>
          </a:xfrm>
          <a:prstGeom prst="flowChartMagneticDisk">
            <a:avLst/>
          </a:prstGeom>
          <a:solidFill>
            <a:srgbClr val="DDDDDD"/>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Meteorological Data</a:t>
            </a:r>
            <a:endParaRPr lang="en-US" sz="1600" b="1" dirty="0">
              <a:solidFill>
                <a:schemeClr val="tx1"/>
              </a:solidFill>
            </a:endParaRPr>
          </a:p>
        </p:txBody>
      </p:sp>
      <p:sp>
        <p:nvSpPr>
          <p:cNvPr id="24" name="Chevron 23"/>
          <p:cNvSpPr/>
          <p:nvPr/>
        </p:nvSpPr>
        <p:spPr>
          <a:xfrm>
            <a:off x="561895" y="2703403"/>
            <a:ext cx="2039007" cy="746235"/>
          </a:xfrm>
          <a:prstGeom prst="chevron">
            <a:avLst/>
          </a:prstGeom>
          <a:solidFill>
            <a:srgbClr val="C0C0C0"/>
          </a:solidFill>
          <a:ln>
            <a:solidFill>
              <a:schemeClr val="tx1">
                <a:lumMod val="65000"/>
                <a:lumOff val="3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solidFill>
                  <a:schemeClr val="tx1"/>
                </a:solidFill>
              </a:rPr>
              <a:t>Processing </a:t>
            </a:r>
            <a:endParaRPr lang="en-US" b="1" dirty="0">
              <a:solidFill>
                <a:schemeClr val="tx1"/>
              </a:solidFill>
            </a:endParaRPr>
          </a:p>
        </p:txBody>
      </p:sp>
      <p:sp>
        <p:nvSpPr>
          <p:cNvPr id="25" name="Flowchart: Predefined Process 24"/>
          <p:cNvSpPr/>
          <p:nvPr/>
        </p:nvSpPr>
        <p:spPr>
          <a:xfrm>
            <a:off x="2741579" y="2653524"/>
            <a:ext cx="2951432" cy="715648"/>
          </a:xfrm>
          <a:prstGeom prst="flowChartPredefinedProcess">
            <a:avLst/>
          </a:prstGeom>
          <a:solidFill>
            <a:srgbClr val="CCCCCC"/>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PWV computation</a:t>
            </a:r>
          </a:p>
          <a:p>
            <a:pPr algn="ctr"/>
            <a:r>
              <a:rPr lang="en-US" sz="1400" b="1" dirty="0" smtClean="0">
                <a:solidFill>
                  <a:schemeClr val="tx1"/>
                </a:solidFill>
              </a:rPr>
              <a:t>(Hourly Weighted average)  </a:t>
            </a:r>
            <a:endParaRPr lang="en-US" sz="1400" b="1" dirty="0">
              <a:solidFill>
                <a:schemeClr val="tx1"/>
              </a:solidFill>
            </a:endParaRPr>
          </a:p>
        </p:txBody>
      </p:sp>
      <p:sp>
        <p:nvSpPr>
          <p:cNvPr id="27" name="Flowchart: Predefined Process 26"/>
          <p:cNvSpPr/>
          <p:nvPr/>
        </p:nvSpPr>
        <p:spPr>
          <a:xfrm>
            <a:off x="5737680" y="2655778"/>
            <a:ext cx="2923851" cy="713393"/>
          </a:xfrm>
          <a:prstGeom prst="flowChartPredefinedProcess">
            <a:avLst/>
          </a:prstGeom>
          <a:solidFill>
            <a:srgbClr val="CCCCCC"/>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MET data Interpolation </a:t>
            </a:r>
          </a:p>
          <a:p>
            <a:pPr algn="ctr"/>
            <a:r>
              <a:rPr lang="en-US" sz="1400" b="1" dirty="0" smtClean="0">
                <a:solidFill>
                  <a:schemeClr val="tx1"/>
                </a:solidFill>
              </a:rPr>
              <a:t>(</a:t>
            </a:r>
            <a:r>
              <a:rPr lang="en-US" sz="1400" b="1" dirty="0">
                <a:solidFill>
                  <a:schemeClr val="tx1"/>
                </a:solidFill>
              </a:rPr>
              <a:t>Hourly </a:t>
            </a:r>
            <a:r>
              <a:rPr lang="en-US" sz="1400" b="1" dirty="0" smtClean="0">
                <a:solidFill>
                  <a:schemeClr val="tx1"/>
                </a:solidFill>
              </a:rPr>
              <a:t>Weighted </a:t>
            </a:r>
            <a:r>
              <a:rPr lang="en-US" sz="1400" b="1" dirty="0">
                <a:solidFill>
                  <a:schemeClr val="tx1"/>
                </a:solidFill>
              </a:rPr>
              <a:t>average)  </a:t>
            </a:r>
          </a:p>
        </p:txBody>
      </p:sp>
      <p:cxnSp>
        <p:nvCxnSpPr>
          <p:cNvPr id="29" name="Straight Arrow Connector 28"/>
          <p:cNvCxnSpPr>
            <a:stCxn id="22" idx="3"/>
            <a:endCxn id="25" idx="0"/>
          </p:cNvCxnSpPr>
          <p:nvPr/>
        </p:nvCxnSpPr>
        <p:spPr>
          <a:xfrm>
            <a:off x="4217294" y="2369132"/>
            <a:ext cx="1" cy="284392"/>
          </a:xfrm>
          <a:prstGeom prst="straightConnector1">
            <a:avLst/>
          </a:prstGeom>
          <a:ln>
            <a:solidFill>
              <a:schemeClr val="tx1">
                <a:lumMod val="65000"/>
                <a:lumOff val="35000"/>
              </a:schemeClr>
            </a:solidFill>
            <a:tailEnd type="triangle"/>
          </a:ln>
        </p:spPr>
        <p:style>
          <a:lnRef idx="2">
            <a:schemeClr val="dk1"/>
          </a:lnRef>
          <a:fillRef idx="0">
            <a:schemeClr val="dk1"/>
          </a:fillRef>
          <a:effectRef idx="1">
            <a:schemeClr val="dk1"/>
          </a:effectRef>
          <a:fontRef idx="minor">
            <a:schemeClr val="tx1"/>
          </a:fontRef>
        </p:style>
      </p:cxnSp>
      <p:cxnSp>
        <p:nvCxnSpPr>
          <p:cNvPr id="31" name="Straight Arrow Connector 30"/>
          <p:cNvCxnSpPr>
            <a:stCxn id="23" idx="3"/>
            <a:endCxn id="27" idx="0"/>
          </p:cNvCxnSpPr>
          <p:nvPr/>
        </p:nvCxnSpPr>
        <p:spPr>
          <a:xfrm flipH="1">
            <a:off x="7199606" y="2373322"/>
            <a:ext cx="1" cy="282456"/>
          </a:xfrm>
          <a:prstGeom prst="straightConnector1">
            <a:avLst/>
          </a:prstGeom>
          <a:ln>
            <a:solidFill>
              <a:schemeClr val="tx1">
                <a:lumMod val="65000"/>
                <a:lumOff val="35000"/>
              </a:schemeClr>
            </a:solidFill>
            <a:tailEnd type="triangle"/>
          </a:ln>
        </p:spPr>
        <p:style>
          <a:lnRef idx="2">
            <a:schemeClr val="dk1"/>
          </a:lnRef>
          <a:fillRef idx="0">
            <a:schemeClr val="dk1"/>
          </a:fillRef>
          <a:effectRef idx="1">
            <a:schemeClr val="dk1"/>
          </a:effectRef>
          <a:fontRef idx="minor">
            <a:schemeClr val="tx1"/>
          </a:fontRef>
        </p:style>
      </p:cxnSp>
      <p:sp>
        <p:nvSpPr>
          <p:cNvPr id="65" name="Flowchart: Predefined Process 64"/>
          <p:cNvSpPr/>
          <p:nvPr/>
        </p:nvSpPr>
        <p:spPr>
          <a:xfrm>
            <a:off x="6870310" y="3823715"/>
            <a:ext cx="1554545" cy="644852"/>
          </a:xfrm>
          <a:prstGeom prst="flowChartPredefinedProcess">
            <a:avLst/>
          </a:prstGeom>
          <a:solidFill>
            <a:srgbClr val="A0A0A0"/>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Multivariate Regression</a:t>
            </a:r>
            <a:endParaRPr lang="en-US" sz="1400" b="1" dirty="0">
              <a:solidFill>
                <a:schemeClr val="tx1"/>
              </a:solidFill>
            </a:endParaRPr>
          </a:p>
        </p:txBody>
      </p:sp>
      <p:cxnSp>
        <p:nvCxnSpPr>
          <p:cNvPr id="70" name="Elbow Connector 69"/>
          <p:cNvCxnSpPr>
            <a:stCxn id="25" idx="2"/>
            <a:endCxn id="56" idx="0"/>
          </p:cNvCxnSpPr>
          <p:nvPr/>
        </p:nvCxnSpPr>
        <p:spPr>
          <a:xfrm rot="16200000" flipH="1">
            <a:off x="4954652" y="2631815"/>
            <a:ext cx="451023" cy="1925736"/>
          </a:xfrm>
          <a:prstGeom prst="bentConnector3">
            <a:avLst>
              <a:gd name="adj1" fmla="val 50000"/>
            </a:avLst>
          </a:prstGeom>
          <a:ln>
            <a:solidFill>
              <a:schemeClr val="tx1">
                <a:lumMod val="65000"/>
                <a:lumOff val="35000"/>
              </a:schemeClr>
            </a:solidFill>
            <a:tailEnd type="triangle"/>
          </a:ln>
        </p:spPr>
        <p:style>
          <a:lnRef idx="2">
            <a:schemeClr val="dk1"/>
          </a:lnRef>
          <a:fillRef idx="0">
            <a:schemeClr val="dk1"/>
          </a:fillRef>
          <a:effectRef idx="1">
            <a:schemeClr val="dk1"/>
          </a:effectRef>
          <a:fontRef idx="minor">
            <a:schemeClr val="tx1"/>
          </a:fontRef>
        </p:style>
      </p:cxnSp>
      <p:cxnSp>
        <p:nvCxnSpPr>
          <p:cNvPr id="73" name="Elbow Connector 72"/>
          <p:cNvCxnSpPr>
            <a:stCxn id="27" idx="2"/>
            <a:endCxn id="56" idx="0"/>
          </p:cNvCxnSpPr>
          <p:nvPr/>
        </p:nvCxnSpPr>
        <p:spPr>
          <a:xfrm rot="5400000">
            <a:off x="6445807" y="3066396"/>
            <a:ext cx="451024" cy="1056575"/>
          </a:xfrm>
          <a:prstGeom prst="bentConnector3">
            <a:avLst>
              <a:gd name="adj1" fmla="val 50000"/>
            </a:avLst>
          </a:prstGeom>
          <a:ln>
            <a:solidFill>
              <a:schemeClr val="tx1">
                <a:lumMod val="65000"/>
                <a:lumOff val="35000"/>
              </a:schemeClr>
            </a:solidFill>
            <a:tailEnd type="triangle"/>
          </a:ln>
        </p:spPr>
        <p:style>
          <a:lnRef idx="2">
            <a:schemeClr val="dk1"/>
          </a:lnRef>
          <a:fillRef idx="0">
            <a:schemeClr val="dk1"/>
          </a:fillRef>
          <a:effectRef idx="1">
            <a:schemeClr val="dk1"/>
          </a:effectRef>
          <a:fontRef idx="minor">
            <a:schemeClr val="tx1"/>
          </a:fontRef>
        </p:style>
      </p:cxnSp>
      <p:cxnSp>
        <p:nvCxnSpPr>
          <p:cNvPr id="76" name="Straight Arrow Connector 75"/>
          <p:cNvCxnSpPr>
            <a:endCxn id="65" idx="1"/>
          </p:cNvCxnSpPr>
          <p:nvPr/>
        </p:nvCxnSpPr>
        <p:spPr>
          <a:xfrm>
            <a:off x="6529376" y="4142620"/>
            <a:ext cx="340934" cy="3521"/>
          </a:xfrm>
          <a:prstGeom prst="straightConnector1">
            <a:avLst/>
          </a:prstGeom>
          <a:ln>
            <a:solidFill>
              <a:schemeClr val="tx1">
                <a:lumMod val="65000"/>
                <a:lumOff val="35000"/>
              </a:schemeClr>
            </a:solidFill>
            <a:tailEnd type="triangle"/>
          </a:ln>
        </p:spPr>
        <p:style>
          <a:lnRef idx="2">
            <a:schemeClr val="dk1"/>
          </a:lnRef>
          <a:fillRef idx="0">
            <a:schemeClr val="dk1"/>
          </a:fillRef>
          <a:effectRef idx="1">
            <a:schemeClr val="dk1"/>
          </a:effectRef>
          <a:fontRef idx="minor">
            <a:schemeClr val="tx1"/>
          </a:fontRef>
        </p:style>
      </p:cxnSp>
      <p:sp>
        <p:nvSpPr>
          <p:cNvPr id="78" name="Flowchart: Predefined Process 77"/>
          <p:cNvSpPr/>
          <p:nvPr/>
        </p:nvSpPr>
        <p:spPr>
          <a:xfrm>
            <a:off x="3831438" y="4802841"/>
            <a:ext cx="2826939" cy="644852"/>
          </a:xfrm>
          <a:prstGeom prst="flowChartPredefinedProcess">
            <a:avLst/>
          </a:prstGeom>
          <a:solidFill>
            <a:srgbClr val="A0A0A0"/>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Minimum Residuals Clustering</a:t>
            </a:r>
            <a:endParaRPr lang="en-US" sz="1400" b="1" dirty="0">
              <a:solidFill>
                <a:schemeClr val="tx1"/>
              </a:solidFill>
            </a:endParaRPr>
          </a:p>
        </p:txBody>
      </p:sp>
      <p:sp>
        <p:nvSpPr>
          <p:cNvPr id="80" name="Flowchart: Predefined Process 79"/>
          <p:cNvSpPr/>
          <p:nvPr/>
        </p:nvSpPr>
        <p:spPr>
          <a:xfrm>
            <a:off x="6870309" y="5869755"/>
            <a:ext cx="1554545" cy="644852"/>
          </a:xfrm>
          <a:prstGeom prst="flowChartPredefinedProcess">
            <a:avLst/>
          </a:prstGeom>
          <a:solidFill>
            <a:srgbClr val="686868"/>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Statistical Tests</a:t>
            </a:r>
            <a:endParaRPr lang="en-US" sz="1400" b="1" dirty="0">
              <a:solidFill>
                <a:schemeClr val="tx1"/>
              </a:solidFill>
            </a:endParaRPr>
          </a:p>
        </p:txBody>
      </p:sp>
      <p:sp>
        <p:nvSpPr>
          <p:cNvPr id="85" name="Flowchart: Predefined Process 84"/>
          <p:cNvSpPr/>
          <p:nvPr/>
        </p:nvSpPr>
        <p:spPr>
          <a:xfrm>
            <a:off x="4088528" y="5874406"/>
            <a:ext cx="2386207" cy="644852"/>
          </a:xfrm>
          <a:prstGeom prst="flowChartPredefinedProcess">
            <a:avLst/>
          </a:prstGeom>
          <a:solidFill>
            <a:srgbClr val="686868"/>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Comparison with NWS Products</a:t>
            </a:r>
            <a:endParaRPr lang="en-US" sz="1400" b="1" dirty="0">
              <a:solidFill>
                <a:schemeClr val="tx1"/>
              </a:solidFill>
            </a:endParaRPr>
          </a:p>
        </p:txBody>
      </p:sp>
      <p:sp>
        <p:nvSpPr>
          <p:cNvPr id="30" name="Chevron 29"/>
          <p:cNvSpPr/>
          <p:nvPr/>
        </p:nvSpPr>
        <p:spPr>
          <a:xfrm>
            <a:off x="636882" y="4758362"/>
            <a:ext cx="2039007" cy="746235"/>
          </a:xfrm>
          <a:prstGeom prst="chevron">
            <a:avLst/>
          </a:prstGeom>
          <a:solidFill>
            <a:srgbClr val="808080"/>
          </a:solidFill>
          <a:ln>
            <a:solidFill>
              <a:schemeClr val="tx1">
                <a:lumMod val="65000"/>
                <a:lumOff val="3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solidFill>
                  <a:schemeClr val="tx1"/>
                </a:solidFill>
              </a:rPr>
              <a:t>Path Prediction</a:t>
            </a:r>
            <a:endParaRPr lang="en-US" b="1" dirty="0">
              <a:solidFill>
                <a:schemeClr val="tx1"/>
              </a:solidFill>
            </a:endParaRPr>
          </a:p>
        </p:txBody>
      </p:sp>
      <p:cxnSp>
        <p:nvCxnSpPr>
          <p:cNvPr id="41" name="Straight Arrow Connector 40"/>
          <p:cNvCxnSpPr>
            <a:endCxn id="85" idx="0"/>
          </p:cNvCxnSpPr>
          <p:nvPr/>
        </p:nvCxnSpPr>
        <p:spPr>
          <a:xfrm>
            <a:off x="5281631" y="5445825"/>
            <a:ext cx="1" cy="428581"/>
          </a:xfrm>
          <a:prstGeom prst="straightConnector1">
            <a:avLst/>
          </a:prstGeom>
          <a:ln>
            <a:solidFill>
              <a:schemeClr val="tx1">
                <a:lumMod val="65000"/>
                <a:lumOff val="35000"/>
              </a:schemeClr>
            </a:solidFill>
            <a:tailEnd type="triangle"/>
          </a:ln>
        </p:spPr>
        <p:style>
          <a:lnRef idx="2">
            <a:schemeClr val="dk1"/>
          </a:lnRef>
          <a:fillRef idx="0">
            <a:schemeClr val="dk1"/>
          </a:fillRef>
          <a:effectRef idx="1">
            <a:schemeClr val="dk1"/>
          </a:effectRef>
          <a:fontRef idx="minor">
            <a:schemeClr val="tx1"/>
          </a:fontRef>
        </p:style>
      </p:cxnSp>
      <p:sp>
        <p:nvSpPr>
          <p:cNvPr id="46" name="Flowchart: Predefined Process 45"/>
          <p:cNvSpPr/>
          <p:nvPr/>
        </p:nvSpPr>
        <p:spPr>
          <a:xfrm>
            <a:off x="2819925" y="3812565"/>
            <a:ext cx="2472968" cy="664330"/>
          </a:xfrm>
          <a:prstGeom prst="flowChartPredefinedProcess">
            <a:avLst/>
          </a:prstGeom>
          <a:solidFill>
            <a:srgbClr val="A0A0A0"/>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Selection of reference Observation for the model</a:t>
            </a:r>
            <a:endParaRPr lang="en-US" sz="1400" b="1" dirty="0">
              <a:solidFill>
                <a:schemeClr val="tx1"/>
              </a:solidFill>
            </a:endParaRPr>
          </a:p>
        </p:txBody>
      </p:sp>
      <p:sp>
        <p:nvSpPr>
          <p:cNvPr id="56" name="Flowchart: Predefined Process 55"/>
          <p:cNvSpPr/>
          <p:nvPr/>
        </p:nvSpPr>
        <p:spPr>
          <a:xfrm>
            <a:off x="5756686" y="3820195"/>
            <a:ext cx="772690" cy="644852"/>
          </a:xfrm>
          <a:prstGeom prst="flowChartPredefinedProcess">
            <a:avLst/>
          </a:prstGeom>
          <a:solidFill>
            <a:srgbClr val="A0A0A0"/>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PCA</a:t>
            </a:r>
            <a:endParaRPr lang="en-US" sz="1400" b="1" dirty="0">
              <a:solidFill>
                <a:schemeClr val="tx1"/>
              </a:solidFill>
            </a:endParaRPr>
          </a:p>
        </p:txBody>
      </p:sp>
      <p:cxnSp>
        <p:nvCxnSpPr>
          <p:cNvPr id="66" name="Straight Arrow Connector 65"/>
          <p:cNvCxnSpPr>
            <a:stCxn id="46" idx="3"/>
            <a:endCxn id="56" idx="1"/>
          </p:cNvCxnSpPr>
          <p:nvPr/>
        </p:nvCxnSpPr>
        <p:spPr>
          <a:xfrm flipV="1">
            <a:off x="5292893" y="4142621"/>
            <a:ext cx="463793" cy="2109"/>
          </a:xfrm>
          <a:prstGeom prst="straightConnector1">
            <a:avLst/>
          </a:prstGeom>
          <a:ln>
            <a:solidFill>
              <a:schemeClr val="tx1">
                <a:lumMod val="65000"/>
                <a:lumOff val="35000"/>
              </a:schemeClr>
            </a:solidFill>
            <a:tailEnd type="triangle"/>
          </a:ln>
        </p:spPr>
        <p:style>
          <a:lnRef idx="2">
            <a:schemeClr val="dk1"/>
          </a:lnRef>
          <a:fillRef idx="0">
            <a:schemeClr val="dk1"/>
          </a:fillRef>
          <a:effectRef idx="1">
            <a:schemeClr val="dk1"/>
          </a:effectRef>
          <a:fontRef idx="minor">
            <a:schemeClr val="tx1"/>
          </a:fontRef>
        </p:style>
      </p:cxnSp>
      <p:cxnSp>
        <p:nvCxnSpPr>
          <p:cNvPr id="68" name="Elbow Connector 67"/>
          <p:cNvCxnSpPr>
            <a:stCxn id="65" idx="2"/>
            <a:endCxn id="78" idx="1"/>
          </p:cNvCxnSpPr>
          <p:nvPr/>
        </p:nvCxnSpPr>
        <p:spPr>
          <a:xfrm rot="5400000">
            <a:off x="5411161" y="2888845"/>
            <a:ext cx="656700" cy="3816145"/>
          </a:xfrm>
          <a:prstGeom prst="bentConnector4">
            <a:avLst>
              <a:gd name="adj1" fmla="val 25451"/>
              <a:gd name="adj2" fmla="val 105990"/>
            </a:avLst>
          </a:prstGeom>
          <a:ln>
            <a:solidFill>
              <a:schemeClr val="tx1">
                <a:lumMod val="65000"/>
                <a:lumOff val="35000"/>
              </a:schemeClr>
            </a:solidFill>
            <a:tailEnd type="triangle"/>
          </a:ln>
        </p:spPr>
        <p:style>
          <a:lnRef idx="2">
            <a:schemeClr val="dk1"/>
          </a:lnRef>
          <a:fillRef idx="0">
            <a:schemeClr val="dk1"/>
          </a:fillRef>
          <a:effectRef idx="1">
            <a:schemeClr val="dk1"/>
          </a:effectRef>
          <a:fontRef idx="minor">
            <a:schemeClr val="tx1"/>
          </a:fontRef>
        </p:style>
      </p:cxnSp>
      <p:cxnSp>
        <p:nvCxnSpPr>
          <p:cNvPr id="58" name="Straight Arrow Connector 57"/>
          <p:cNvCxnSpPr>
            <a:stCxn id="65" idx="2"/>
            <a:endCxn id="80" idx="0"/>
          </p:cNvCxnSpPr>
          <p:nvPr/>
        </p:nvCxnSpPr>
        <p:spPr>
          <a:xfrm flipH="1">
            <a:off x="7647582" y="4468567"/>
            <a:ext cx="1" cy="1401188"/>
          </a:xfrm>
          <a:prstGeom prst="straightConnector1">
            <a:avLst/>
          </a:prstGeom>
          <a:ln>
            <a:solidFill>
              <a:srgbClr val="5F5F5F"/>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812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500"/>
                                        <p:tgtEl>
                                          <p:spTgt spid="66"/>
                                        </p:tgtEl>
                                      </p:cBhvr>
                                    </p:animEffect>
                                  </p:childTnLst>
                                </p:cTn>
                              </p:par>
                              <p:par>
                                <p:cTn id="47" presetID="10" presetClass="entr" presetSubtype="0" fill="hold"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fade">
                                      <p:cBhvr>
                                        <p:cTn id="49" dur="500"/>
                                        <p:tgtEl>
                                          <p:spTgt spid="70"/>
                                        </p:tgtEl>
                                      </p:cBhvr>
                                    </p:animEffect>
                                  </p:childTnLst>
                                </p:cTn>
                              </p:par>
                              <p:par>
                                <p:cTn id="50" presetID="10" presetClass="entr" presetSubtype="0" fill="hold" nodeType="with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fade">
                                      <p:cBhvr>
                                        <p:cTn id="52" dur="500"/>
                                        <p:tgtEl>
                                          <p:spTgt spid="7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76"/>
                                        </p:tgtEl>
                                        <p:attrNameLst>
                                          <p:attrName>style.visibility</p:attrName>
                                        </p:attrNameLst>
                                      </p:cBhvr>
                                      <p:to>
                                        <p:strVal val="visible"/>
                                      </p:to>
                                    </p:set>
                                    <p:animEffect transition="in" filter="fade">
                                      <p:cBhvr>
                                        <p:cTn id="60" dur="500"/>
                                        <p:tgtEl>
                                          <p:spTgt spid="7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fade">
                                      <p:cBhvr>
                                        <p:cTn id="63" dur="500"/>
                                        <p:tgtEl>
                                          <p:spTgt spid="6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68"/>
                                        </p:tgtEl>
                                        <p:attrNameLst>
                                          <p:attrName>style.visibility</p:attrName>
                                        </p:attrNameLst>
                                      </p:cBhvr>
                                      <p:to>
                                        <p:strVal val="visible"/>
                                      </p:to>
                                    </p:set>
                                    <p:animEffect transition="in" filter="fade">
                                      <p:cBhvr>
                                        <p:cTn id="68" dur="500"/>
                                        <p:tgtEl>
                                          <p:spTgt spid="6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500"/>
                                        <p:tgtEl>
                                          <p:spTgt spid="7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500"/>
                                        <p:tgtEl>
                                          <p:spTgt spid="5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fade">
                                      <p:cBhvr>
                                        <p:cTn id="79" dur="500"/>
                                        <p:tgtEl>
                                          <p:spTgt spid="8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500"/>
                                        <p:tgtEl>
                                          <p:spTgt spid="4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85"/>
                                        </p:tgtEl>
                                        <p:attrNameLst>
                                          <p:attrName>style.visibility</p:attrName>
                                        </p:attrNameLst>
                                      </p:cBhvr>
                                      <p:to>
                                        <p:strVal val="visible"/>
                                      </p:to>
                                    </p:set>
                                    <p:animEffect transition="in" filter="fade">
                                      <p:cBhvr>
                                        <p:cTn id="8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7" grpId="0" animBg="1"/>
      <p:bldP spid="65" grpId="0" animBg="1"/>
      <p:bldP spid="78" grpId="0" animBg="1"/>
      <p:bldP spid="80" grpId="0" animBg="1"/>
      <p:bldP spid="85" grpId="0" animBg="1"/>
      <p:bldP spid="30" grpId="0" animBg="1"/>
      <p:bldP spid="46" grpId="0" animBg="1"/>
      <p:bldP spid="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Case Study </a:t>
            </a:r>
            <a:endParaRPr lang="en-US" sz="2800" dirty="0"/>
          </a:p>
        </p:txBody>
      </p:sp>
      <p:sp>
        <p:nvSpPr>
          <p:cNvPr id="3" name="Content Placeholder 2"/>
          <p:cNvSpPr>
            <a:spLocks noGrp="1"/>
          </p:cNvSpPr>
          <p:nvPr>
            <p:ph idx="1"/>
          </p:nvPr>
        </p:nvSpPr>
        <p:spPr/>
        <p:txBody>
          <a:bodyPr/>
          <a:lstStyle/>
          <a:p>
            <a:r>
              <a:rPr lang="en-US" sz="2400" dirty="0"/>
              <a:t>Hurricane </a:t>
            </a:r>
            <a:r>
              <a:rPr lang="en-US" sz="2400" dirty="0" smtClean="0"/>
              <a:t>Matthew</a:t>
            </a:r>
          </a:p>
          <a:p>
            <a:r>
              <a:rPr lang="en-US" sz="2400" dirty="0"/>
              <a:t>Observations:</a:t>
            </a:r>
          </a:p>
          <a:p>
            <a:pPr lvl="1">
              <a:buFont typeface="Wingdings" panose="05000000000000000000" pitchFamily="2" charset="2"/>
              <a:buChar char="Ø"/>
            </a:pPr>
            <a:r>
              <a:rPr lang="en-US" sz="2000" dirty="0"/>
              <a:t>5-11 October </a:t>
            </a:r>
            <a:r>
              <a:rPr lang="en-US" sz="2000" dirty="0" smtClean="0"/>
              <a:t>2016</a:t>
            </a:r>
          </a:p>
          <a:p>
            <a:pPr lvl="1">
              <a:buFont typeface="Wingdings" panose="05000000000000000000" pitchFamily="2" charset="2"/>
              <a:buChar char="Ø"/>
            </a:pPr>
            <a:r>
              <a:rPr lang="en-US" sz="2000" dirty="0"/>
              <a:t> </a:t>
            </a:r>
            <a:r>
              <a:rPr lang="en-US" sz="2000" dirty="0" smtClean="0"/>
              <a:t>38 CORS stations</a:t>
            </a:r>
          </a:p>
          <a:p>
            <a:pPr lvl="1">
              <a:buFont typeface="Wingdings" panose="05000000000000000000" pitchFamily="2" charset="2"/>
              <a:buChar char="Ø"/>
            </a:pPr>
            <a:r>
              <a:rPr lang="en-US" sz="2000" dirty="0" smtClean="0"/>
              <a:t>14 weather stations </a:t>
            </a:r>
          </a:p>
          <a:p>
            <a:pPr lvl="1">
              <a:buFont typeface="Wingdings" panose="05000000000000000000" pitchFamily="2" charset="2"/>
              <a:buChar char="Ø"/>
            </a:pPr>
            <a:endParaRPr lang="en-US" sz="2000" dirty="0"/>
          </a:p>
          <a:p>
            <a:pPr>
              <a:buFont typeface="Arial" panose="020B0604020202020204" pitchFamily="34" charset="0"/>
              <a:buChar char="•"/>
            </a:pPr>
            <a:r>
              <a:rPr lang="en-US" sz="2400" dirty="0"/>
              <a:t>Temporal </a:t>
            </a:r>
            <a:r>
              <a:rPr lang="en-US" sz="2400" dirty="0" smtClean="0"/>
              <a:t>Resolution:</a:t>
            </a:r>
          </a:p>
          <a:p>
            <a:pPr lvl="1">
              <a:buFont typeface="Wingdings" panose="05000000000000000000" pitchFamily="2" charset="2"/>
              <a:buChar char="Ø"/>
            </a:pPr>
            <a:r>
              <a:rPr lang="en-US" sz="2000" dirty="0" smtClean="0"/>
              <a:t> 5 minutes for CORS</a:t>
            </a:r>
          </a:p>
          <a:p>
            <a:pPr lvl="1">
              <a:buFont typeface="Wingdings" panose="05000000000000000000" pitchFamily="2" charset="2"/>
              <a:buChar char="Ø"/>
            </a:pPr>
            <a:r>
              <a:rPr lang="en-US" sz="2000" dirty="0" smtClean="0"/>
              <a:t>60 minutes for weather data</a:t>
            </a:r>
            <a:endParaRPr lang="en-US" sz="2000" dirty="0"/>
          </a:p>
        </p:txBody>
      </p:sp>
      <p:grpSp>
        <p:nvGrpSpPr>
          <p:cNvPr id="12" name="Group 11"/>
          <p:cNvGrpSpPr/>
          <p:nvPr/>
        </p:nvGrpSpPr>
        <p:grpSpPr>
          <a:xfrm>
            <a:off x="4487215" y="1306020"/>
            <a:ext cx="4419600" cy="4692015"/>
            <a:chOff x="4554584" y="1602377"/>
            <a:chExt cx="4419600" cy="4692015"/>
          </a:xfrm>
        </p:grpSpPr>
        <p:pic>
          <p:nvPicPr>
            <p:cNvPr id="4" name="Picture 3"/>
            <p:cNvPicPr/>
            <p:nvPr/>
          </p:nvPicPr>
          <p:blipFill>
            <a:blip r:embed="rId2"/>
            <a:stretch>
              <a:fillRect/>
            </a:stretch>
          </p:blipFill>
          <p:spPr>
            <a:xfrm>
              <a:off x="4554584" y="1602377"/>
              <a:ext cx="4419600" cy="4692015"/>
            </a:xfrm>
            <a:prstGeom prst="rect">
              <a:avLst/>
            </a:prstGeom>
          </p:spPr>
        </p:pic>
        <p:sp>
          <p:nvSpPr>
            <p:cNvPr id="5" name="Oval 4"/>
            <p:cNvSpPr/>
            <p:nvPr/>
          </p:nvSpPr>
          <p:spPr>
            <a:xfrm>
              <a:off x="6362163" y="4984124"/>
              <a:ext cx="180305" cy="193183"/>
            </a:xfrm>
            <a:prstGeom prst="ellipse">
              <a:avLst/>
            </a:prstGeom>
            <a:no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104584" y="3771456"/>
              <a:ext cx="180305" cy="193183"/>
            </a:xfrm>
            <a:prstGeom prst="ellipse">
              <a:avLst/>
            </a:prstGeom>
            <a:no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516710" y="2959994"/>
              <a:ext cx="180305" cy="193183"/>
            </a:xfrm>
            <a:prstGeom prst="ellipse">
              <a:avLst/>
            </a:prstGeom>
            <a:no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5739686" y="2934236"/>
              <a:ext cx="180305" cy="193183"/>
            </a:xfrm>
            <a:prstGeom prst="ellipse">
              <a:avLst/>
            </a:prstGeom>
            <a:no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7132749" y="2741053"/>
              <a:ext cx="180305" cy="193183"/>
            </a:xfrm>
            <a:prstGeom prst="ellipse">
              <a:avLst/>
            </a:prstGeom>
            <a:no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484253" y="3851792"/>
              <a:ext cx="180305" cy="193183"/>
            </a:xfrm>
            <a:prstGeom prst="ellipse">
              <a:avLst/>
            </a:prstGeom>
            <a:no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Rectangle 10"/>
          <p:cNvSpPr/>
          <p:nvPr/>
        </p:nvSpPr>
        <p:spPr>
          <a:xfrm>
            <a:off x="4782392" y="6094912"/>
            <a:ext cx="4014416" cy="461665"/>
          </a:xfrm>
          <a:prstGeom prst="rect">
            <a:avLst/>
          </a:prstGeom>
        </p:spPr>
        <p:txBody>
          <a:bodyPr wrap="square">
            <a:spAutoFit/>
          </a:bodyPr>
          <a:lstStyle/>
          <a:p>
            <a:r>
              <a:rPr lang="en-US" sz="1200" dirty="0" smtClean="0">
                <a:latin typeface="Cambria" charset="0"/>
                <a:ea typeface="Cambria" charset="0"/>
                <a:cs typeface="Cambria" charset="0"/>
              </a:rPr>
              <a:t>The blue circles shows the stations used for deriving the model’s coefficients.</a:t>
            </a:r>
            <a:endParaRPr lang="en-US" sz="1200" dirty="0">
              <a:latin typeface="Cambria" charset="0"/>
              <a:ea typeface="Cambria" charset="0"/>
              <a:cs typeface="Cambria" charset="0"/>
            </a:endParaRPr>
          </a:p>
        </p:txBody>
      </p:sp>
    </p:spTree>
    <p:extLst>
      <p:ext uri="{BB962C8B-B14F-4D97-AF65-F5344CB8AC3E}">
        <p14:creationId xmlns:p14="http://schemas.microsoft.com/office/powerpoint/2010/main" val="1242760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PWV Estimation Using Multiple Regression Analysis</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96676"/>
                <a:ext cx="8229600" cy="4708525"/>
              </a:xfrm>
            </p:spPr>
            <p:txBody>
              <a:bodyPr>
                <a:normAutofit/>
              </a:bodyPr>
              <a:lstStyle/>
              <a:p>
                <a:pPr>
                  <a:spcBef>
                    <a:spcPct val="50000"/>
                  </a:spcBef>
                  <a:buFontTx/>
                  <a:buChar char="•"/>
                </a:pPr>
                <a:r>
                  <a:rPr lang="en-US" sz="2200" dirty="0"/>
                  <a:t>Estimation of PWV based on meteorological factors </a:t>
                </a:r>
              </a:p>
              <a:p>
                <a:pPr marL="0" indent="0">
                  <a:spcBef>
                    <a:spcPct val="50000"/>
                  </a:spcBef>
                  <a:buNone/>
                </a:pPr>
                <a:r>
                  <a:rPr lang="en-US" sz="2200" dirty="0"/>
                  <a:t> </a:t>
                </a:r>
              </a:p>
              <a:p>
                <a:pPr marL="0" indent="0">
                  <a:spcBef>
                    <a:spcPct val="50000"/>
                  </a:spcBef>
                  <a:buNone/>
                </a:pPr>
                <a14:m>
                  <m:oMathPara xmlns:m="http://schemas.openxmlformats.org/officeDocument/2006/math">
                    <m:oMathParaPr>
                      <m:jc m:val="center"/>
                    </m:oMathParaPr>
                    <m:oMath xmlns:m="http://schemas.openxmlformats.org/officeDocument/2006/math">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𝑃𝑊𝑉</m:t>
                              </m:r>
                            </m:e>
                            <m:sub>
                              <m:r>
                                <a:rPr lang="en-US" sz="1600" i="1">
                                  <a:latin typeface="Cambria Math" panose="02040503050406030204" pitchFamily="18" charset="0"/>
                                </a:rPr>
                                <m:t>𝑡</m:t>
                              </m:r>
                              <m:r>
                                <a:rPr lang="en-US" sz="1600">
                                  <a:latin typeface="Cambria Math" panose="02040503050406030204" pitchFamily="18" charset="0"/>
                                </a:rPr>
                                <m:t>+1</m:t>
                              </m:r>
                            </m:sub>
                          </m:sSub>
                        </m:e>
                      </m:d>
                      <m:r>
                        <a:rPr lang="en-US" sz="1600">
                          <a:latin typeface="Cambria Math" panose="02040503050406030204" pitchFamily="18" charset="0"/>
                        </a:rPr>
                        <m:t>= </m:t>
                      </m:r>
                      <m:bar>
                        <m:barPr>
                          <m:pos m:val="top"/>
                          <m:ctrlPr>
                            <a:rPr lang="en-US" sz="1600" i="1">
                              <a:latin typeface="Cambria Math" panose="02040503050406030204" pitchFamily="18" charset="0"/>
                            </a:rPr>
                          </m:ctrlPr>
                        </m:barPr>
                        <m:e>
                          <m:sSub>
                            <m:sSubPr>
                              <m:ctrlPr>
                                <a:rPr lang="en-US" sz="1600" i="1">
                                  <a:latin typeface="Cambria Math" panose="02040503050406030204" pitchFamily="18" charset="0"/>
                                </a:rPr>
                              </m:ctrlPr>
                            </m:sSubPr>
                            <m:e>
                              <m:r>
                                <a:rPr lang="en-US" sz="1600" i="1">
                                  <a:latin typeface="Cambria Math" panose="02040503050406030204" pitchFamily="18" charset="0"/>
                                </a:rPr>
                                <m:t>𝑃𝑊𝑉</m:t>
                              </m:r>
                            </m:e>
                            <m:sub>
                              <m:r>
                                <a:rPr lang="en-US" sz="1600" i="1">
                                  <a:latin typeface="Cambria Math" panose="02040503050406030204" pitchFamily="18" charset="0"/>
                                </a:rPr>
                                <m:t>𝑡</m:t>
                              </m:r>
                            </m:sub>
                          </m:sSub>
                        </m:e>
                      </m:bar>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a:latin typeface="Cambria Math" panose="02040503050406030204" pitchFamily="18" charset="0"/>
                            </a:rPr>
                            <m:t>1</m:t>
                          </m:r>
                        </m:sub>
                      </m:sSub>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𝑃𝑊𝑉</m:t>
                              </m:r>
                            </m:e>
                            <m:sub>
                              <m:r>
                                <a:rPr lang="en-US" sz="1600" i="1">
                                  <a:latin typeface="Cambria Math" panose="02040503050406030204" pitchFamily="18" charset="0"/>
                                </a:rPr>
                                <m:t>𝑡</m:t>
                              </m:r>
                            </m:sub>
                          </m:sSub>
                          <m:r>
                            <a:rPr lang="en-US" sz="1600" i="1">
                              <a:latin typeface="Cambria Math" panose="02040503050406030204" pitchFamily="18" charset="0"/>
                            </a:rPr>
                            <m:t>−</m:t>
                          </m:r>
                          <m:bar>
                            <m:barPr>
                              <m:pos m:val="top"/>
                              <m:ctrlPr>
                                <a:rPr lang="en-US" sz="1600" i="1">
                                  <a:latin typeface="Cambria Math" panose="02040503050406030204" pitchFamily="18" charset="0"/>
                                </a:rPr>
                              </m:ctrlPr>
                            </m:barPr>
                            <m:e>
                              <m:sSub>
                                <m:sSubPr>
                                  <m:ctrlPr>
                                    <a:rPr lang="en-US" sz="1600" i="1">
                                      <a:latin typeface="Cambria Math" panose="02040503050406030204" pitchFamily="18" charset="0"/>
                                    </a:rPr>
                                  </m:ctrlPr>
                                </m:sSubPr>
                                <m:e>
                                  <m:r>
                                    <a:rPr lang="en-US" sz="1600" i="1">
                                      <a:latin typeface="Cambria Math" panose="02040503050406030204" pitchFamily="18" charset="0"/>
                                    </a:rPr>
                                    <m:t>𝑃𝑊𝑉</m:t>
                                  </m:r>
                                </m:e>
                                <m:sub>
                                  <m:r>
                                    <a:rPr lang="en-US" sz="1600" i="1">
                                      <a:latin typeface="Cambria Math" panose="02040503050406030204" pitchFamily="18" charset="0"/>
                                    </a:rPr>
                                    <m:t>𝑡</m:t>
                                  </m:r>
                                </m:sub>
                              </m:sSub>
                            </m:e>
                          </m:bar>
                        </m:e>
                      </m:d>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a:latin typeface="Cambria Math" panose="02040503050406030204" pitchFamily="18" charset="0"/>
                            </a:rPr>
                            <m:t>1</m:t>
                          </m:r>
                        </m:sub>
                      </m:sSub>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𝑡</m:t>
                              </m:r>
                            </m:sub>
                          </m:sSub>
                          <m:r>
                            <a:rPr lang="en-US" sz="1600" i="1">
                              <a:latin typeface="Cambria Math" panose="02040503050406030204" pitchFamily="18" charset="0"/>
                            </a:rPr>
                            <m:t>−</m:t>
                          </m:r>
                          <m:bar>
                            <m:barPr>
                              <m:pos m:val="top"/>
                              <m:ctrlPr>
                                <a:rPr lang="en-US" sz="1600" i="1">
                                  <a:latin typeface="Cambria Math" panose="02040503050406030204" pitchFamily="18" charset="0"/>
                                </a:rPr>
                              </m:ctrlPr>
                            </m:barPr>
                            <m:e>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𝑡</m:t>
                                  </m:r>
                                </m:sub>
                              </m:sSub>
                            </m:e>
                          </m:bar>
                        </m:e>
                      </m:d>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a:latin typeface="Cambria Math" panose="02040503050406030204" pitchFamily="18" charset="0"/>
                            </a:rPr>
                            <m:t>3</m:t>
                          </m:r>
                        </m:sub>
                      </m:sSub>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𝑇</m:t>
                              </m:r>
                            </m:e>
                            <m:sub>
                              <m:r>
                                <a:rPr lang="en-US" sz="1600" i="1">
                                  <a:latin typeface="Cambria Math" panose="02040503050406030204" pitchFamily="18" charset="0"/>
                                </a:rPr>
                                <m:t>𝑡</m:t>
                              </m:r>
                            </m:sub>
                          </m:sSub>
                          <m:r>
                            <a:rPr lang="en-US" sz="1600" i="1">
                              <a:latin typeface="Cambria Math" panose="02040503050406030204" pitchFamily="18" charset="0"/>
                            </a:rPr>
                            <m:t>−</m:t>
                          </m:r>
                          <m:bar>
                            <m:barPr>
                              <m:pos m:val="top"/>
                              <m:ctrlPr>
                                <a:rPr lang="en-US" sz="1600" i="1">
                                  <a:latin typeface="Cambria Math" panose="02040503050406030204" pitchFamily="18" charset="0"/>
                                </a:rPr>
                              </m:ctrlPr>
                            </m:barPr>
                            <m:e>
                              <m:sSub>
                                <m:sSubPr>
                                  <m:ctrlPr>
                                    <a:rPr lang="en-US" sz="1600" i="1">
                                      <a:latin typeface="Cambria Math" panose="02040503050406030204" pitchFamily="18" charset="0"/>
                                    </a:rPr>
                                  </m:ctrlPr>
                                </m:sSubPr>
                                <m:e>
                                  <m:r>
                                    <a:rPr lang="en-US" sz="1600" i="1">
                                      <a:latin typeface="Cambria Math" panose="02040503050406030204" pitchFamily="18" charset="0"/>
                                    </a:rPr>
                                    <m:t>𝑇</m:t>
                                  </m:r>
                                </m:e>
                                <m:sub>
                                  <m:r>
                                    <a:rPr lang="en-US" sz="1600" i="1">
                                      <a:latin typeface="Cambria Math" panose="02040503050406030204" pitchFamily="18" charset="0"/>
                                    </a:rPr>
                                    <m:t>𝑡</m:t>
                                  </m:r>
                                </m:sub>
                              </m:sSub>
                            </m:e>
                          </m:bar>
                        </m:e>
                      </m:d>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𝑐</m:t>
                          </m:r>
                        </m:e>
                        <m:sub>
                          <m:r>
                            <a:rPr lang="en-US" sz="1600">
                              <a:latin typeface="Cambria Math" panose="02040503050406030204" pitchFamily="18" charset="0"/>
                            </a:rPr>
                            <m:t>4</m:t>
                          </m:r>
                        </m:sub>
                      </m:sSub>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𝑅𝐻</m:t>
                              </m:r>
                            </m:e>
                            <m:sub>
                              <m:r>
                                <a:rPr lang="en-US" sz="1600" i="1">
                                  <a:latin typeface="Cambria Math" panose="02040503050406030204" pitchFamily="18" charset="0"/>
                                </a:rPr>
                                <m:t>𝑡</m:t>
                              </m:r>
                            </m:sub>
                          </m:sSub>
                          <m:r>
                            <a:rPr lang="en-US" sz="1600" i="1">
                              <a:latin typeface="Cambria Math" panose="02040503050406030204" pitchFamily="18" charset="0"/>
                            </a:rPr>
                            <m:t>−</m:t>
                          </m:r>
                          <m:bar>
                            <m:barPr>
                              <m:pos m:val="top"/>
                              <m:ctrlPr>
                                <a:rPr lang="en-US" sz="1600" i="1">
                                  <a:latin typeface="Cambria Math" panose="02040503050406030204" pitchFamily="18" charset="0"/>
                                </a:rPr>
                              </m:ctrlPr>
                            </m:barPr>
                            <m:e>
                              <m:sSub>
                                <m:sSubPr>
                                  <m:ctrlPr>
                                    <a:rPr lang="en-US" sz="1600" i="1">
                                      <a:latin typeface="Cambria Math" panose="02040503050406030204" pitchFamily="18" charset="0"/>
                                    </a:rPr>
                                  </m:ctrlPr>
                                </m:sSubPr>
                                <m:e>
                                  <m:r>
                                    <a:rPr lang="en-US" sz="1600" i="1">
                                      <a:latin typeface="Cambria Math" panose="02040503050406030204" pitchFamily="18" charset="0"/>
                                    </a:rPr>
                                    <m:t>𝑅𝐻</m:t>
                                  </m:r>
                                </m:e>
                                <m:sub>
                                  <m:r>
                                    <a:rPr lang="en-US" sz="1600" i="1">
                                      <a:latin typeface="Cambria Math" panose="02040503050406030204" pitchFamily="18" charset="0"/>
                                    </a:rPr>
                                    <m:t>𝑡</m:t>
                                  </m:r>
                                </m:sub>
                              </m:sSub>
                            </m:e>
                          </m:bar>
                        </m:e>
                      </m:d>
                      <m:r>
                        <a:rPr lang="en-US" sz="1600">
                          <a:latin typeface="Cambria Math" panose="02040503050406030204" pitchFamily="18" charset="0"/>
                        </a:rPr>
                        <m:t>+</m:t>
                      </m:r>
                      <m:r>
                        <a:rPr lang="en-US" sz="1600" i="1">
                          <a:latin typeface="Cambria Math" panose="02040503050406030204" pitchFamily="18" charset="0"/>
                        </a:rPr>
                        <m:t>𝑒</m:t>
                      </m:r>
                    </m:oMath>
                  </m:oMathPara>
                </a14:m>
                <a:endParaRPr lang="en-US" sz="1600" i="1" dirty="0" smtClean="0"/>
              </a:p>
              <a:p>
                <a:pPr marL="0" indent="0">
                  <a:spcBef>
                    <a:spcPct val="50000"/>
                  </a:spcBef>
                  <a:buNone/>
                </a:pPr>
                <a:endParaRPr lang="en-US" sz="1600" dirty="0" smtClean="0"/>
              </a:p>
              <a:p>
                <a:pPr marL="0" indent="0" algn="ctr">
                  <a:spcBef>
                    <a:spcPct val="50000"/>
                  </a:spcBef>
                  <a:buNone/>
                </a:pPr>
                <a14:m>
                  <m:oMath xmlns:m="http://schemas.openxmlformats.org/officeDocument/2006/math">
                    <m:d>
                      <m:dPr>
                        <m:ctrlPr>
                          <a:rPr lang="en-US" sz="1600" b="1" i="1">
                            <a:latin typeface="Cambria Math" panose="02040503050406030204" pitchFamily="18" charset="0"/>
                          </a:rPr>
                        </m:ctrlPr>
                      </m:dPr>
                      <m:e>
                        <m:sSub>
                          <m:sSubPr>
                            <m:ctrlPr>
                              <a:rPr lang="en-US" sz="1600" b="1" i="1">
                                <a:latin typeface="Cambria Math" panose="02040503050406030204" pitchFamily="18" charset="0"/>
                              </a:rPr>
                            </m:ctrlPr>
                          </m:sSubPr>
                          <m:e>
                            <m:r>
                              <a:rPr lang="en-US" sz="1600" b="1">
                                <a:latin typeface="Cambria Math" panose="02040503050406030204" pitchFamily="18" charset="0"/>
                              </a:rPr>
                              <m:t>∆</m:t>
                            </m:r>
                            <m:r>
                              <a:rPr lang="en-US" sz="1600" b="1" i="1">
                                <a:latin typeface="Cambria Math" panose="02040503050406030204" pitchFamily="18" charset="0"/>
                              </a:rPr>
                              <m:t>𝐏𝐖𝐕</m:t>
                            </m:r>
                          </m:e>
                          <m:sub>
                            <m:r>
                              <a:rPr lang="en-US" sz="1600" b="1" i="1">
                                <a:latin typeface="Cambria Math" panose="02040503050406030204" pitchFamily="18" charset="0"/>
                              </a:rPr>
                              <m:t>𝐭</m:t>
                            </m:r>
                            <m:r>
                              <a:rPr lang="en-US" sz="1600" b="1">
                                <a:latin typeface="Cambria Math" panose="02040503050406030204" pitchFamily="18" charset="0"/>
                              </a:rPr>
                              <m:t>+</m:t>
                            </m:r>
                            <m:r>
                              <a:rPr lang="en-US" sz="1600" b="1" i="1">
                                <a:latin typeface="Cambria Math" panose="02040503050406030204" pitchFamily="18" charset="0"/>
                              </a:rPr>
                              <m:t>𝟏</m:t>
                            </m:r>
                          </m:sub>
                        </m:sSub>
                      </m:e>
                    </m:d>
                  </m:oMath>
                </a14:m>
                <a:r>
                  <a:rPr lang="en-US" sz="1600" b="1" dirty="0"/>
                  <a:t>=</a:t>
                </a:r>
                <a14:m>
                  <m:oMath xmlns:m="http://schemas.openxmlformats.org/officeDocument/2006/math">
                    <m:r>
                      <a:rPr lang="en-US" sz="1600" b="1">
                        <a:latin typeface="Cambria Math" panose="02040503050406030204" pitchFamily="18" charset="0"/>
                      </a:rPr>
                      <m:t> </m:t>
                    </m:r>
                    <m:sSub>
                      <m:sSubPr>
                        <m:ctrlPr>
                          <a:rPr lang="en-US" sz="1600" b="1" i="1">
                            <a:latin typeface="Cambria Math" panose="02040503050406030204" pitchFamily="18" charset="0"/>
                          </a:rPr>
                        </m:ctrlPr>
                      </m:sSubPr>
                      <m:e>
                        <m:r>
                          <a:rPr lang="en-US" sz="1600" b="1" i="1">
                            <a:latin typeface="Cambria Math" panose="02040503050406030204" pitchFamily="18" charset="0"/>
                          </a:rPr>
                          <m:t>𝐜</m:t>
                        </m:r>
                      </m:e>
                      <m:sub>
                        <m:r>
                          <a:rPr lang="en-US" sz="1600" b="1" i="1">
                            <a:latin typeface="Cambria Math" panose="02040503050406030204" pitchFamily="18" charset="0"/>
                          </a:rPr>
                          <m:t>𝐢</m:t>
                        </m:r>
                      </m:sub>
                    </m:sSub>
                    <m:r>
                      <a:rPr lang="en-US" sz="1600" b="1">
                        <a:latin typeface="Cambria Math" panose="02040503050406030204" pitchFamily="18" charset="0"/>
                      </a:rPr>
                      <m:t>[∆</m:t>
                    </m:r>
                    <m:sSub>
                      <m:sSubPr>
                        <m:ctrlPr>
                          <a:rPr lang="en-US" sz="1600" b="1" i="1">
                            <a:latin typeface="Cambria Math" panose="02040503050406030204" pitchFamily="18" charset="0"/>
                          </a:rPr>
                        </m:ctrlPr>
                      </m:sSubPr>
                      <m:e>
                        <m:r>
                          <a:rPr lang="en-US" sz="1600" b="1" i="1">
                            <a:latin typeface="Cambria Math" panose="02040503050406030204" pitchFamily="18" charset="0"/>
                          </a:rPr>
                          <m:t>𝐏𝐖𝐕</m:t>
                        </m:r>
                      </m:e>
                      <m:sub>
                        <m:r>
                          <a:rPr lang="en-US" sz="1600" b="1" i="1">
                            <a:latin typeface="Cambria Math" panose="02040503050406030204" pitchFamily="18" charset="0"/>
                          </a:rPr>
                          <m:t>𝐭</m:t>
                        </m:r>
                      </m:sub>
                    </m:sSub>
                    <m:r>
                      <a:rPr lang="en-US" sz="1600" b="1">
                        <a:latin typeface="Cambria Math" panose="02040503050406030204" pitchFamily="18" charset="0"/>
                      </a:rPr>
                      <m:t>, ∆</m:t>
                    </m:r>
                    <m:sSub>
                      <m:sSubPr>
                        <m:ctrlPr>
                          <a:rPr lang="en-US" sz="1600" b="1" i="1">
                            <a:latin typeface="Cambria Math" panose="02040503050406030204" pitchFamily="18" charset="0"/>
                          </a:rPr>
                        </m:ctrlPr>
                      </m:sSubPr>
                      <m:e>
                        <m:r>
                          <a:rPr lang="en-US" sz="1600" b="1" i="1">
                            <a:latin typeface="Cambria Math" panose="02040503050406030204" pitchFamily="18" charset="0"/>
                          </a:rPr>
                          <m:t>𝐏</m:t>
                        </m:r>
                      </m:e>
                      <m:sub>
                        <m:r>
                          <a:rPr lang="en-US" sz="1600" b="1" i="1">
                            <a:latin typeface="Cambria Math" panose="02040503050406030204" pitchFamily="18" charset="0"/>
                          </a:rPr>
                          <m:t>𝐭</m:t>
                        </m:r>
                      </m:sub>
                    </m:sSub>
                  </m:oMath>
                </a14:m>
                <a:r>
                  <a:rPr lang="en-US" sz="1600" b="1" dirty="0"/>
                  <a:t>,</a:t>
                </a:r>
                <a14:m>
                  <m:oMath xmlns:m="http://schemas.openxmlformats.org/officeDocument/2006/math">
                    <m:r>
                      <a:rPr lang="en-US" sz="1600" b="1">
                        <a:latin typeface="Cambria Math" panose="02040503050406030204" pitchFamily="18" charset="0"/>
                      </a:rPr>
                      <m:t>∆</m:t>
                    </m:r>
                    <m:sSub>
                      <m:sSubPr>
                        <m:ctrlPr>
                          <a:rPr lang="en-US" sz="1600" b="1" i="1">
                            <a:latin typeface="Cambria Math" panose="02040503050406030204" pitchFamily="18" charset="0"/>
                          </a:rPr>
                        </m:ctrlPr>
                      </m:sSubPr>
                      <m:e>
                        <m:r>
                          <a:rPr lang="en-US" sz="1600" b="1" i="1">
                            <a:latin typeface="Cambria Math" panose="02040503050406030204" pitchFamily="18" charset="0"/>
                          </a:rPr>
                          <m:t>𝐓</m:t>
                        </m:r>
                      </m:e>
                      <m:sub>
                        <m:r>
                          <a:rPr lang="en-US" sz="1600" b="1" i="1">
                            <a:latin typeface="Cambria Math" panose="02040503050406030204" pitchFamily="18" charset="0"/>
                          </a:rPr>
                          <m:t>𝐭</m:t>
                        </m:r>
                      </m:sub>
                    </m:sSub>
                  </m:oMath>
                </a14:m>
                <a:r>
                  <a:rPr lang="en-US" sz="1600" b="1" dirty="0"/>
                  <a:t>,</a:t>
                </a:r>
                <a14:m>
                  <m:oMath xmlns:m="http://schemas.openxmlformats.org/officeDocument/2006/math">
                    <m:r>
                      <a:rPr lang="en-US" sz="1600" b="1">
                        <a:latin typeface="Cambria Math" panose="02040503050406030204" pitchFamily="18" charset="0"/>
                      </a:rPr>
                      <m:t>∆</m:t>
                    </m:r>
                    <m:sSub>
                      <m:sSubPr>
                        <m:ctrlPr>
                          <a:rPr lang="en-US" sz="1600" b="1" i="1">
                            <a:latin typeface="Cambria Math" panose="02040503050406030204" pitchFamily="18" charset="0"/>
                          </a:rPr>
                        </m:ctrlPr>
                      </m:sSubPr>
                      <m:e>
                        <m:r>
                          <a:rPr lang="en-US" sz="1600" b="1" i="1">
                            <a:latin typeface="Cambria Math" panose="02040503050406030204" pitchFamily="18" charset="0"/>
                          </a:rPr>
                          <m:t>𝐑𝐇</m:t>
                        </m:r>
                      </m:e>
                      <m:sub>
                        <m:r>
                          <a:rPr lang="en-US" sz="1600" b="1" i="1">
                            <a:latin typeface="Cambria Math" panose="02040503050406030204" pitchFamily="18" charset="0"/>
                          </a:rPr>
                          <m:t>𝐭</m:t>
                        </m:r>
                      </m:sub>
                    </m:sSub>
                  </m:oMath>
                </a14:m>
                <a:r>
                  <a:rPr lang="en-US" sz="1600" b="1" dirty="0"/>
                  <a:t>]+ e </a:t>
                </a:r>
                <a14:m>
                  <m:oMath xmlns:m="http://schemas.openxmlformats.org/officeDocument/2006/math">
                    <m:r>
                      <a:rPr lang="en-US" sz="1600" b="1">
                        <a:latin typeface="Cambria Math" panose="02040503050406030204" pitchFamily="18" charset="0"/>
                      </a:rPr>
                      <m:t> </m:t>
                    </m:r>
                  </m:oMath>
                </a14:m>
                <a:endParaRPr lang="en-US" sz="1600" b="1" dirty="0" smtClean="0"/>
              </a:p>
              <a:p>
                <a:pPr marL="0" indent="0">
                  <a:buNone/>
                </a:pPr>
                <a:r>
                  <a:rPr lang="en-US" sz="1600" dirty="0" smtClean="0"/>
                  <a:t>Where </a:t>
                </a:r>
              </a:p>
              <a:p>
                <a:pPr marL="0" indent="0">
                  <a:buNone/>
                </a:pPr>
                <a:r>
                  <a:rPr lang="en-US" sz="1600" dirty="0" smtClean="0"/>
                  <a:t>T is temperature; P is pressure; RH is relative humidity; PWV is </a:t>
                </a:r>
                <a:r>
                  <a:rPr lang="en-US" sz="1600" dirty="0" err="1" smtClean="0"/>
                  <a:t>precipitable</a:t>
                </a:r>
                <a:r>
                  <a:rPr lang="en-US" sz="1600" dirty="0" smtClean="0"/>
                  <a:t> water vapor and t is time.</a:t>
                </a:r>
              </a:p>
              <a:p>
                <a:pPr marL="0" indent="0">
                  <a:buNone/>
                </a:pPr>
                <a:endParaRPr lang="en-US" sz="1600" dirty="0"/>
              </a:p>
              <a:p>
                <a:pPr marL="0" indent="0">
                  <a:buNone/>
                </a:pPr>
                <a:endParaRPr lang="en-US" sz="2200" dirty="0" smtClean="0"/>
              </a:p>
              <a:p>
                <a:r>
                  <a:rPr lang="en-US" sz="2200" dirty="0" smtClean="0"/>
                  <a:t>In </a:t>
                </a:r>
                <a:r>
                  <a:rPr lang="en-US" sz="2200" dirty="0"/>
                  <a:t>this </a:t>
                </a:r>
                <a:r>
                  <a:rPr lang="en-US" sz="2200" dirty="0" smtClean="0"/>
                  <a:t>study, </a:t>
                </a:r>
                <a:r>
                  <a:rPr lang="en-US" sz="2200" dirty="0"/>
                  <a:t>a model with </a:t>
                </a:r>
                <a:r>
                  <a:rPr lang="en-US" sz="2200" dirty="0" smtClean="0"/>
                  <a:t>1h, 6h</a:t>
                </a:r>
                <a:r>
                  <a:rPr lang="en-US" sz="2200" dirty="0"/>
                  <a:t>, 12h and 24h lead time is </a:t>
                </a:r>
                <a:r>
                  <a:rPr lang="en-US" sz="2200" dirty="0" smtClean="0"/>
                  <a:t>applied </a:t>
                </a:r>
                <a:r>
                  <a:rPr lang="en-US" sz="2200" dirty="0"/>
                  <a:t>to forecast PWV that is </a:t>
                </a:r>
                <a:r>
                  <a:rPr lang="en-US" sz="2200" dirty="0" smtClean="0"/>
                  <a:t>resulted </a:t>
                </a:r>
                <a:r>
                  <a:rPr lang="en-US" sz="2200" dirty="0"/>
                  <a:t>to predict the </a:t>
                </a:r>
                <a:r>
                  <a:rPr lang="en-US" sz="2200" dirty="0" smtClean="0"/>
                  <a:t>storm </a:t>
                </a:r>
                <a:r>
                  <a:rPr lang="en-US" sz="2200" dirty="0"/>
                  <a:t>path </a:t>
                </a:r>
                <a:r>
                  <a:rPr lang="en-US" sz="2200" dirty="0" smtClean="0"/>
                  <a:t>for 1h, </a:t>
                </a:r>
                <a:r>
                  <a:rPr lang="en-US" sz="2200" dirty="0"/>
                  <a:t>6h, 12h, and 24h forecast.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96676"/>
                <a:ext cx="8229600" cy="4708525"/>
              </a:xfrm>
              <a:blipFill>
                <a:blip r:embed="rId2"/>
                <a:stretch>
                  <a:fillRect l="-889" t="-776" r="-370"/>
                </a:stretch>
              </a:blipFill>
            </p:spPr>
            <p:txBody>
              <a:bodyPr/>
              <a:lstStyle/>
              <a:p>
                <a:r>
                  <a:rPr lang="en-US">
                    <a:noFill/>
                  </a:rPr>
                  <a:t> </a:t>
                </a:r>
              </a:p>
            </p:txBody>
          </p:sp>
        </mc:Fallback>
      </mc:AlternateContent>
    </p:spTree>
    <p:extLst>
      <p:ext uri="{BB962C8B-B14F-4D97-AF65-F5344CB8AC3E}">
        <p14:creationId xmlns:p14="http://schemas.microsoft.com/office/powerpoint/2010/main" val="5057806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Implementation of </a:t>
            </a:r>
            <a:r>
              <a:rPr lang="en-US" sz="2800" dirty="0" smtClean="0"/>
              <a:t>Prediction </a:t>
            </a:r>
            <a:r>
              <a:rPr lang="en-US" sz="2800" dirty="0"/>
              <a:t>M</a:t>
            </a:r>
            <a:r>
              <a:rPr lang="en-US" sz="2800" dirty="0" smtClean="0"/>
              <a:t>odels </a:t>
            </a:r>
            <a:endParaRPr lang="en-US" sz="2800" dirty="0"/>
          </a:p>
        </p:txBody>
      </p:sp>
      <p:sp>
        <p:nvSpPr>
          <p:cNvPr id="3" name="Content Placeholder 2"/>
          <p:cNvSpPr>
            <a:spLocks noGrp="1"/>
          </p:cNvSpPr>
          <p:nvPr>
            <p:ph idx="1"/>
          </p:nvPr>
        </p:nvSpPr>
        <p:spPr>
          <a:xfrm>
            <a:off x="457200" y="1686154"/>
            <a:ext cx="8229600" cy="4525963"/>
          </a:xfrm>
        </p:spPr>
        <p:txBody>
          <a:bodyPr/>
          <a:lstStyle/>
          <a:p>
            <a:r>
              <a:rPr lang="en-US" sz="2200" dirty="0"/>
              <a:t>The </a:t>
            </a:r>
            <a:r>
              <a:rPr lang="en-US" sz="2200" dirty="0" smtClean="0"/>
              <a:t>PROC </a:t>
            </a:r>
            <a:r>
              <a:rPr lang="en-US" sz="2200" dirty="0"/>
              <a:t>and other atmospheric parameters behave differently at the different stage of hurricane.</a:t>
            </a:r>
          </a:p>
          <a:p>
            <a:r>
              <a:rPr lang="en-US" sz="2200" dirty="0"/>
              <a:t>The principle regression model should be tailored to each stage in the hurricane lifetime.</a:t>
            </a:r>
          </a:p>
          <a:p>
            <a:endParaRPr lang="en-US" sz="2400" b="1" dirty="0"/>
          </a:p>
          <a:p>
            <a:endParaRPr lang="en-US" dirty="0"/>
          </a:p>
        </p:txBody>
      </p:sp>
      <p:pic>
        <p:nvPicPr>
          <p:cNvPr id="5" name="Picture 4"/>
          <p:cNvPicPr/>
          <p:nvPr/>
        </p:nvPicPr>
        <p:blipFill>
          <a:blip r:embed="rId2"/>
          <a:stretch>
            <a:fillRect/>
          </a:stretch>
        </p:blipFill>
        <p:spPr>
          <a:xfrm>
            <a:off x="2143442" y="3367317"/>
            <a:ext cx="5269729" cy="3000826"/>
          </a:xfrm>
          <a:prstGeom prst="rect">
            <a:avLst/>
          </a:prstGeom>
        </p:spPr>
      </p:pic>
      <p:sp>
        <p:nvSpPr>
          <p:cNvPr id="6" name="Rectangle 5"/>
          <p:cNvSpPr/>
          <p:nvPr/>
        </p:nvSpPr>
        <p:spPr>
          <a:xfrm>
            <a:off x="2465614" y="6407614"/>
            <a:ext cx="5078185" cy="276999"/>
          </a:xfrm>
          <a:prstGeom prst="rect">
            <a:avLst/>
          </a:prstGeom>
        </p:spPr>
        <p:txBody>
          <a:bodyPr wrap="square">
            <a:spAutoFit/>
          </a:bodyPr>
          <a:lstStyle/>
          <a:p>
            <a:r>
              <a:rPr lang="en-US" sz="1200" dirty="0">
                <a:latin typeface="Cambria" charset="0"/>
                <a:ea typeface="Cambria" charset="0"/>
                <a:cs typeface="Cambria" charset="0"/>
              </a:rPr>
              <a:t>Classification of model based on PWV </a:t>
            </a:r>
            <a:r>
              <a:rPr lang="en-US" sz="1200" dirty="0" smtClean="0">
                <a:latin typeface="Cambria" charset="0"/>
                <a:ea typeface="Cambria" charset="0"/>
                <a:cs typeface="Cambria" charset="0"/>
              </a:rPr>
              <a:t>threshold (green circles)</a:t>
            </a:r>
            <a:endParaRPr lang="en-US" sz="1200" dirty="0">
              <a:latin typeface="Cambria" charset="0"/>
              <a:ea typeface="Cambria" charset="0"/>
              <a:cs typeface="Cambria" charset="0"/>
            </a:endParaRPr>
          </a:p>
        </p:txBody>
      </p:sp>
    </p:spTree>
    <p:extLst>
      <p:ext uri="{BB962C8B-B14F-4D97-AF65-F5344CB8AC3E}">
        <p14:creationId xmlns:p14="http://schemas.microsoft.com/office/powerpoint/2010/main" val="1427209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Implementation of </a:t>
            </a:r>
            <a:r>
              <a:rPr lang="en-US" sz="2800" dirty="0" smtClean="0"/>
              <a:t>Prediction </a:t>
            </a:r>
            <a:r>
              <a:rPr lang="en-US" sz="2800" dirty="0"/>
              <a:t>M</a:t>
            </a:r>
            <a:r>
              <a:rPr lang="en-US" sz="2800" dirty="0" smtClean="0"/>
              <a:t>odels </a:t>
            </a:r>
            <a:endParaRPr lang="en-US" sz="2800" dirty="0"/>
          </a:p>
        </p:txBody>
      </p:sp>
      <p:sp>
        <p:nvSpPr>
          <p:cNvPr id="3" name="Content Placeholder 2"/>
          <p:cNvSpPr>
            <a:spLocks noGrp="1"/>
          </p:cNvSpPr>
          <p:nvPr>
            <p:ph idx="1"/>
          </p:nvPr>
        </p:nvSpPr>
        <p:spPr>
          <a:xfrm>
            <a:off x="457200" y="1686154"/>
            <a:ext cx="8229600" cy="4525963"/>
          </a:xfrm>
        </p:spPr>
        <p:txBody>
          <a:bodyPr/>
          <a:lstStyle/>
          <a:p>
            <a:r>
              <a:rPr lang="en-US" sz="2200" dirty="0"/>
              <a:t>Among all CORS stations in the test site, six stations are selected for determining the coefficients of the prediction </a:t>
            </a:r>
            <a:r>
              <a:rPr lang="en-US" sz="2200" dirty="0" smtClean="0"/>
              <a:t>model. </a:t>
            </a:r>
          </a:p>
          <a:p>
            <a:r>
              <a:rPr lang="en-US" sz="2200" dirty="0"/>
              <a:t>The </a:t>
            </a:r>
            <a:r>
              <a:rPr lang="en-US" sz="2200" dirty="0" smtClean="0"/>
              <a:t>remaining </a:t>
            </a:r>
            <a:r>
              <a:rPr lang="en-US" sz="2200" dirty="0"/>
              <a:t>stations are used for validating the </a:t>
            </a:r>
            <a:r>
              <a:rPr lang="en-US" sz="2200" dirty="0" smtClean="0"/>
              <a:t>results.</a:t>
            </a:r>
            <a:endParaRPr lang="en-US" sz="2200" dirty="0"/>
          </a:p>
          <a:p>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588134" y="2942868"/>
            <a:ext cx="6232163" cy="3269249"/>
          </a:xfrm>
          <a:prstGeom prst="rect">
            <a:avLst/>
          </a:prstGeom>
        </p:spPr>
      </p:pic>
      <p:sp>
        <p:nvSpPr>
          <p:cNvPr id="6" name="Rectangle 5"/>
          <p:cNvSpPr/>
          <p:nvPr/>
        </p:nvSpPr>
        <p:spPr>
          <a:xfrm>
            <a:off x="1588135" y="6212117"/>
            <a:ext cx="6232162" cy="707886"/>
          </a:xfrm>
          <a:prstGeom prst="rect">
            <a:avLst/>
          </a:prstGeom>
        </p:spPr>
        <p:txBody>
          <a:bodyPr wrap="square">
            <a:spAutoFit/>
          </a:bodyPr>
          <a:lstStyle/>
          <a:p>
            <a:r>
              <a:rPr lang="en-US" sz="1000" dirty="0">
                <a:latin typeface="Times New Roman" panose="02020603050405020304" pitchFamily="18" charset="0"/>
                <a:ea typeface="Times New Roman" panose="02020603050405020304" pitchFamily="18" charset="0"/>
              </a:rPr>
              <a:t>Prediction models and the corresponding residuals for CCV6 during 5-12 Oct, 2016; The top panel shows the models in different colors that are mapped over the actual PWV time series (Black line) and the blue bars represent the recorded actual rainfall on the station for the mentioned period.; the bottom panel shows the residuals of observations with respect to each model.</a:t>
            </a:r>
            <a:endParaRPr lang="en-US"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8354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Model’s Residuals </a:t>
            </a:r>
            <a:r>
              <a:rPr lang="en-US" sz="2800" dirty="0"/>
              <a:t>O</a:t>
            </a:r>
            <a:r>
              <a:rPr lang="en-US" sz="2800" dirty="0" smtClean="0"/>
              <a:t>ver </a:t>
            </a:r>
            <a:r>
              <a:rPr lang="en-US" sz="2800" dirty="0"/>
              <a:t>H</a:t>
            </a:r>
            <a:r>
              <a:rPr lang="en-US" sz="2800" dirty="0" smtClean="0"/>
              <a:t>urricane </a:t>
            </a:r>
            <a:r>
              <a:rPr lang="en-US" sz="2800" dirty="0"/>
              <a:t>P</a:t>
            </a:r>
            <a:r>
              <a:rPr lang="en-US" sz="2800" dirty="0" smtClean="0"/>
              <a:t>hases </a:t>
            </a:r>
            <a:endParaRPr lang="en-US" sz="2800" dirty="0"/>
          </a:p>
        </p:txBody>
      </p:sp>
      <p:sp>
        <p:nvSpPr>
          <p:cNvPr id="3" name="Content Placeholder 2"/>
          <p:cNvSpPr>
            <a:spLocks noGrp="1"/>
          </p:cNvSpPr>
          <p:nvPr>
            <p:ph idx="1"/>
          </p:nvPr>
        </p:nvSpPr>
        <p:spPr>
          <a:xfrm>
            <a:off x="457200" y="1696676"/>
            <a:ext cx="8229600" cy="4708525"/>
          </a:xfrm>
        </p:spPr>
        <p:txBody>
          <a:bodyPr>
            <a:normAutofit/>
          </a:bodyPr>
          <a:lstStyle/>
          <a:p>
            <a:endParaRPr lang="en-US" dirty="0"/>
          </a:p>
          <a:p>
            <a:endParaRPr lang="en-US" dirty="0"/>
          </a:p>
          <a:p>
            <a:endParaRPr lang="en-US" dirty="0"/>
          </a:p>
        </p:txBody>
      </p:sp>
      <p:pic>
        <p:nvPicPr>
          <p:cNvPr id="19" name="Picture 18"/>
          <p:cNvPicPr>
            <a:picLocks noChangeAspect="1"/>
          </p:cNvPicPr>
          <p:nvPr/>
        </p:nvPicPr>
        <p:blipFill>
          <a:blip r:embed="rId2"/>
          <a:stretch>
            <a:fillRect/>
          </a:stretch>
        </p:blipFill>
        <p:spPr>
          <a:xfrm>
            <a:off x="457200" y="1628023"/>
            <a:ext cx="4111680" cy="4591802"/>
          </a:xfrm>
          <a:prstGeom prst="rect">
            <a:avLst/>
          </a:prstGeom>
        </p:spPr>
      </p:pic>
      <p:pic>
        <p:nvPicPr>
          <p:cNvPr id="20" name="Content Placeholder 8"/>
          <p:cNvPicPr>
            <a:picLocks noChangeAspect="1"/>
          </p:cNvPicPr>
          <p:nvPr/>
        </p:nvPicPr>
        <p:blipFill rotWithShape="1">
          <a:blip r:embed="rId3"/>
          <a:srcRect t="227" r="912" b="616"/>
          <a:stretch/>
        </p:blipFill>
        <p:spPr>
          <a:xfrm>
            <a:off x="4894806" y="1628023"/>
            <a:ext cx="4089154" cy="4588350"/>
          </a:xfrm>
          <a:prstGeom prst="rect">
            <a:avLst/>
          </a:prstGeom>
        </p:spPr>
      </p:pic>
      <p:sp>
        <p:nvSpPr>
          <p:cNvPr id="21" name="Rectangle 20"/>
          <p:cNvSpPr/>
          <p:nvPr/>
        </p:nvSpPr>
        <p:spPr>
          <a:xfrm>
            <a:off x="457200" y="6265113"/>
            <a:ext cx="8526760" cy="461665"/>
          </a:xfrm>
          <a:prstGeom prst="rect">
            <a:avLst/>
          </a:prstGeom>
        </p:spPr>
        <p:txBody>
          <a:bodyPr wrap="square">
            <a:spAutoFit/>
          </a:bodyPr>
          <a:lstStyle/>
          <a:p>
            <a:r>
              <a:rPr lang="en-US" sz="1200" dirty="0">
                <a:latin typeface="Times New Roman" panose="02020603050405020304" pitchFamily="18" charset="0"/>
                <a:ea typeface="Times New Roman" panose="02020603050405020304" pitchFamily="18" charset="0"/>
              </a:rPr>
              <a:t>Distribution of actual PWV and the residuals for the “right before” and </a:t>
            </a:r>
            <a:r>
              <a:rPr lang="en-US" sz="1200" dirty="0" smtClean="0">
                <a:latin typeface="Times New Roman" panose="02020603050405020304" pitchFamily="18" charset="0"/>
                <a:ea typeface="Times New Roman" panose="02020603050405020304" pitchFamily="18" charset="0"/>
              </a:rPr>
              <a:t>“after</a:t>
            </a:r>
            <a:r>
              <a:rPr lang="en-US" sz="1200" dirty="0">
                <a:latin typeface="Times New Roman" panose="02020603050405020304" pitchFamily="18" charset="0"/>
                <a:ea typeface="Times New Roman" panose="02020603050405020304" pitchFamily="18" charset="0"/>
              </a:rPr>
              <a:t>” models over the area corresponding to 7 October at 11:00 am </a:t>
            </a:r>
            <a:r>
              <a:rPr lang="en-US" sz="1200" dirty="0" smtClean="0">
                <a:latin typeface="Times New Roman" panose="02020603050405020304" pitchFamily="18" charset="0"/>
                <a:ea typeface="Times New Roman" panose="02020603050405020304" pitchFamily="18" charset="0"/>
              </a:rPr>
              <a:t>(left) </a:t>
            </a:r>
            <a:r>
              <a:rPr lang="en-US" sz="1200" dirty="0">
                <a:latin typeface="Times New Roman" panose="02020603050405020304" pitchFamily="18" charset="0"/>
                <a:ea typeface="Times New Roman" panose="02020603050405020304" pitchFamily="18" charset="0"/>
              </a:rPr>
              <a:t>and 8 October at 12:00 pm </a:t>
            </a:r>
            <a:r>
              <a:rPr lang="en-US" sz="1200" dirty="0" smtClean="0">
                <a:latin typeface="Times New Roman" panose="02020603050405020304" pitchFamily="18" charset="0"/>
                <a:ea typeface="Times New Roman" panose="02020603050405020304" pitchFamily="18" charset="0"/>
              </a:rPr>
              <a:t>(right).</a:t>
            </a:r>
            <a:endParaRPr lang="en-US" sz="1200" dirty="0"/>
          </a:p>
        </p:txBody>
      </p:sp>
    </p:spTree>
    <p:extLst>
      <p:ext uri="{BB962C8B-B14F-4D97-AF65-F5344CB8AC3E}">
        <p14:creationId xmlns:p14="http://schemas.microsoft.com/office/powerpoint/2010/main" val="81978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8163" r="7756"/>
          <a:stretch/>
        </p:blipFill>
        <p:spPr>
          <a:xfrm>
            <a:off x="5502730" y="1517062"/>
            <a:ext cx="3592287" cy="4295744"/>
          </a:xfrm>
          <a:prstGeom prst="rect">
            <a:avLst/>
          </a:prstGeom>
        </p:spPr>
      </p:pic>
      <p:sp>
        <p:nvSpPr>
          <p:cNvPr id="2" name="Title 1"/>
          <p:cNvSpPr>
            <a:spLocks noGrp="1"/>
          </p:cNvSpPr>
          <p:nvPr>
            <p:ph type="title"/>
          </p:nvPr>
        </p:nvSpPr>
        <p:spPr/>
        <p:txBody>
          <a:bodyPr>
            <a:normAutofit/>
          </a:bodyPr>
          <a:lstStyle/>
          <a:p>
            <a:r>
              <a:rPr lang="en-US" sz="2800" dirty="0" smtClean="0"/>
              <a:t>Presenter Info</a:t>
            </a:r>
            <a:endParaRPr lang="en-US" sz="2800" dirty="0"/>
          </a:p>
        </p:txBody>
      </p:sp>
      <p:sp>
        <p:nvSpPr>
          <p:cNvPr id="3" name="Content Placeholder 2"/>
          <p:cNvSpPr>
            <a:spLocks noGrp="1"/>
          </p:cNvSpPr>
          <p:nvPr>
            <p:ph idx="1"/>
          </p:nvPr>
        </p:nvSpPr>
        <p:spPr>
          <a:xfrm>
            <a:off x="457200" y="1517062"/>
            <a:ext cx="5045530" cy="4708525"/>
          </a:xfrm>
        </p:spPr>
        <p:txBody>
          <a:bodyPr>
            <a:normAutofit fontScale="92500" lnSpcReduction="10000"/>
          </a:bodyPr>
          <a:lstStyle/>
          <a:p>
            <a:pPr>
              <a:spcBef>
                <a:spcPct val="50000"/>
              </a:spcBef>
              <a:buFontTx/>
              <a:buChar char="•"/>
            </a:pPr>
            <a:r>
              <a:rPr lang="en-US" sz="2000" dirty="0"/>
              <a:t>Hoda Tahami is a PhD candidate and </a:t>
            </a:r>
            <a:r>
              <a:rPr lang="en-US" sz="2000" dirty="0" err="1" smtClean="0"/>
              <a:t>gradaute</a:t>
            </a:r>
            <a:r>
              <a:rPr lang="en-US" sz="2000" dirty="0" smtClean="0"/>
              <a:t> </a:t>
            </a:r>
            <a:r>
              <a:rPr lang="en-US" sz="2000" dirty="0" smtClean="0"/>
              <a:t>research </a:t>
            </a:r>
            <a:r>
              <a:rPr lang="en-US" sz="2000" dirty="0"/>
              <a:t>assistant in Geomatics program at Oregon State </a:t>
            </a:r>
            <a:r>
              <a:rPr lang="en-US" sz="2000" dirty="0" smtClean="0"/>
              <a:t>University working under supervision of Dr. Park.</a:t>
            </a:r>
          </a:p>
          <a:p>
            <a:pPr>
              <a:spcBef>
                <a:spcPct val="50000"/>
              </a:spcBef>
              <a:buFontTx/>
              <a:buChar char="•"/>
            </a:pPr>
            <a:r>
              <a:rPr lang="en-US" sz="2000" dirty="0" smtClean="0"/>
              <a:t>She </a:t>
            </a:r>
            <a:r>
              <a:rPr lang="en-US" sz="2000" dirty="0"/>
              <a:t>received her Master of Science </a:t>
            </a:r>
            <a:r>
              <a:rPr lang="en-US" sz="2000" dirty="0" smtClean="0"/>
              <a:t>in </a:t>
            </a:r>
            <a:r>
              <a:rPr lang="en-US" sz="2000" dirty="0"/>
              <a:t>Geospatial Information System with mainly focus on web and mobile GIS applications. </a:t>
            </a:r>
            <a:endParaRPr lang="en-US" sz="2000" dirty="0" smtClean="0"/>
          </a:p>
          <a:p>
            <a:pPr>
              <a:spcBef>
                <a:spcPct val="50000"/>
              </a:spcBef>
              <a:buFontTx/>
              <a:buChar char="•"/>
            </a:pPr>
            <a:r>
              <a:rPr lang="en-US" sz="2000" dirty="0" smtClean="0"/>
              <a:t>Her PhD </a:t>
            </a:r>
            <a:r>
              <a:rPr lang="en-US" sz="2000" dirty="0"/>
              <a:t>research focuses mainly </a:t>
            </a:r>
            <a:r>
              <a:rPr lang="en-US" sz="2000" dirty="0" smtClean="0"/>
              <a:t>involve space </a:t>
            </a:r>
            <a:r>
              <a:rPr lang="en-US" sz="2000" dirty="0"/>
              <a:t>geodetic techniques for </a:t>
            </a:r>
            <a:r>
              <a:rPr lang="en-US" sz="2000" dirty="0" smtClean="0"/>
              <a:t>atmospheric monitoring/prediction</a:t>
            </a:r>
          </a:p>
          <a:p>
            <a:pPr>
              <a:spcBef>
                <a:spcPct val="50000"/>
              </a:spcBef>
              <a:buFontTx/>
              <a:buChar char="•"/>
            </a:pPr>
            <a:r>
              <a:rPr lang="en-US" altLang="en-US" sz="2000" dirty="0" smtClean="0"/>
              <a:t>Sample of her web GIS and </a:t>
            </a:r>
            <a:r>
              <a:rPr lang="en-US" altLang="en-US" sz="2000" dirty="0" err="1" smtClean="0"/>
              <a:t>geovisualization</a:t>
            </a:r>
            <a:r>
              <a:rPr lang="en-US" altLang="en-US" sz="2000" dirty="0" smtClean="0"/>
              <a:t> projects can be found at:</a:t>
            </a:r>
          </a:p>
          <a:p>
            <a:pPr marL="0" indent="0">
              <a:spcBef>
                <a:spcPct val="50000"/>
              </a:spcBef>
              <a:buNone/>
            </a:pPr>
            <a:r>
              <a:rPr lang="en-US" sz="2000" dirty="0" smtClean="0">
                <a:hlinkClick r:id="rId3"/>
              </a:rPr>
              <a:t>https</a:t>
            </a:r>
            <a:r>
              <a:rPr lang="en-US" sz="2000" dirty="0">
                <a:hlinkClick r:id="rId3"/>
              </a:rPr>
              <a:t>://hodatahami.github.io/bootstraprepositoriesdesign/</a:t>
            </a:r>
            <a:endParaRPr lang="en-US" altLang="en-US" sz="2000" dirty="0" smtClean="0"/>
          </a:p>
          <a:p>
            <a:pPr>
              <a:spcBef>
                <a:spcPct val="50000"/>
              </a:spcBef>
              <a:buFontTx/>
              <a:buChar char="•"/>
            </a:pPr>
            <a:endParaRPr lang="en-US" altLang="en-US" sz="2000" dirty="0"/>
          </a:p>
        </p:txBody>
      </p:sp>
    </p:spTree>
    <p:extLst>
      <p:ext uri="{BB962C8B-B14F-4D97-AF65-F5344CB8AC3E}">
        <p14:creationId xmlns:p14="http://schemas.microsoft.com/office/powerpoint/2010/main" val="17769895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Path Prediction Using Model’s Residuals </a:t>
            </a:r>
            <a:endParaRPr lang="en-US" sz="2800" dirty="0"/>
          </a:p>
        </p:txBody>
      </p:sp>
      <p:sp>
        <p:nvSpPr>
          <p:cNvPr id="3" name="Content Placeholder 2"/>
          <p:cNvSpPr>
            <a:spLocks noGrp="1"/>
          </p:cNvSpPr>
          <p:nvPr>
            <p:ph idx="1"/>
          </p:nvPr>
        </p:nvSpPr>
        <p:spPr>
          <a:xfrm>
            <a:off x="457200" y="1696676"/>
            <a:ext cx="8229600" cy="4708525"/>
          </a:xfrm>
        </p:spPr>
        <p:txBody>
          <a:bodyPr>
            <a:normAutofit/>
          </a:bodyPr>
          <a:lstStyle/>
          <a:p>
            <a:endParaRPr lang="en-US" dirty="0"/>
          </a:p>
          <a:p>
            <a:endParaRPr lang="en-US" dirty="0"/>
          </a:p>
          <a:p>
            <a:endParaRPr lang="en-US" dirty="0"/>
          </a:p>
        </p:txBody>
      </p:sp>
      <p:pic>
        <p:nvPicPr>
          <p:cNvPr id="13" name="Picture 12"/>
          <p:cNvPicPr/>
          <p:nvPr/>
        </p:nvPicPr>
        <p:blipFill>
          <a:blip r:embed="rId2"/>
          <a:stretch>
            <a:fillRect/>
          </a:stretch>
        </p:blipFill>
        <p:spPr>
          <a:xfrm>
            <a:off x="800101" y="1806256"/>
            <a:ext cx="3771900" cy="3952613"/>
          </a:xfrm>
          <a:prstGeom prst="rect">
            <a:avLst/>
          </a:prstGeom>
        </p:spPr>
      </p:pic>
      <p:pic>
        <p:nvPicPr>
          <p:cNvPr id="14" name="Picture 13"/>
          <p:cNvPicPr/>
          <p:nvPr/>
        </p:nvPicPr>
        <p:blipFill>
          <a:blip r:embed="rId3"/>
          <a:stretch>
            <a:fillRect/>
          </a:stretch>
        </p:blipFill>
        <p:spPr>
          <a:xfrm>
            <a:off x="4600575" y="1833328"/>
            <a:ext cx="3661002" cy="3952612"/>
          </a:xfrm>
          <a:prstGeom prst="rect">
            <a:avLst/>
          </a:prstGeom>
        </p:spPr>
      </p:pic>
      <p:sp>
        <p:nvSpPr>
          <p:cNvPr id="4" name="Rectangle 3"/>
          <p:cNvSpPr/>
          <p:nvPr/>
        </p:nvSpPr>
        <p:spPr>
          <a:xfrm>
            <a:off x="800101" y="5868451"/>
            <a:ext cx="7364185" cy="646331"/>
          </a:xfrm>
          <a:prstGeom prst="rect">
            <a:avLst/>
          </a:prstGeom>
        </p:spPr>
        <p:txBody>
          <a:bodyPr wrap="square">
            <a:spAutoFit/>
          </a:bodyPr>
          <a:lstStyle/>
          <a:p>
            <a:pPr algn="just"/>
            <a:r>
              <a:rPr lang="en-US" sz="1200" dirty="0">
                <a:latin typeface="Times New Roman" panose="02020603050405020304" pitchFamily="18" charset="0"/>
                <a:ea typeface="Times New Roman" panose="02020603050405020304" pitchFamily="18" charset="0"/>
              </a:rPr>
              <a:t>Predicted residuals for CCV6 on 7 Oct, 2016. </a:t>
            </a:r>
            <a:r>
              <a:rPr lang="en-US" sz="1200" dirty="0" smtClean="0">
                <a:latin typeface="Times New Roman" panose="02020603050405020304" pitchFamily="18" charset="0"/>
                <a:ea typeface="Times New Roman" panose="02020603050405020304" pitchFamily="18" charset="0"/>
              </a:rPr>
              <a:t>The </a:t>
            </a:r>
            <a:r>
              <a:rPr lang="en-US" sz="1200" dirty="0">
                <a:latin typeface="Times New Roman" panose="02020603050405020304" pitchFamily="18" charset="0"/>
                <a:ea typeface="Times New Roman" panose="02020603050405020304" pitchFamily="18" charset="0"/>
              </a:rPr>
              <a:t>red hurricane mark shows the reported time and location of the hurricane provided by National Weather Service. In each image, red grid shows the stations fall into the hurricane and black girds show the grids correspond the stations located outside the hurricane </a:t>
            </a:r>
            <a:r>
              <a:rPr lang="en-US" sz="1200" dirty="0" smtClean="0">
                <a:latin typeface="Times New Roman" panose="02020603050405020304" pitchFamily="18" charset="0"/>
                <a:ea typeface="Times New Roman" panose="02020603050405020304" pitchFamily="18" charset="0"/>
              </a:rPr>
              <a:t>center</a:t>
            </a:r>
            <a:endParaRPr lang="en-US"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727468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Numerical Comparison of Model’s Residuals </a:t>
            </a:r>
            <a:endParaRPr lang="en-US" sz="2800" dirty="0"/>
          </a:p>
        </p:txBody>
      </p:sp>
      <p:sp>
        <p:nvSpPr>
          <p:cNvPr id="3" name="Content Placeholder 2"/>
          <p:cNvSpPr>
            <a:spLocks noGrp="1"/>
          </p:cNvSpPr>
          <p:nvPr>
            <p:ph idx="1"/>
          </p:nvPr>
        </p:nvSpPr>
        <p:spPr>
          <a:xfrm>
            <a:off x="457200" y="1696676"/>
            <a:ext cx="8229600" cy="4708525"/>
          </a:xfrm>
        </p:spPr>
        <p:txBody>
          <a:bodyPr>
            <a:normAutofit/>
          </a:bodyPr>
          <a:lstStyle/>
          <a:p>
            <a:endParaRPr lang="en-US" dirty="0"/>
          </a:p>
          <a:p>
            <a:endParaRPr lang="en-US" dirty="0"/>
          </a:p>
          <a:p>
            <a:endParaRPr lang="en-US" dirty="0"/>
          </a:p>
        </p:txBody>
      </p:sp>
      <p:sp>
        <p:nvSpPr>
          <p:cNvPr id="16" name="Content Placeholder 2"/>
          <p:cNvSpPr txBox="1">
            <a:spLocks/>
          </p:cNvSpPr>
          <p:nvPr/>
        </p:nvSpPr>
        <p:spPr>
          <a:xfrm>
            <a:off x="609600" y="1696676"/>
            <a:ext cx="8077200" cy="48609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Cambria" charset="0"/>
                <a:ea typeface="Cambria" charset="0"/>
                <a:cs typeface="Cambria" charset="0"/>
              </a:defRPr>
            </a:lvl1pPr>
            <a:lvl2pPr marL="742950" indent="-285750" algn="l" defTabSz="457200" rtl="0" eaLnBrk="1" latinLnBrk="0" hangingPunct="1">
              <a:spcBef>
                <a:spcPct val="20000"/>
              </a:spcBef>
              <a:buFont typeface="Arial"/>
              <a:buChar char="–"/>
              <a:defRPr sz="2400" kern="1200">
                <a:solidFill>
                  <a:schemeClr val="tx1"/>
                </a:solidFill>
                <a:latin typeface="Cambria" charset="0"/>
                <a:ea typeface="Cambria" charset="0"/>
                <a:cs typeface="Cambria" charset="0"/>
              </a:defRPr>
            </a:lvl2pPr>
            <a:lvl3pPr marL="1143000" indent="-228600" algn="l" defTabSz="457200" rtl="0" eaLnBrk="1" latinLnBrk="0" hangingPunct="1">
              <a:spcBef>
                <a:spcPct val="20000"/>
              </a:spcBef>
              <a:buFont typeface="Arial"/>
              <a:buChar char="•"/>
              <a:defRPr sz="2000" kern="1200">
                <a:solidFill>
                  <a:schemeClr val="tx1"/>
                </a:solidFill>
                <a:latin typeface="Cambria" charset="0"/>
                <a:ea typeface="Cambria" charset="0"/>
                <a:cs typeface="Cambria" charset="0"/>
              </a:defRPr>
            </a:lvl3pPr>
            <a:lvl4pPr marL="1600200" indent="-228600" algn="l" defTabSz="457200" rtl="0" eaLnBrk="1" latinLnBrk="0" hangingPunct="1">
              <a:spcBef>
                <a:spcPct val="20000"/>
              </a:spcBef>
              <a:buFont typeface="Arial"/>
              <a:buChar char="–"/>
              <a:defRPr sz="1800" kern="1200">
                <a:solidFill>
                  <a:schemeClr val="tx1"/>
                </a:solidFill>
                <a:latin typeface="Cambria" charset="0"/>
                <a:ea typeface="Cambria" charset="0"/>
                <a:cs typeface="Cambria" charset="0"/>
              </a:defRPr>
            </a:lvl4pPr>
            <a:lvl5pPr marL="2057400" indent="-228600" algn="l" defTabSz="457200" rtl="0" eaLnBrk="1" latinLnBrk="0" hangingPunct="1">
              <a:spcBef>
                <a:spcPct val="20000"/>
              </a:spcBef>
              <a:buFont typeface="Arial"/>
              <a:buChar char="»"/>
              <a:defRPr sz="1800" kern="1200">
                <a:solidFill>
                  <a:schemeClr val="tx1"/>
                </a:solidFill>
                <a:latin typeface="Cambria" charset="0"/>
                <a:ea typeface="Cambria" charset="0"/>
                <a:cs typeface="Cambri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The numerical comparisons of prediction residuals for the </a:t>
            </a:r>
            <a:r>
              <a:rPr lang="en-US" sz="2400" dirty="0" smtClean="0"/>
              <a:t>grids </a:t>
            </a:r>
            <a:r>
              <a:rPr lang="en-US" sz="2400" dirty="0"/>
              <a:t>located inside and outside of the </a:t>
            </a:r>
            <a:r>
              <a:rPr lang="en-US" sz="2400" dirty="0" smtClean="0"/>
              <a:t>hurricane using “right before” model: </a:t>
            </a:r>
            <a:endParaRPr lang="en-US" sz="2400" dirty="0"/>
          </a:p>
          <a:p>
            <a:endParaRPr lang="en-US" dirty="0" smtClean="0"/>
          </a:p>
          <a:p>
            <a:endParaRPr lang="en-US" dirty="0"/>
          </a:p>
        </p:txBody>
      </p:sp>
      <p:pic>
        <p:nvPicPr>
          <p:cNvPr id="5" name="Picture 4"/>
          <p:cNvPicPr>
            <a:picLocks noChangeAspect="1"/>
          </p:cNvPicPr>
          <p:nvPr/>
        </p:nvPicPr>
        <p:blipFill>
          <a:blip r:embed="rId2"/>
          <a:stretch>
            <a:fillRect/>
          </a:stretch>
        </p:blipFill>
        <p:spPr>
          <a:xfrm>
            <a:off x="4770664" y="3245303"/>
            <a:ext cx="3409950" cy="2028825"/>
          </a:xfrm>
          <a:prstGeom prst="rect">
            <a:avLst/>
          </a:prstGeom>
        </p:spPr>
      </p:pic>
      <p:pic>
        <p:nvPicPr>
          <p:cNvPr id="6" name="Picture 5"/>
          <p:cNvPicPr>
            <a:picLocks noChangeAspect="1"/>
          </p:cNvPicPr>
          <p:nvPr/>
        </p:nvPicPr>
        <p:blipFill>
          <a:blip r:embed="rId3"/>
          <a:stretch>
            <a:fillRect/>
          </a:stretch>
        </p:blipFill>
        <p:spPr>
          <a:xfrm>
            <a:off x="1189264" y="3216728"/>
            <a:ext cx="3429000" cy="2057400"/>
          </a:xfrm>
          <a:prstGeom prst="rect">
            <a:avLst/>
          </a:prstGeom>
        </p:spPr>
      </p:pic>
    </p:spTree>
    <p:extLst>
      <p:ext uri="{BB962C8B-B14F-4D97-AF65-F5344CB8AC3E}">
        <p14:creationId xmlns:p14="http://schemas.microsoft.com/office/powerpoint/2010/main" val="4361168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Hurricane Matthew 2016</a:t>
            </a:r>
            <a:endParaRPr lang="en-US" sz="2800" dirty="0"/>
          </a:p>
        </p:txBody>
      </p:sp>
      <p:pic>
        <p:nvPicPr>
          <p:cNvPr id="3" name="Picture 2"/>
          <p:cNvPicPr>
            <a:picLocks noChangeAspect="1"/>
          </p:cNvPicPr>
          <p:nvPr/>
        </p:nvPicPr>
        <p:blipFill>
          <a:blip r:embed="rId2"/>
          <a:stretch>
            <a:fillRect/>
          </a:stretch>
        </p:blipFill>
        <p:spPr>
          <a:xfrm>
            <a:off x="351731" y="1486469"/>
            <a:ext cx="3305175" cy="4105275"/>
          </a:xfrm>
          <a:prstGeom prst="rect">
            <a:avLst/>
          </a:prstGeom>
        </p:spPr>
      </p:pic>
      <p:pic>
        <p:nvPicPr>
          <p:cNvPr id="9" name="Content Placeholder 8"/>
          <p:cNvPicPr>
            <a:picLocks noGrp="1" noChangeAspect="1"/>
          </p:cNvPicPr>
          <p:nvPr>
            <p:ph idx="1"/>
          </p:nvPr>
        </p:nvPicPr>
        <p:blipFill>
          <a:blip r:embed="rId3"/>
          <a:stretch>
            <a:fillRect/>
          </a:stretch>
        </p:blipFill>
        <p:spPr>
          <a:xfrm>
            <a:off x="2116154" y="1813390"/>
            <a:ext cx="3314700" cy="4276725"/>
          </a:xfrm>
          <a:prstGeom prst="rect">
            <a:avLst/>
          </a:prstGeom>
        </p:spPr>
      </p:pic>
      <p:pic>
        <p:nvPicPr>
          <p:cNvPr id="10" name="Picture 9"/>
          <p:cNvPicPr>
            <a:picLocks noChangeAspect="1"/>
          </p:cNvPicPr>
          <p:nvPr/>
        </p:nvPicPr>
        <p:blipFill>
          <a:blip r:embed="rId4"/>
          <a:stretch>
            <a:fillRect/>
          </a:stretch>
        </p:blipFill>
        <p:spPr>
          <a:xfrm>
            <a:off x="3541292" y="2211914"/>
            <a:ext cx="3295650" cy="4124325"/>
          </a:xfrm>
          <a:prstGeom prst="rect">
            <a:avLst/>
          </a:prstGeom>
        </p:spPr>
      </p:pic>
      <p:pic>
        <p:nvPicPr>
          <p:cNvPr id="11" name="Picture 10"/>
          <p:cNvPicPr>
            <a:picLocks noChangeAspect="1"/>
          </p:cNvPicPr>
          <p:nvPr/>
        </p:nvPicPr>
        <p:blipFill>
          <a:blip r:embed="rId5"/>
          <a:stretch>
            <a:fillRect/>
          </a:stretch>
        </p:blipFill>
        <p:spPr>
          <a:xfrm>
            <a:off x="5660642" y="2550729"/>
            <a:ext cx="3267075" cy="4152900"/>
          </a:xfrm>
          <a:prstGeom prst="rect">
            <a:avLst/>
          </a:prstGeom>
        </p:spPr>
      </p:pic>
    </p:spTree>
    <p:extLst>
      <p:ext uri="{BB962C8B-B14F-4D97-AF65-F5344CB8AC3E}">
        <p14:creationId xmlns:p14="http://schemas.microsoft.com/office/powerpoint/2010/main" val="180301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3950563"/>
            <a:ext cx="9144000" cy="2238375"/>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b="1" dirty="0" smtClean="0">
              <a:solidFill>
                <a:srgbClr val="FFFFFF"/>
              </a:solidFill>
              <a:effectLst>
                <a:outerShdw blurRad="38100" dist="38100" dir="2700000" algn="tl">
                  <a:srgbClr val="000000">
                    <a:alpha val="43137"/>
                  </a:srgbClr>
                </a:outerShdw>
              </a:effectLst>
              <a:latin typeface="Arial Black" panose="020B0A04020102020204" pitchFamily="34" charset="0"/>
            </a:endParaRPr>
          </a:p>
          <a:p>
            <a:endParaRPr lang="en-US" sz="2800" b="1" dirty="0" smtClean="0">
              <a:solidFill>
                <a:srgbClr val="FFFFFF"/>
              </a:solidFill>
              <a:latin typeface="Cambria" charset="0"/>
              <a:ea typeface="Cambria" charset="0"/>
              <a:cs typeface="Cambria" charset="0"/>
            </a:endParaRPr>
          </a:p>
          <a:p>
            <a:pPr algn="ctr"/>
            <a:r>
              <a:rPr lang="en-US" sz="2800" b="1" dirty="0">
                <a:solidFill>
                  <a:srgbClr val="FFFFFF"/>
                </a:solidFill>
                <a:latin typeface="Cambria" charset="0"/>
                <a:ea typeface="Cambria" charset="0"/>
                <a:cs typeface="Cambria" charset="0"/>
              </a:rPr>
              <a:t>Web-based GNSS Meteorology: A Web-GIS Perspectives on Meteorological Hazard Monitoring Using GNSS </a:t>
            </a:r>
            <a:r>
              <a:rPr lang="en-US" sz="2800" b="1" dirty="0" smtClean="0">
                <a:solidFill>
                  <a:srgbClr val="FFFFFF"/>
                </a:solidFill>
                <a:latin typeface="Cambria" charset="0"/>
                <a:ea typeface="Cambria" charset="0"/>
                <a:cs typeface="Cambria" charset="0"/>
              </a:rPr>
              <a:t>Meteorology </a:t>
            </a:r>
            <a:endParaRPr lang="en-US" sz="2800" b="1" dirty="0">
              <a:solidFill>
                <a:srgbClr val="FFFFFF"/>
              </a:solidFill>
              <a:latin typeface="Cambria" charset="0"/>
              <a:ea typeface="Cambria" charset="0"/>
              <a:cs typeface="Cambria" charset="0"/>
            </a:endParaRPr>
          </a:p>
        </p:txBody>
      </p:sp>
      <p:sp>
        <p:nvSpPr>
          <p:cNvPr id="4" name="Rectangle 3"/>
          <p:cNvSpPr/>
          <p:nvPr/>
        </p:nvSpPr>
        <p:spPr>
          <a:xfrm>
            <a:off x="0" y="3950563"/>
            <a:ext cx="9144000" cy="523220"/>
          </a:xfrm>
          <a:prstGeom prst="rect">
            <a:avLst/>
          </a:prstGeom>
          <a:solidFill>
            <a:srgbClr val="000000">
              <a:alpha val="40000"/>
            </a:srgbClr>
          </a:solidFill>
        </p:spPr>
        <p:txBody>
          <a:bodyPr wrap="square">
            <a:spAutoFit/>
          </a:bodyPr>
          <a:lstStyle/>
          <a:p>
            <a:pPr algn="ctr"/>
            <a:endParaRPr lang="en-US" sz="2800" b="1" dirty="0">
              <a:solidFill>
                <a:srgbClr val="FFFFFF"/>
              </a:solidFill>
              <a:latin typeface="Cambria" charset="0"/>
              <a:ea typeface="Cambria" charset="0"/>
              <a:cs typeface="Cambria" charset="0"/>
            </a:endParaRPr>
          </a:p>
        </p:txBody>
      </p:sp>
      <p:pic>
        <p:nvPicPr>
          <p:cNvPr id="5" name="Picture 4"/>
          <p:cNvPicPr>
            <a:picLocks noChangeAspect="1"/>
          </p:cNvPicPr>
          <p:nvPr/>
        </p:nvPicPr>
        <p:blipFill>
          <a:blip r:embed="rId2"/>
          <a:stretch>
            <a:fillRect/>
          </a:stretch>
        </p:blipFill>
        <p:spPr>
          <a:xfrm>
            <a:off x="1245052" y="548640"/>
            <a:ext cx="6610079" cy="3401923"/>
          </a:xfrm>
          <a:prstGeom prst="rect">
            <a:avLst/>
          </a:prstGeom>
        </p:spPr>
      </p:pic>
    </p:spTree>
    <p:extLst>
      <p:ext uri="{BB962C8B-B14F-4D97-AF65-F5344CB8AC3E}">
        <p14:creationId xmlns:p14="http://schemas.microsoft.com/office/powerpoint/2010/main" val="39259506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Platform Conceptual </a:t>
            </a:r>
            <a:r>
              <a:rPr lang="en-US" sz="2800" dirty="0"/>
              <a:t>A</a:t>
            </a:r>
            <a:r>
              <a:rPr lang="en-US" sz="2800" dirty="0" smtClean="0"/>
              <a:t>rchitecture </a:t>
            </a:r>
            <a:endParaRPr lang="en-US" sz="2800"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457200" y="1771649"/>
            <a:ext cx="8020050" cy="3693729"/>
          </a:xfrm>
          <a:prstGeom prst="rect">
            <a:avLst/>
          </a:prstGeom>
        </p:spPr>
      </p:pic>
    </p:spTree>
    <p:extLst>
      <p:ext uri="{BB962C8B-B14F-4D97-AF65-F5344CB8AC3E}">
        <p14:creationId xmlns:p14="http://schemas.microsoft.com/office/powerpoint/2010/main" val="37705367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Web map libraries </a:t>
            </a:r>
            <a:endParaRPr lang="en-US" sz="2800" dirty="0"/>
          </a:p>
        </p:txBody>
      </p:sp>
      <p:sp>
        <p:nvSpPr>
          <p:cNvPr id="3" name="Content Placeholder 2"/>
          <p:cNvSpPr>
            <a:spLocks noGrp="1"/>
          </p:cNvSpPr>
          <p:nvPr>
            <p:ph idx="1"/>
          </p:nvPr>
        </p:nvSpPr>
        <p:spPr/>
        <p:txBody>
          <a:bodyPr>
            <a:normAutofit/>
          </a:bodyPr>
          <a:lstStyle/>
          <a:p>
            <a:pPr marL="0" indent="0">
              <a:buNone/>
            </a:pPr>
            <a:r>
              <a:rPr lang="en-US" dirty="0" smtClean="0"/>
              <a:t> </a:t>
            </a:r>
            <a:r>
              <a:rPr lang="en-US" dirty="0"/>
              <a:t>Development of </a:t>
            </a:r>
            <a:r>
              <a:rPr lang="en-US" dirty="0" smtClean="0"/>
              <a:t>the </a:t>
            </a:r>
            <a:r>
              <a:rPr lang="en-US" dirty="0"/>
              <a:t>responsive web thematic map </a:t>
            </a:r>
            <a:r>
              <a:rPr lang="en-US" dirty="0" smtClean="0"/>
              <a:t>is </a:t>
            </a:r>
            <a:r>
              <a:rPr lang="en-US" dirty="0"/>
              <a:t>done by applying several java scripts libraries </a:t>
            </a:r>
            <a:r>
              <a:rPr lang="en-US" dirty="0" smtClean="0"/>
              <a:t>including:</a:t>
            </a:r>
          </a:p>
          <a:p>
            <a:r>
              <a:rPr lang="en-US" dirty="0" smtClean="0"/>
              <a:t>Bootstrap</a:t>
            </a:r>
          </a:p>
          <a:p>
            <a:r>
              <a:rPr lang="en-US" dirty="0" err="1" smtClean="0"/>
              <a:t>CartoDB</a:t>
            </a:r>
            <a:r>
              <a:rPr lang="en-US" dirty="0" smtClean="0"/>
              <a:t>,</a:t>
            </a:r>
          </a:p>
          <a:p>
            <a:r>
              <a:rPr lang="en-US" dirty="0" smtClean="0"/>
              <a:t>Leaflet</a:t>
            </a:r>
            <a:endParaRPr lang="en-US" dirty="0"/>
          </a:p>
          <a:p>
            <a:r>
              <a:rPr lang="en-US" dirty="0" smtClean="0"/>
              <a:t>D3</a:t>
            </a:r>
          </a:p>
          <a:p>
            <a:r>
              <a:rPr lang="en-US" dirty="0" err="1" smtClean="0"/>
              <a:t>SpatialSankey</a:t>
            </a:r>
            <a:r>
              <a:rPr lang="en-US" dirty="0" smtClean="0"/>
              <a:t> </a:t>
            </a:r>
          </a:p>
        </p:txBody>
      </p:sp>
    </p:spTree>
    <p:extLst>
      <p:ext uri="{BB962C8B-B14F-4D97-AF65-F5344CB8AC3E}">
        <p14:creationId xmlns:p14="http://schemas.microsoft.com/office/powerpoint/2010/main" val="37781679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Interactive </a:t>
            </a:r>
            <a:r>
              <a:rPr lang="en-US" sz="2800" dirty="0" smtClean="0"/>
              <a:t>Representation </a:t>
            </a:r>
            <a:r>
              <a:rPr lang="en-US" sz="2800" dirty="0"/>
              <a:t>of </a:t>
            </a:r>
            <a:r>
              <a:rPr lang="en-US" sz="2800" dirty="0" smtClean="0"/>
              <a:t>MET </a:t>
            </a:r>
            <a:r>
              <a:rPr lang="en-US" sz="2800" dirty="0"/>
              <a:t>data for </a:t>
            </a:r>
            <a:r>
              <a:rPr lang="en-US" sz="2800" dirty="0" smtClean="0"/>
              <a:t>CORS</a:t>
            </a:r>
            <a:endParaRPr lang="en-US" sz="2800" dirty="0"/>
          </a:p>
        </p:txBody>
      </p:sp>
      <p:pic>
        <p:nvPicPr>
          <p:cNvPr id="4" name="Content Placeholder 3"/>
          <p:cNvPicPr>
            <a:picLocks noGrp="1"/>
          </p:cNvPicPr>
          <p:nvPr>
            <p:ph idx="1"/>
          </p:nvPr>
        </p:nvPicPr>
        <p:blipFill>
          <a:blip r:embed="rId3"/>
          <a:stretch>
            <a:fillRect/>
          </a:stretch>
        </p:blipFill>
        <p:spPr>
          <a:xfrm>
            <a:off x="953870" y="1697038"/>
            <a:ext cx="7236259" cy="4708525"/>
          </a:xfrm>
          <a:prstGeom prst="rect">
            <a:avLst/>
          </a:prstGeom>
        </p:spPr>
      </p:pic>
      <p:sp>
        <p:nvSpPr>
          <p:cNvPr id="3" name="Rectangle 2"/>
          <p:cNvSpPr/>
          <p:nvPr/>
        </p:nvSpPr>
        <p:spPr>
          <a:xfrm>
            <a:off x="3004458" y="6443089"/>
            <a:ext cx="6139542" cy="369332"/>
          </a:xfrm>
          <a:prstGeom prst="rect">
            <a:avLst/>
          </a:prstGeom>
        </p:spPr>
        <p:txBody>
          <a:bodyPr wrap="square">
            <a:spAutoFit/>
          </a:bodyPr>
          <a:lstStyle/>
          <a:p>
            <a:r>
              <a:rPr lang="en-US" dirty="0">
                <a:hlinkClick r:id="rId4"/>
              </a:rPr>
              <a:t>https://hodatahami.github.io/gnssstormtracking/index.html</a:t>
            </a:r>
            <a:endParaRPr lang="en-US" dirty="0"/>
          </a:p>
        </p:txBody>
      </p:sp>
    </p:spTree>
    <p:extLst>
      <p:ext uri="{BB962C8B-B14F-4D97-AF65-F5344CB8AC3E}">
        <p14:creationId xmlns:p14="http://schemas.microsoft.com/office/powerpoint/2010/main" val="28869605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Interactive </a:t>
            </a:r>
            <a:r>
              <a:rPr lang="en-US" sz="2800" dirty="0" smtClean="0"/>
              <a:t>Representation </a:t>
            </a:r>
            <a:r>
              <a:rPr lang="en-US" sz="2800" dirty="0"/>
              <a:t>of </a:t>
            </a:r>
            <a:r>
              <a:rPr lang="en-US" sz="2800" dirty="0" smtClean="0"/>
              <a:t>Predicted PWV</a:t>
            </a:r>
            <a:endParaRPr lang="en-US" sz="2800" dirty="0"/>
          </a:p>
        </p:txBody>
      </p:sp>
      <p:sp>
        <p:nvSpPr>
          <p:cNvPr id="3" name="Content Placeholder 2"/>
          <p:cNvSpPr>
            <a:spLocks noGrp="1"/>
          </p:cNvSpPr>
          <p:nvPr>
            <p:ph idx="1"/>
          </p:nvPr>
        </p:nvSpPr>
        <p:spPr/>
        <p:txBody>
          <a:bodyPr/>
          <a:lstStyle/>
          <a:p>
            <a:endParaRPr lang="en-US"/>
          </a:p>
        </p:txBody>
      </p:sp>
      <p:pic>
        <p:nvPicPr>
          <p:cNvPr id="5" name="Picture 4"/>
          <p:cNvPicPr/>
          <p:nvPr/>
        </p:nvPicPr>
        <p:blipFill>
          <a:blip r:embed="rId2"/>
          <a:stretch>
            <a:fillRect/>
          </a:stretch>
        </p:blipFill>
        <p:spPr>
          <a:xfrm>
            <a:off x="1171575" y="1879238"/>
            <a:ext cx="6800850" cy="4369162"/>
          </a:xfrm>
          <a:prstGeom prst="rect">
            <a:avLst/>
          </a:prstGeom>
        </p:spPr>
      </p:pic>
    </p:spTree>
    <p:extLst>
      <p:ext uri="{BB962C8B-B14F-4D97-AF65-F5344CB8AC3E}">
        <p14:creationId xmlns:p14="http://schemas.microsoft.com/office/powerpoint/2010/main" val="975914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Conclusion </a:t>
            </a:r>
            <a:endParaRPr lang="en-US" sz="2800" dirty="0"/>
          </a:p>
        </p:txBody>
      </p:sp>
      <p:sp>
        <p:nvSpPr>
          <p:cNvPr id="3" name="Content Placeholder 2"/>
          <p:cNvSpPr>
            <a:spLocks noGrp="1"/>
          </p:cNvSpPr>
          <p:nvPr>
            <p:ph idx="1"/>
          </p:nvPr>
        </p:nvSpPr>
        <p:spPr>
          <a:xfrm>
            <a:off x="457200" y="1500733"/>
            <a:ext cx="8229600" cy="4708525"/>
          </a:xfrm>
        </p:spPr>
        <p:txBody>
          <a:bodyPr>
            <a:noAutofit/>
          </a:bodyPr>
          <a:lstStyle/>
          <a:p>
            <a:r>
              <a:rPr lang="en-US" sz="2200" dirty="0"/>
              <a:t>In ground-based GNSS meteorology, by using the spatial- temporal variability of PWV derived from GNSS observations and meteorological variables, </a:t>
            </a:r>
            <a:r>
              <a:rPr lang="en-US" sz="2200" dirty="0" smtClean="0"/>
              <a:t>a </a:t>
            </a:r>
            <a:r>
              <a:rPr lang="en-US" sz="2200" dirty="0"/>
              <a:t>short-term forecasting method is established to track the hurricane and its intensity using Principle Component Regression (PCR</a:t>
            </a:r>
            <a:r>
              <a:rPr lang="en-US" sz="2200" dirty="0" smtClean="0"/>
              <a:t>)</a:t>
            </a:r>
          </a:p>
          <a:p>
            <a:pPr marL="0" indent="0">
              <a:buNone/>
            </a:pPr>
            <a:endParaRPr lang="en-US" sz="2200" dirty="0"/>
          </a:p>
          <a:p>
            <a:pPr lvl="0"/>
            <a:r>
              <a:rPr lang="en-US" sz="2200" dirty="0"/>
              <a:t>T</a:t>
            </a:r>
            <a:r>
              <a:rPr lang="en-US" sz="2200" dirty="0" smtClean="0"/>
              <a:t>he </a:t>
            </a:r>
            <a:r>
              <a:rPr lang="en-US" sz="2200" dirty="0"/>
              <a:t>distribution pattern of the predicted PWV residual</a:t>
            </a:r>
            <a:r>
              <a:rPr lang="en-US" sz="2200" dirty="0" smtClean="0"/>
              <a:t>, and </a:t>
            </a:r>
            <a:r>
              <a:rPr lang="en-US" sz="2200" dirty="0"/>
              <a:t>its magnitude </a:t>
            </a:r>
            <a:r>
              <a:rPr lang="en-US" sz="2200" dirty="0" smtClean="0"/>
              <a:t>in </a:t>
            </a:r>
            <a:r>
              <a:rPr lang="en-US" sz="2200" dirty="0"/>
              <a:t>the region can be used for storm tracking. </a:t>
            </a:r>
            <a:endParaRPr lang="en-US" sz="2200" dirty="0" smtClean="0"/>
          </a:p>
          <a:p>
            <a:pPr marL="0" lvl="0" indent="0">
              <a:buNone/>
            </a:pPr>
            <a:endParaRPr lang="en-US" sz="2200" dirty="0"/>
          </a:p>
          <a:p>
            <a:pPr lvl="0"/>
            <a:r>
              <a:rPr lang="en-US" sz="2200" dirty="0"/>
              <a:t>By combining geo-visualization technique with predicted GNSS-derived PWV, the vulnerability to flooding due to potential sever rainfall are effectively provided in near real-time. </a:t>
            </a:r>
          </a:p>
        </p:txBody>
      </p:sp>
    </p:spTree>
    <p:extLst>
      <p:ext uri="{BB962C8B-B14F-4D97-AF65-F5344CB8AC3E}">
        <p14:creationId xmlns:p14="http://schemas.microsoft.com/office/powerpoint/2010/main" val="12549247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tx1"/>
                </a:solidFill>
                <a:latin typeface="Cambria" charset="0"/>
                <a:ea typeface="Cambria" charset="0"/>
                <a:cs typeface="Cambria" charset="0"/>
              </a:rPr>
              <a:t>Thank you</a:t>
            </a:r>
            <a:endParaRPr lang="en-US" b="1" dirty="0">
              <a:solidFill>
                <a:schemeClr val="tx1"/>
              </a:solidFill>
              <a:latin typeface="Cambria" charset="0"/>
              <a:ea typeface="Cambria" charset="0"/>
              <a:cs typeface="Cambria" charset="0"/>
            </a:endParaRPr>
          </a:p>
        </p:txBody>
      </p:sp>
      <p:sp>
        <p:nvSpPr>
          <p:cNvPr id="3" name="Subtitle 2"/>
          <p:cNvSpPr>
            <a:spLocks noGrp="1"/>
          </p:cNvSpPr>
          <p:nvPr>
            <p:ph type="subTitle" idx="1"/>
          </p:nvPr>
        </p:nvSpPr>
        <p:spPr/>
        <p:txBody>
          <a:bodyPr/>
          <a:lstStyle/>
          <a:p>
            <a:r>
              <a:rPr lang="en-US" dirty="0" smtClean="0">
                <a:solidFill>
                  <a:schemeClr val="tx1"/>
                </a:solidFill>
              </a:rPr>
              <a:t>Questions?!</a:t>
            </a:r>
            <a:endParaRPr lang="en-US" dirty="0">
              <a:solidFill>
                <a:schemeClr val="tx1"/>
              </a:solidFill>
            </a:endParaRPr>
          </a:p>
        </p:txBody>
      </p:sp>
      <p:pic>
        <p:nvPicPr>
          <p:cNvPr id="4" name="Picture 2" descr="https://www.nicholls.edu/continuing-ed/files/SaGES-logo-556x3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4958" y="5630976"/>
            <a:ext cx="2024742" cy="11398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30630" y="5630976"/>
            <a:ext cx="2024742" cy="1139828"/>
          </a:xfrm>
          <a:prstGeom prst="rect">
            <a:avLst/>
          </a:prstGeom>
        </p:spPr>
      </p:pic>
    </p:spTree>
    <p:extLst>
      <p:ext uri="{BB962C8B-B14F-4D97-AF65-F5344CB8AC3E}">
        <p14:creationId xmlns:p14="http://schemas.microsoft.com/office/powerpoint/2010/main" val="1692529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Outline</a:t>
            </a:r>
            <a:endParaRPr lang="en-US" sz="2800" dirty="0"/>
          </a:p>
        </p:txBody>
      </p:sp>
      <p:sp>
        <p:nvSpPr>
          <p:cNvPr id="3" name="Content Placeholder 2"/>
          <p:cNvSpPr>
            <a:spLocks noGrp="1"/>
          </p:cNvSpPr>
          <p:nvPr>
            <p:ph idx="1"/>
          </p:nvPr>
        </p:nvSpPr>
        <p:spPr>
          <a:xfrm>
            <a:off x="457200" y="1696676"/>
            <a:ext cx="8229600" cy="4708525"/>
          </a:xfrm>
        </p:spPr>
        <p:txBody>
          <a:bodyPr>
            <a:normAutofit/>
          </a:bodyPr>
          <a:lstStyle/>
          <a:p>
            <a:pPr>
              <a:spcBef>
                <a:spcPct val="50000"/>
              </a:spcBef>
              <a:buFontTx/>
              <a:buChar char="•"/>
            </a:pPr>
            <a:r>
              <a:rPr lang="en-US" altLang="en-US" sz="2400" dirty="0" smtClean="0"/>
              <a:t>Background in Severe Weather Study</a:t>
            </a:r>
          </a:p>
          <a:p>
            <a:pPr>
              <a:spcBef>
                <a:spcPct val="50000"/>
              </a:spcBef>
              <a:buFontTx/>
              <a:buChar char="•"/>
            </a:pPr>
            <a:r>
              <a:rPr lang="en-US" sz="2400" dirty="0"/>
              <a:t>The Preliminary Study on p</a:t>
            </a:r>
            <a:r>
              <a:rPr lang="en-US" sz="2400" dirty="0" smtClean="0"/>
              <a:t>rediction </a:t>
            </a:r>
            <a:r>
              <a:rPr lang="en-US" sz="2400" dirty="0"/>
              <a:t>of a s</a:t>
            </a:r>
            <a:r>
              <a:rPr lang="en-US" sz="2400" dirty="0" smtClean="0"/>
              <a:t>torm </a:t>
            </a:r>
            <a:r>
              <a:rPr lang="en-US" sz="2400" dirty="0"/>
              <a:t>p</a:t>
            </a:r>
            <a:r>
              <a:rPr lang="en-US" sz="2400" dirty="0" smtClean="0"/>
              <a:t>ath </a:t>
            </a:r>
            <a:r>
              <a:rPr lang="en-US" sz="2400" dirty="0"/>
              <a:t>using GNSS</a:t>
            </a:r>
          </a:p>
          <a:p>
            <a:pPr>
              <a:spcBef>
                <a:spcPct val="50000"/>
              </a:spcBef>
              <a:buFontTx/>
              <a:buChar char="•"/>
            </a:pPr>
            <a:r>
              <a:rPr lang="en-US" sz="2400" dirty="0"/>
              <a:t>A </a:t>
            </a:r>
            <a:r>
              <a:rPr lang="en-US" sz="2400" dirty="0" smtClean="0"/>
              <a:t>short-term </a:t>
            </a:r>
            <a:r>
              <a:rPr lang="en-US" sz="2400" dirty="0"/>
              <a:t>f</a:t>
            </a:r>
            <a:r>
              <a:rPr lang="en-US" sz="2400" dirty="0" smtClean="0"/>
              <a:t>orecasting </a:t>
            </a:r>
            <a:r>
              <a:rPr lang="en-US" sz="2400" dirty="0"/>
              <a:t>f</a:t>
            </a:r>
            <a:r>
              <a:rPr lang="en-US" sz="2400" dirty="0" smtClean="0"/>
              <a:t>or storm-induced </a:t>
            </a:r>
            <a:r>
              <a:rPr lang="en-US" sz="2400" dirty="0"/>
              <a:t>Precipitation </a:t>
            </a:r>
            <a:r>
              <a:rPr lang="en-US" sz="2400" dirty="0" smtClean="0"/>
              <a:t>using GNSS-Meteorology </a:t>
            </a:r>
            <a:endParaRPr lang="en-US" sz="2400" dirty="0"/>
          </a:p>
          <a:p>
            <a:pPr>
              <a:spcBef>
                <a:spcPct val="50000"/>
              </a:spcBef>
              <a:buFontTx/>
              <a:buChar char="•"/>
            </a:pPr>
            <a:r>
              <a:rPr lang="en-US" sz="2400" dirty="0"/>
              <a:t>A </a:t>
            </a:r>
            <a:r>
              <a:rPr lang="en-US" sz="2400" dirty="0" smtClean="0"/>
              <a:t>web-GIS </a:t>
            </a:r>
            <a:r>
              <a:rPr lang="en-US" sz="2400" dirty="0"/>
              <a:t>p</a:t>
            </a:r>
            <a:r>
              <a:rPr lang="en-US" sz="2400" dirty="0" smtClean="0"/>
              <a:t>erspective </a:t>
            </a:r>
            <a:r>
              <a:rPr lang="en-US" sz="2400" dirty="0"/>
              <a:t>o</a:t>
            </a:r>
            <a:r>
              <a:rPr lang="en-US" sz="2400" dirty="0" smtClean="0"/>
              <a:t>n </a:t>
            </a:r>
            <a:r>
              <a:rPr lang="en-US" sz="2400" dirty="0"/>
              <a:t>m</a:t>
            </a:r>
            <a:r>
              <a:rPr lang="en-US" sz="2400" dirty="0" smtClean="0"/>
              <a:t>eteorological </a:t>
            </a:r>
            <a:r>
              <a:rPr lang="en-US" sz="2400" dirty="0"/>
              <a:t>h</a:t>
            </a:r>
            <a:r>
              <a:rPr lang="en-US" sz="2400" dirty="0" smtClean="0"/>
              <a:t>azard </a:t>
            </a:r>
            <a:r>
              <a:rPr lang="en-US" sz="2400" dirty="0"/>
              <a:t>m</a:t>
            </a:r>
            <a:r>
              <a:rPr lang="en-US" sz="2400" dirty="0" smtClean="0"/>
              <a:t>onitoring </a:t>
            </a:r>
            <a:r>
              <a:rPr lang="en-US" sz="2400" dirty="0"/>
              <a:t>u</a:t>
            </a:r>
            <a:r>
              <a:rPr lang="en-US" sz="2400" dirty="0" smtClean="0"/>
              <a:t>sing </a:t>
            </a:r>
            <a:r>
              <a:rPr lang="en-US" sz="2400" dirty="0"/>
              <a:t>GNSS </a:t>
            </a:r>
            <a:r>
              <a:rPr lang="en-US" sz="2400" dirty="0" smtClean="0"/>
              <a:t>remote </a:t>
            </a:r>
            <a:r>
              <a:rPr lang="en-US" sz="2400" dirty="0"/>
              <a:t>s</a:t>
            </a:r>
            <a:r>
              <a:rPr lang="en-US" sz="2400" dirty="0" smtClean="0"/>
              <a:t>ensing</a:t>
            </a:r>
          </a:p>
          <a:p>
            <a:pPr>
              <a:spcBef>
                <a:spcPct val="50000"/>
              </a:spcBef>
              <a:buFontTx/>
              <a:buChar char="•"/>
            </a:pPr>
            <a:r>
              <a:rPr lang="en-US" altLang="en-US" sz="2400" dirty="0" smtClean="0"/>
              <a:t>Conclusion </a:t>
            </a:r>
            <a:endParaRPr lang="en-US" altLang="en-US" sz="2400" dirty="0"/>
          </a:p>
        </p:txBody>
      </p:sp>
    </p:spTree>
    <p:extLst>
      <p:ext uri="{BB962C8B-B14F-4D97-AF65-F5344CB8AC3E}">
        <p14:creationId xmlns:p14="http://schemas.microsoft.com/office/powerpoint/2010/main" val="1345016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113" y="1125176"/>
            <a:ext cx="8562813" cy="3316195"/>
          </a:xfrm>
        </p:spPr>
        <p:txBody>
          <a:bodyPr>
            <a:noAutofit/>
          </a:bodyPr>
          <a:lstStyle/>
          <a:p>
            <a:pPr eaLnBrk="0" hangingPunct="0">
              <a:spcBef>
                <a:spcPct val="50000"/>
              </a:spcBef>
              <a:buFontTx/>
              <a:buChar char="•"/>
            </a:pPr>
            <a:r>
              <a:rPr lang="en-US" altLang="en-US" sz="2000" dirty="0"/>
              <a:t>Water vapor is one of the most important components to form clouds and precipitation, and an ingredient in most </a:t>
            </a:r>
            <a:r>
              <a:rPr lang="en-US" altLang="en-US" sz="2000" b="1" dirty="0">
                <a:solidFill>
                  <a:srgbClr val="CA5802"/>
                </a:solidFill>
              </a:rPr>
              <a:t>major weather events</a:t>
            </a:r>
            <a:r>
              <a:rPr lang="en-US" altLang="en-US" sz="2000" dirty="0" smtClean="0"/>
              <a:t>.</a:t>
            </a:r>
          </a:p>
          <a:p>
            <a:pPr eaLnBrk="0" hangingPunct="0">
              <a:spcBef>
                <a:spcPct val="50000"/>
              </a:spcBef>
              <a:buFontTx/>
              <a:buChar char="•"/>
            </a:pPr>
            <a:r>
              <a:rPr lang="en-US" sz="2000" dirty="0" err="1" smtClean="0"/>
              <a:t>Precipitable</a:t>
            </a:r>
            <a:r>
              <a:rPr lang="en-US" sz="2000" dirty="0" smtClean="0"/>
              <a:t> Water Vapor (PWV) is </a:t>
            </a:r>
            <a:r>
              <a:rPr lang="en-US" sz="2000" dirty="0"/>
              <a:t>a physical parameter that is difficult to measure with adequate spatial and time resolution under all </a:t>
            </a:r>
            <a:r>
              <a:rPr lang="en-US" sz="2000" b="1" dirty="0">
                <a:solidFill>
                  <a:srgbClr val="CA5802"/>
                </a:solidFill>
              </a:rPr>
              <a:t>weather conditions</a:t>
            </a:r>
            <a:r>
              <a:rPr lang="en-US" sz="2000" dirty="0"/>
              <a:t>. </a:t>
            </a:r>
            <a:endParaRPr lang="en-US" altLang="en-US" sz="2000" dirty="0"/>
          </a:p>
          <a:p>
            <a:pPr eaLnBrk="0" hangingPunct="0">
              <a:spcBef>
                <a:spcPct val="50000"/>
              </a:spcBef>
              <a:buFontTx/>
              <a:buChar char="•"/>
            </a:pPr>
            <a:r>
              <a:rPr lang="en-US" altLang="en-US" sz="2000" dirty="0" smtClean="0"/>
              <a:t>Largest </a:t>
            </a:r>
            <a:r>
              <a:rPr lang="en-US" altLang="en-US" sz="2000" dirty="0"/>
              <a:t>errors in </a:t>
            </a:r>
            <a:r>
              <a:rPr lang="en-US" altLang="en-US" sz="2000" dirty="0" smtClean="0"/>
              <a:t>Numerical Weather Prediction (NWP) </a:t>
            </a:r>
            <a:r>
              <a:rPr lang="en-US" altLang="en-US" sz="2000" dirty="0"/>
              <a:t>come from </a:t>
            </a:r>
            <a:r>
              <a:rPr lang="en-US" altLang="en-US" sz="2000" dirty="0" smtClean="0"/>
              <a:t>limitations </a:t>
            </a:r>
            <a:r>
              <a:rPr lang="en-US" altLang="en-US" sz="2000" dirty="0"/>
              <a:t>in our ability to describe </a:t>
            </a:r>
            <a:r>
              <a:rPr lang="en-US" altLang="en-US" sz="2000" b="1" dirty="0">
                <a:solidFill>
                  <a:srgbClr val="CA5802"/>
                </a:solidFill>
              </a:rPr>
              <a:t>water vapor variability in time and space</a:t>
            </a:r>
            <a:r>
              <a:rPr lang="en-US" altLang="en-US" sz="2000" dirty="0"/>
              <a:t> and it is one of the major error sources in short-term forecasts of </a:t>
            </a:r>
            <a:r>
              <a:rPr lang="en-US" altLang="en-US" sz="2000" dirty="0" smtClean="0"/>
              <a:t>precipitation.</a:t>
            </a:r>
            <a:endParaRPr lang="en-US" altLang="en-US" sz="2000" dirty="0"/>
          </a:p>
        </p:txBody>
      </p:sp>
      <p:grpSp>
        <p:nvGrpSpPr>
          <p:cNvPr id="4" name="Group 3"/>
          <p:cNvGrpSpPr/>
          <p:nvPr/>
        </p:nvGrpSpPr>
        <p:grpSpPr>
          <a:xfrm>
            <a:off x="184337" y="4250131"/>
            <a:ext cx="8787423" cy="2235537"/>
            <a:chOff x="265113" y="4250131"/>
            <a:chExt cx="8787423" cy="2235537"/>
          </a:xfrm>
        </p:grpSpPr>
        <p:pic>
          <p:nvPicPr>
            <p:cNvPr id="21" name="Picture 2" descr="Image result for hurricane matthew"/>
            <p:cNvPicPr>
              <a:picLocks noChangeAspect="1" noChangeArrowheads="1"/>
            </p:cNvPicPr>
            <p:nvPr/>
          </p:nvPicPr>
          <p:blipFill rotWithShape="1">
            <a:blip r:embed="rId2">
              <a:extLst>
                <a:ext uri="{28A0092B-C50C-407E-A947-70E740481C1C}">
                  <a14:useLocalDpi xmlns:a14="http://schemas.microsoft.com/office/drawing/2010/main" val="0"/>
                </a:ext>
              </a:extLst>
            </a:blip>
            <a:srcRect r="56595"/>
            <a:stretch/>
          </p:blipFill>
          <p:spPr bwMode="auto">
            <a:xfrm>
              <a:off x="265113" y="4250131"/>
              <a:ext cx="2839189" cy="223553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3198304" y="4250131"/>
              <a:ext cx="5854232" cy="2235537"/>
              <a:chOff x="3198304" y="4250131"/>
              <a:chExt cx="5854232" cy="2235537"/>
            </a:xfrm>
          </p:grpSpPr>
          <p:pic>
            <p:nvPicPr>
              <p:cNvPr id="22" name="Picture 14" descr="Image result for severe rainfall flori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8304" y="4250131"/>
                <a:ext cx="2880115" cy="2235536"/>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5"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421" y="4250131"/>
                <a:ext cx="2880115" cy="2235537"/>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8" name="TextBox 7"/>
          <p:cNvSpPr txBox="1"/>
          <p:nvPr/>
        </p:nvSpPr>
        <p:spPr>
          <a:xfrm>
            <a:off x="8465869" y="6406333"/>
            <a:ext cx="571500" cy="369332"/>
          </a:xfrm>
          <a:prstGeom prst="rect">
            <a:avLst/>
          </a:prstGeom>
          <a:noFill/>
        </p:spPr>
        <p:txBody>
          <a:bodyPr wrap="square" rtlCol="0">
            <a:spAutoFit/>
          </a:bodyPr>
          <a:lstStyle/>
          <a:p>
            <a:pPr algn="ctr"/>
            <a:r>
              <a:rPr lang="en-US" dirty="0"/>
              <a:t>2</a:t>
            </a:r>
          </a:p>
        </p:txBody>
      </p:sp>
      <p:sp>
        <p:nvSpPr>
          <p:cNvPr id="9" name="Title 1"/>
          <p:cNvSpPr>
            <a:spLocks noGrp="1"/>
          </p:cNvSpPr>
          <p:nvPr>
            <p:ph type="title"/>
          </p:nvPr>
        </p:nvSpPr>
        <p:spPr>
          <a:xfrm>
            <a:off x="457200" y="292419"/>
            <a:ext cx="8229600" cy="1143000"/>
          </a:xfrm>
        </p:spPr>
        <p:txBody>
          <a:bodyPr>
            <a:normAutofit/>
          </a:bodyPr>
          <a:lstStyle/>
          <a:p>
            <a:r>
              <a:rPr lang="en-US" sz="2800" dirty="0" smtClean="0"/>
              <a:t>Background </a:t>
            </a:r>
            <a:endParaRPr lang="en-US" sz="2800" dirty="0"/>
          </a:p>
        </p:txBody>
      </p:sp>
    </p:spTree>
    <p:extLst>
      <p:ext uri="{BB962C8B-B14F-4D97-AF65-F5344CB8AC3E}">
        <p14:creationId xmlns:p14="http://schemas.microsoft.com/office/powerpoint/2010/main" val="271883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Weather </a:t>
            </a:r>
            <a:r>
              <a:rPr lang="en-US" sz="2800" dirty="0" smtClean="0"/>
              <a:t>Monitoring/Forecasting </a:t>
            </a:r>
            <a:r>
              <a:rPr lang="en-US" sz="2800" dirty="0"/>
              <a:t>with </a:t>
            </a:r>
            <a:r>
              <a:rPr lang="en-US" sz="2800" dirty="0" smtClean="0"/>
              <a:t>GNSS</a:t>
            </a:r>
            <a:endParaRPr lang="en-US" sz="2800" dirty="0"/>
          </a:p>
        </p:txBody>
      </p:sp>
      <p:sp>
        <p:nvSpPr>
          <p:cNvPr id="3" name="Content Placeholder 2"/>
          <p:cNvSpPr>
            <a:spLocks noGrp="1"/>
          </p:cNvSpPr>
          <p:nvPr>
            <p:ph idx="1"/>
          </p:nvPr>
        </p:nvSpPr>
        <p:spPr>
          <a:xfrm>
            <a:off x="457200" y="1696676"/>
            <a:ext cx="8229600" cy="4708525"/>
          </a:xfrm>
        </p:spPr>
        <p:txBody>
          <a:bodyPr>
            <a:normAutofit/>
          </a:bodyPr>
          <a:lstStyle/>
          <a:p>
            <a:pPr>
              <a:spcBef>
                <a:spcPct val="50000"/>
              </a:spcBef>
              <a:buFontTx/>
              <a:buChar char="•"/>
            </a:pPr>
            <a:r>
              <a:rPr lang="en-US" altLang="en-US" sz="2000" dirty="0" smtClean="0"/>
              <a:t>Water </a:t>
            </a:r>
            <a:r>
              <a:rPr lang="en-US" altLang="en-US" sz="2000" dirty="0"/>
              <a:t>vapor measurements derived </a:t>
            </a:r>
            <a:r>
              <a:rPr lang="en-US" altLang="en-US" sz="2000" dirty="0" smtClean="0"/>
              <a:t>from GNSS observations</a:t>
            </a:r>
            <a:endParaRPr lang="en-US" altLang="en-US" sz="2000" dirty="0"/>
          </a:p>
          <a:p>
            <a:pPr lvl="1">
              <a:spcBef>
                <a:spcPct val="50000"/>
              </a:spcBef>
              <a:buFont typeface="Wingdings" panose="05000000000000000000" pitchFamily="2" charset="2"/>
              <a:buChar char="ü"/>
            </a:pPr>
            <a:r>
              <a:rPr lang="en-US" altLang="en-US" sz="2000" dirty="0"/>
              <a:t>with </a:t>
            </a:r>
            <a:r>
              <a:rPr lang="en-US" sz="2000" dirty="0"/>
              <a:t>high temporal and horizontal </a:t>
            </a:r>
            <a:r>
              <a:rPr lang="en-US" sz="2000" dirty="0" smtClean="0"/>
              <a:t>resolution</a:t>
            </a:r>
            <a:endParaRPr lang="en-US" altLang="en-US" sz="2000" dirty="0"/>
          </a:p>
          <a:p>
            <a:pPr lvl="1">
              <a:spcBef>
                <a:spcPct val="50000"/>
              </a:spcBef>
              <a:buFont typeface="Wingdings" panose="05000000000000000000" pitchFamily="2" charset="2"/>
              <a:buChar char="ü"/>
            </a:pPr>
            <a:r>
              <a:rPr lang="en-US" altLang="en-US" sz="2000" dirty="0"/>
              <a:t>under all weather conditions, including thick cloud cover and </a:t>
            </a:r>
            <a:r>
              <a:rPr lang="en-US" altLang="en-US" sz="2000" dirty="0" smtClean="0"/>
              <a:t>precipitation</a:t>
            </a:r>
            <a:endParaRPr lang="en-US" altLang="en-US" sz="2000" dirty="0"/>
          </a:p>
          <a:p>
            <a:pPr lvl="1">
              <a:spcBef>
                <a:spcPct val="50000"/>
              </a:spcBef>
              <a:buFont typeface="Wingdings" panose="05000000000000000000" pitchFamily="2" charset="2"/>
              <a:buChar char="ü"/>
            </a:pPr>
            <a:r>
              <a:rPr lang="en-US" altLang="en-US" sz="2000" dirty="0" smtClean="0"/>
              <a:t>without </a:t>
            </a:r>
            <a:r>
              <a:rPr lang="en-US" altLang="en-US" sz="2000" dirty="0"/>
              <a:t>the need for external calibration.</a:t>
            </a:r>
          </a:p>
          <a:p>
            <a:pPr lvl="1">
              <a:spcBef>
                <a:spcPct val="50000"/>
              </a:spcBef>
              <a:buFont typeface="Wingdings" panose="05000000000000000000" pitchFamily="2" charset="2"/>
              <a:buChar char="ü"/>
            </a:pPr>
            <a:r>
              <a:rPr lang="en-US" sz="2000" dirty="0"/>
              <a:t>cost effectiveness</a:t>
            </a:r>
          </a:p>
          <a:p>
            <a:endParaRPr lang="en-US" dirty="0"/>
          </a:p>
        </p:txBody>
      </p:sp>
      <p:pic>
        <p:nvPicPr>
          <p:cNvPr id="4" name="Picture 3" descr="Image result for gnss and atmospheric scienc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1069" y="4050937"/>
            <a:ext cx="4114800" cy="26756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465869" y="6406333"/>
            <a:ext cx="571500" cy="369332"/>
          </a:xfrm>
          <a:prstGeom prst="rect">
            <a:avLst/>
          </a:prstGeom>
          <a:noFill/>
        </p:spPr>
        <p:txBody>
          <a:bodyPr wrap="square" rtlCol="0">
            <a:spAutoFit/>
          </a:bodyPr>
          <a:lstStyle/>
          <a:p>
            <a:pPr algn="ctr"/>
            <a:r>
              <a:rPr lang="en-US" dirty="0"/>
              <a:t>4</a:t>
            </a:r>
          </a:p>
        </p:txBody>
      </p:sp>
    </p:spTree>
    <p:extLst>
      <p:ext uri="{BB962C8B-B14F-4D97-AF65-F5344CB8AC3E}">
        <p14:creationId xmlns:p14="http://schemas.microsoft.com/office/powerpoint/2010/main" val="52385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PWV Estimation </a:t>
            </a:r>
            <a:r>
              <a:rPr lang="en-US" dirty="0"/>
              <a:t>U</a:t>
            </a:r>
            <a:r>
              <a:rPr lang="en-US" dirty="0" smtClean="0"/>
              <a:t>sing GNSS</a:t>
            </a:r>
            <a:endParaRPr lang="en-US" dirty="0"/>
          </a:p>
        </p:txBody>
      </p:sp>
      <p:sp>
        <p:nvSpPr>
          <p:cNvPr id="14" name="Content Placeholder 2"/>
          <p:cNvSpPr txBox="1">
            <a:spLocks/>
          </p:cNvSpPr>
          <p:nvPr/>
        </p:nvSpPr>
        <p:spPr>
          <a:xfrm>
            <a:off x="457201" y="1696676"/>
            <a:ext cx="4319626" cy="390676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Cambria" charset="0"/>
                <a:ea typeface="Cambria" charset="0"/>
                <a:cs typeface="Cambria" charset="0"/>
              </a:defRPr>
            </a:lvl1pPr>
            <a:lvl2pPr marL="742950" indent="-285750" algn="l" defTabSz="457200" rtl="0" eaLnBrk="1" latinLnBrk="0" hangingPunct="1">
              <a:spcBef>
                <a:spcPct val="20000"/>
              </a:spcBef>
              <a:buFont typeface="Arial"/>
              <a:buChar char="–"/>
              <a:defRPr sz="2400" kern="1200">
                <a:solidFill>
                  <a:schemeClr val="tx1"/>
                </a:solidFill>
                <a:latin typeface="Cambria" charset="0"/>
                <a:ea typeface="Cambria" charset="0"/>
                <a:cs typeface="Cambria" charset="0"/>
              </a:defRPr>
            </a:lvl2pPr>
            <a:lvl3pPr marL="1143000" indent="-228600" algn="l" defTabSz="457200" rtl="0" eaLnBrk="1" latinLnBrk="0" hangingPunct="1">
              <a:spcBef>
                <a:spcPct val="20000"/>
              </a:spcBef>
              <a:buFont typeface="Arial"/>
              <a:buChar char="•"/>
              <a:defRPr sz="2000" kern="1200">
                <a:solidFill>
                  <a:schemeClr val="tx1"/>
                </a:solidFill>
                <a:latin typeface="Cambria" charset="0"/>
                <a:ea typeface="Cambria" charset="0"/>
                <a:cs typeface="Cambria" charset="0"/>
              </a:defRPr>
            </a:lvl3pPr>
            <a:lvl4pPr marL="1600200" indent="-228600" algn="l" defTabSz="457200" rtl="0" eaLnBrk="1" latinLnBrk="0" hangingPunct="1">
              <a:spcBef>
                <a:spcPct val="20000"/>
              </a:spcBef>
              <a:buFont typeface="Arial"/>
              <a:buChar char="–"/>
              <a:defRPr sz="1800" kern="1200">
                <a:solidFill>
                  <a:schemeClr val="tx1"/>
                </a:solidFill>
                <a:latin typeface="Cambria" charset="0"/>
                <a:ea typeface="Cambria" charset="0"/>
                <a:cs typeface="Cambria" charset="0"/>
              </a:defRPr>
            </a:lvl4pPr>
            <a:lvl5pPr marL="2057400" indent="-228600" algn="l" defTabSz="457200" rtl="0" eaLnBrk="1" latinLnBrk="0" hangingPunct="1">
              <a:spcBef>
                <a:spcPct val="20000"/>
              </a:spcBef>
              <a:buFont typeface="Arial"/>
              <a:buChar char="»"/>
              <a:defRPr sz="1800" kern="1200">
                <a:solidFill>
                  <a:schemeClr val="tx1"/>
                </a:solidFill>
                <a:latin typeface="Cambria" charset="0"/>
                <a:ea typeface="Cambria" charset="0"/>
                <a:cs typeface="Cambri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The total tropospheric delay in slant path delay can be mapped onto the zenith direction</a:t>
            </a:r>
            <a:r>
              <a:rPr lang="en-US" sz="2000" dirty="0" smtClean="0"/>
              <a:t>.</a:t>
            </a:r>
            <a:endParaRPr lang="en-US" sz="2000" dirty="0"/>
          </a:p>
          <a:p>
            <a:r>
              <a:rPr lang="en-US" sz="2000" dirty="0" smtClean="0"/>
              <a:t>Total </a:t>
            </a:r>
            <a:r>
              <a:rPr lang="en-US" sz="2000" dirty="0"/>
              <a:t>Zenith Delay (TZD) </a:t>
            </a:r>
            <a:r>
              <a:rPr lang="en-US" sz="2000" dirty="0" smtClean="0"/>
              <a:t>is computed using </a:t>
            </a:r>
            <a:r>
              <a:rPr lang="en-US" sz="2000" dirty="0"/>
              <a:t>a mapping function depending on the elevation angle of the </a:t>
            </a:r>
            <a:r>
              <a:rPr lang="en-US" sz="2000" dirty="0" smtClean="0"/>
              <a:t>satellite.</a:t>
            </a:r>
          </a:p>
          <a:p>
            <a:endParaRPr lang="en-US" sz="2000" dirty="0"/>
          </a:p>
          <a:p>
            <a:pPr>
              <a:spcBef>
                <a:spcPct val="50000"/>
              </a:spcBef>
              <a:buFontTx/>
              <a:buChar char="•"/>
            </a:pPr>
            <a:endParaRPr lang="en-US" altLang="en-US" sz="2400" dirty="0" smtClean="0"/>
          </a:p>
          <a:p>
            <a:pPr>
              <a:spcBef>
                <a:spcPct val="50000"/>
              </a:spcBef>
              <a:buFontTx/>
              <a:buChar char="•"/>
            </a:pPr>
            <a:endParaRPr lang="en-US" altLang="en-US" sz="2400" dirty="0" smtClean="0"/>
          </a:p>
          <a:p>
            <a:pPr marL="0" indent="0">
              <a:spcBef>
                <a:spcPct val="50000"/>
              </a:spcBef>
              <a:buNone/>
            </a:pPr>
            <a:endParaRPr lang="en-US" altLang="en-US" sz="2400" dirty="0" smtClean="0"/>
          </a:p>
          <a:p>
            <a:pPr marL="0" indent="0">
              <a:spcBef>
                <a:spcPct val="50000"/>
              </a:spcBef>
              <a:buNone/>
            </a:pPr>
            <a:endParaRPr lang="en-US" altLang="en-US" sz="2400" dirty="0"/>
          </a:p>
          <a:p>
            <a:pPr>
              <a:spcBef>
                <a:spcPct val="50000"/>
              </a:spcBef>
              <a:buFontTx/>
              <a:buChar char="•"/>
            </a:pPr>
            <a:endParaRPr lang="en-US" altLang="en-US" sz="2400" dirty="0"/>
          </a:p>
          <a:p>
            <a:pPr>
              <a:spcBef>
                <a:spcPct val="50000"/>
              </a:spcBef>
              <a:buFontTx/>
              <a:buChar char="•"/>
            </a:pPr>
            <a:endParaRPr lang="en-US" altLang="en-US" sz="2400" dirty="0" smtClean="0"/>
          </a:p>
          <a:p>
            <a:endParaRPr lang="en-US" dirty="0"/>
          </a:p>
        </p:txBody>
      </p:sp>
      <mc:AlternateContent xmlns:mc="http://schemas.openxmlformats.org/markup-compatibility/2006" xmlns:a14="http://schemas.microsoft.com/office/drawing/2010/main">
        <mc:Choice Requires="a14">
          <p:sp>
            <p:nvSpPr>
              <p:cNvPr id="9" name="Rectangle 8"/>
              <p:cNvSpPr/>
              <p:nvPr/>
            </p:nvSpPr>
            <p:spPr>
              <a:xfrm>
                <a:off x="2179176" y="4214523"/>
                <a:ext cx="4999940" cy="369332"/>
              </a:xfrm>
              <a:prstGeom prst="rect">
                <a:avLst/>
              </a:prstGeom>
            </p:spPr>
            <p:txBody>
              <a:bodyPr wrap="square">
                <a:spAutoFit/>
              </a:bodyPr>
              <a:lstStyle/>
              <a:p>
                <a14:m>
                  <m:oMath xmlns:m="http://schemas.openxmlformats.org/officeDocument/2006/math">
                    <m:r>
                      <a:rPr lang="en-US" i="1">
                        <a:latin typeface="Cambria Math" panose="02040503050406030204" pitchFamily="18" charset="0"/>
                      </a:rPr>
                      <m:t>𝑇𝑍𝐷</m:t>
                    </m:r>
                    <m:r>
                      <a:rPr lang="en-US" i="0">
                        <a:latin typeface="Cambria Math" panose="02040503050406030204" pitchFamily="18" charset="0"/>
                      </a:rPr>
                      <m:t>=</m:t>
                    </m:r>
                    <m:r>
                      <m:rPr>
                        <m:sty m:val="p"/>
                      </m:rPr>
                      <a:rPr lang="en-US" i="0">
                        <a:latin typeface="Cambria Math" panose="02040503050406030204" pitchFamily="18" charset="0"/>
                      </a:rPr>
                      <m:t>ZHD</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h</m:t>
                        </m:r>
                      </m:sub>
                    </m:sSub>
                  </m:oMath>
                </a14:m>
                <a:r>
                  <a:rPr lang="en-US" i="0" dirty="0" smtClean="0">
                    <a:latin typeface="+mj-lt"/>
                  </a:rPr>
                  <a:t>(</a:t>
                </a:r>
                <a14:m>
                  <m:oMath xmlns:m="http://schemas.openxmlformats.org/officeDocument/2006/math">
                    <m:r>
                      <a:rPr lang="en-US" i="1" dirty="0" smtClean="0">
                        <a:latin typeface="Cambria Math" panose="02040503050406030204" pitchFamily="18" charset="0"/>
                        <a:ea typeface="Cambria Math" panose="02040503050406030204" pitchFamily="18" charset="0"/>
                      </a:rPr>
                      <m:t>𝜃</m:t>
                    </m:r>
                  </m:oMath>
                </a14:m>
                <a:r>
                  <a:rPr lang="en-US" i="0" dirty="0" smtClean="0">
                    <a:latin typeface="+mj-lt"/>
                  </a:rPr>
                  <a:t>)</a:t>
                </a:r>
                <a14:m>
                  <m:oMath xmlns:m="http://schemas.openxmlformats.org/officeDocument/2006/math">
                    <m:r>
                      <a:rPr lang="en-US" i="0">
                        <a:latin typeface="Cambria Math" panose="02040503050406030204" pitchFamily="18" charset="0"/>
                      </a:rPr>
                      <m:t>+</m:t>
                    </m:r>
                    <m:r>
                      <m:rPr>
                        <m:sty m:val="p"/>
                      </m:rPr>
                      <a:rPr lang="en-US" i="0">
                        <a:latin typeface="Cambria Math" panose="02040503050406030204" pitchFamily="18" charset="0"/>
                      </a:rPr>
                      <m:t>ZWD</m:t>
                    </m:r>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𝑤</m:t>
                        </m:r>
                      </m:sub>
                    </m:sSub>
                    <m:d>
                      <m:dPr>
                        <m:ctrlPr>
                          <a:rPr lang="en-US" i="1">
                            <a:latin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𝜃</m:t>
                        </m:r>
                      </m:e>
                    </m:d>
                  </m:oMath>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2179176" y="4214523"/>
                <a:ext cx="4999940" cy="369332"/>
              </a:xfrm>
              <a:prstGeom prst="rect">
                <a:avLst/>
              </a:prstGeom>
              <a:blipFill>
                <a:blip r:embed="rId3"/>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671169" y="5340021"/>
                <a:ext cx="7638897" cy="1347869"/>
              </a:xfrm>
              <a:prstGeom prst="rect">
                <a:avLst/>
              </a:prstGeom>
            </p:spPr>
            <p:txBody>
              <a:bodyPr wrap="square">
                <a:spAutoFit/>
              </a:bodyPr>
              <a:lstStyle/>
              <a:p>
                <a:r>
                  <a:rPr lang="en-US" sz="1600" dirty="0" smtClean="0">
                    <a:latin typeface="Times New Roman" panose="02020603050405020304" pitchFamily="18" charset="0"/>
                    <a:ea typeface="Times New Roman" panose="02020603050405020304" pitchFamily="18" charset="0"/>
                  </a:rPr>
                  <a:t>where</a:t>
                </a:r>
              </a:p>
              <a:p>
                <a:r>
                  <a:rPr lang="en-US" sz="1600" dirty="0">
                    <a:latin typeface="Times New Roman" panose="02020603050405020304" pitchFamily="18" charset="0"/>
                    <a:ea typeface="Times New Roman" panose="02020603050405020304" pitchFamily="18" charset="0"/>
                  </a:rPr>
                  <a:t>ZHD: Zenith Hydrostatic Delay</a:t>
                </a:r>
              </a:p>
              <a:p>
                <a:r>
                  <a:rPr lang="en-US" sz="1600" dirty="0">
                    <a:latin typeface="Times New Roman" panose="02020603050405020304" pitchFamily="18" charset="0"/>
                    <a:ea typeface="Times New Roman" panose="02020603050405020304" pitchFamily="18" charset="0"/>
                  </a:rPr>
                  <a:t>ZWD: Zenith Wet Delay</a:t>
                </a:r>
              </a:p>
              <a:p>
                <a14:m>
                  <m:oMath xmlns:m="http://schemas.openxmlformats.org/officeDocument/2006/math">
                    <m:sSub>
                      <m:sSubPr>
                        <m:ctrlPr>
                          <a:rPr lang="en-US" sz="1600" i="1">
                            <a:latin typeface="Cambria Math" panose="02040503050406030204" pitchFamily="18" charset="0"/>
                            <a:ea typeface="Times New Roman" panose="02020603050405020304" pitchFamily="18" charset="0"/>
                          </a:rPr>
                        </m:ctrlPr>
                      </m:sSubPr>
                      <m:e>
                        <m:r>
                          <a:rPr lang="en-US" sz="1600">
                            <a:latin typeface="Cambria Math" panose="02040503050406030204" pitchFamily="18" charset="0"/>
                            <a:ea typeface="Times New Roman" panose="02020603050405020304" pitchFamily="18" charset="0"/>
                          </a:rPr>
                          <m:t>𝑚</m:t>
                        </m:r>
                      </m:e>
                      <m:sub>
                        <m:r>
                          <a:rPr lang="en-US" sz="1600">
                            <a:latin typeface="Cambria Math" panose="02040503050406030204" pitchFamily="18" charset="0"/>
                            <a:ea typeface="Times New Roman" panose="02020603050405020304" pitchFamily="18" charset="0"/>
                          </a:rPr>
                          <m:t>h</m:t>
                        </m:r>
                      </m:sub>
                    </m:sSub>
                    <m:d>
                      <m:dPr>
                        <m:ctrlPr>
                          <a:rPr lang="en-US" sz="1600" i="1">
                            <a:latin typeface="Cambria Math" panose="02040503050406030204" pitchFamily="18" charset="0"/>
                            <a:ea typeface="Times New Roman" panose="02020603050405020304" pitchFamily="18" charset="0"/>
                          </a:rPr>
                        </m:ctrlPr>
                      </m:dPr>
                      <m:e>
                        <m:r>
                          <a:rPr lang="en-US" sz="1600" i="1" dirty="0">
                            <a:latin typeface="Cambria Math" panose="02040503050406030204" pitchFamily="18" charset="0"/>
                            <a:ea typeface="Cambria Math" panose="02040503050406030204" pitchFamily="18" charset="0"/>
                          </a:rPr>
                          <m:t>𝜃</m:t>
                        </m:r>
                      </m:e>
                    </m:d>
                  </m:oMath>
                </a14:m>
                <a:r>
                  <a:rPr lang="en-US" sz="1600" dirty="0">
                    <a:latin typeface="Times New Roman" panose="02020603050405020304" pitchFamily="18" charset="0"/>
                    <a:ea typeface="Times New Roman" panose="02020603050405020304" pitchFamily="18" charset="0"/>
                  </a:rPr>
                  <a:t> and </a:t>
                </a:r>
                <a14:m>
                  <m:oMath xmlns:m="http://schemas.openxmlformats.org/officeDocument/2006/math">
                    <m:sSub>
                      <m:sSubPr>
                        <m:ctrlPr>
                          <a:rPr lang="en-US" sz="1600" i="1">
                            <a:latin typeface="Cambria Math" panose="02040503050406030204" pitchFamily="18" charset="0"/>
                            <a:ea typeface="Times New Roman" panose="02020603050405020304" pitchFamily="18" charset="0"/>
                          </a:rPr>
                        </m:ctrlPr>
                      </m:sSubPr>
                      <m:e>
                        <m:r>
                          <a:rPr lang="en-US" sz="1600">
                            <a:latin typeface="Cambria Math" panose="02040503050406030204" pitchFamily="18" charset="0"/>
                            <a:ea typeface="Times New Roman" panose="02020603050405020304" pitchFamily="18" charset="0"/>
                          </a:rPr>
                          <m:t>𝑚</m:t>
                        </m:r>
                      </m:e>
                      <m:sub>
                        <m:r>
                          <a:rPr lang="en-US" sz="1600">
                            <a:latin typeface="Cambria Math" panose="02040503050406030204" pitchFamily="18" charset="0"/>
                            <a:ea typeface="Times New Roman" panose="02020603050405020304" pitchFamily="18" charset="0"/>
                          </a:rPr>
                          <m:t>𝑤</m:t>
                        </m:r>
                      </m:sub>
                    </m:sSub>
                    <m:d>
                      <m:dPr>
                        <m:ctrlPr>
                          <a:rPr lang="en-US" sz="1600" i="1">
                            <a:latin typeface="Cambria Math" panose="02040503050406030204" pitchFamily="18" charset="0"/>
                            <a:ea typeface="Times New Roman" panose="02020603050405020304" pitchFamily="18" charset="0"/>
                          </a:rPr>
                        </m:ctrlPr>
                      </m:dPr>
                      <m:e>
                        <m:r>
                          <a:rPr lang="en-US" sz="1600" i="1" dirty="0">
                            <a:latin typeface="Cambria Math" panose="02040503050406030204" pitchFamily="18" charset="0"/>
                            <a:ea typeface="Cambria Math" panose="02040503050406030204" pitchFamily="18" charset="0"/>
                          </a:rPr>
                          <m:t>𝜃</m:t>
                        </m:r>
                      </m:e>
                    </m:d>
                  </m:oMath>
                </a14:m>
                <a:r>
                  <a:rPr lang="en-US" sz="1600" dirty="0">
                    <a:latin typeface="Times New Roman" panose="02020603050405020304" pitchFamily="18" charset="0"/>
                    <a:ea typeface="Times New Roman" panose="02020603050405020304" pitchFamily="18" charset="0"/>
                  </a:rPr>
                  <a:t> are the hydrostatic and wet mapping functions with respect to the satellite elevation angel</a:t>
                </a:r>
                <a:r>
                  <a:rPr lang="en-US" sz="1600" dirty="0" smtClean="0">
                    <a:latin typeface="Times New Roman" panose="02020603050405020304" pitchFamily="18" charset="0"/>
                    <a:ea typeface="Times New Roman" panose="02020603050405020304" pitchFamily="18" charset="0"/>
                  </a:rPr>
                  <a:t> (</a:t>
                </a:r>
                <a14:m>
                  <m:oMath xmlns:m="http://schemas.openxmlformats.org/officeDocument/2006/math">
                    <m:r>
                      <a:rPr lang="en-US" sz="1600" i="1" dirty="0">
                        <a:latin typeface="Cambria Math" panose="02040503050406030204" pitchFamily="18" charset="0"/>
                        <a:ea typeface="Cambria Math" panose="02040503050406030204" pitchFamily="18" charset="0"/>
                      </a:rPr>
                      <m:t>𝜃</m:t>
                    </m:r>
                    <m:r>
                      <a:rPr lang="en-US" sz="1600" b="0" i="1" dirty="0" smtClean="0">
                        <a:latin typeface="Cambria Math" panose="02040503050406030204" pitchFamily="18" charset="0"/>
                        <a:ea typeface="Cambria Math" panose="02040503050406030204" pitchFamily="18" charset="0"/>
                      </a:rPr>
                      <m:t>)</m:t>
                    </m:r>
                  </m:oMath>
                </a14:m>
                <a:r>
                  <a:rPr lang="en-US" sz="1600" dirty="0">
                    <a:latin typeface="Times New Roman" panose="02020603050405020304" pitchFamily="18" charset="0"/>
                    <a:ea typeface="Times New Roman" panose="02020603050405020304" pitchFamily="18" charset="0"/>
                  </a:rPr>
                  <a:t>. </a:t>
                </a:r>
              </a:p>
            </p:txBody>
          </p:sp>
        </mc:Choice>
        <mc:Fallback xmlns="">
          <p:sp>
            <p:nvSpPr>
              <p:cNvPr id="15" name="Rectangle 14"/>
              <p:cNvSpPr>
                <a:spLocks noRot="1" noChangeAspect="1" noMove="1" noResize="1" noEditPoints="1" noAdjustHandles="1" noChangeArrowheads="1" noChangeShapeType="1" noTextEdit="1"/>
              </p:cNvSpPr>
              <p:nvPr/>
            </p:nvSpPr>
            <p:spPr>
              <a:xfrm>
                <a:off x="671169" y="5340021"/>
                <a:ext cx="7638897" cy="1347869"/>
              </a:xfrm>
              <a:prstGeom prst="rect">
                <a:avLst/>
              </a:prstGeom>
              <a:blipFill>
                <a:blip r:embed="rId4"/>
                <a:stretch>
                  <a:fillRect l="-399" t="-1357" b="-3167"/>
                </a:stretch>
              </a:blipFill>
            </p:spPr>
            <p:txBody>
              <a:bodyPr/>
              <a:lstStyle/>
              <a:p>
                <a:r>
                  <a:rPr lang="en-US">
                    <a:noFill/>
                  </a:rPr>
                  <a:t> </a:t>
                </a:r>
              </a:p>
            </p:txBody>
          </p:sp>
        </mc:Fallback>
      </mc:AlternateContent>
      <p:grpSp>
        <p:nvGrpSpPr>
          <p:cNvPr id="40" name="Group 39"/>
          <p:cNvGrpSpPr/>
          <p:nvPr/>
        </p:nvGrpSpPr>
        <p:grpSpPr>
          <a:xfrm>
            <a:off x="4818888" y="1445396"/>
            <a:ext cx="3825850" cy="2520022"/>
            <a:chOff x="4776827" y="1445396"/>
            <a:chExt cx="3825850" cy="2520022"/>
          </a:xfrm>
        </p:grpSpPr>
        <p:pic>
          <p:nvPicPr>
            <p:cNvPr id="33" name="Picture 32"/>
            <p:cNvPicPr>
              <a:picLocks noChangeAspect="1"/>
            </p:cNvPicPr>
            <p:nvPr/>
          </p:nvPicPr>
          <p:blipFill rotWithShape="1">
            <a:blip r:embed="rId5"/>
            <a:srcRect b="18110"/>
            <a:stretch/>
          </p:blipFill>
          <p:spPr>
            <a:xfrm>
              <a:off x="4776827" y="1445396"/>
              <a:ext cx="3825850" cy="2520022"/>
            </a:xfrm>
            <a:prstGeom prst="rect">
              <a:avLst/>
            </a:prstGeom>
          </p:spPr>
        </p:pic>
        <p:sp>
          <p:nvSpPr>
            <p:cNvPr id="34" name="TextBox 33"/>
            <p:cNvSpPr txBox="1"/>
            <p:nvPr/>
          </p:nvSpPr>
          <p:spPr>
            <a:xfrm rot="18304033">
              <a:off x="6288492" y="2813311"/>
              <a:ext cx="1697127" cy="246221"/>
            </a:xfrm>
            <a:prstGeom prst="rect">
              <a:avLst/>
            </a:prstGeom>
            <a:noFill/>
          </p:spPr>
          <p:txBody>
            <a:bodyPr wrap="square" rtlCol="0">
              <a:spAutoFit/>
            </a:bodyPr>
            <a:lstStyle/>
            <a:p>
              <a:r>
                <a:rPr lang="en-US" sz="1000" dirty="0" smtClean="0">
                  <a:solidFill>
                    <a:srgbClr val="FF0000"/>
                  </a:solidFill>
                </a:rPr>
                <a:t>Tropospheric Path Delay</a:t>
              </a:r>
              <a:endParaRPr lang="en-US" sz="1000" dirty="0">
                <a:solidFill>
                  <a:srgbClr val="FF0000"/>
                </a:solidFill>
              </a:endParaRPr>
            </a:p>
          </p:txBody>
        </p:sp>
        <p:sp>
          <p:nvSpPr>
            <p:cNvPr id="36" name="TextBox 35"/>
            <p:cNvSpPr txBox="1"/>
            <p:nvPr/>
          </p:nvSpPr>
          <p:spPr>
            <a:xfrm rot="16200000">
              <a:off x="6087054" y="2672785"/>
              <a:ext cx="445777" cy="276999"/>
            </a:xfrm>
            <a:prstGeom prst="rect">
              <a:avLst/>
            </a:prstGeom>
            <a:noFill/>
          </p:spPr>
          <p:txBody>
            <a:bodyPr wrap="square" rtlCol="0">
              <a:spAutoFit/>
            </a:bodyPr>
            <a:lstStyle/>
            <a:p>
              <a:r>
                <a:rPr lang="en-US" sz="1200" b="1" dirty="0" smtClean="0">
                  <a:solidFill>
                    <a:srgbClr val="FF0000"/>
                  </a:solidFill>
                </a:rPr>
                <a:t>TZD</a:t>
              </a:r>
              <a:endParaRPr lang="en-US" sz="1200" b="1" dirty="0">
                <a:solidFill>
                  <a:srgbClr val="FF0000"/>
                </a:solidFill>
              </a:endParaRPr>
            </a:p>
          </p:txBody>
        </p:sp>
        <p:sp>
          <p:nvSpPr>
            <p:cNvPr id="37" name="Arc 36"/>
            <p:cNvSpPr/>
            <p:nvPr/>
          </p:nvSpPr>
          <p:spPr>
            <a:xfrm>
              <a:off x="6147226" y="3211380"/>
              <a:ext cx="602432" cy="221091"/>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Rectangle 37"/>
                <p:cNvSpPr/>
                <p:nvPr/>
              </p:nvSpPr>
              <p:spPr>
                <a:xfrm>
                  <a:off x="6464638" y="2909850"/>
                  <a:ext cx="3741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dirty="0" smtClean="0">
                            <a:solidFill>
                              <a:srgbClr val="FF0000"/>
                            </a:solidFill>
                            <a:latin typeface="Cambria Math" panose="02040503050406030204" pitchFamily="18" charset="0"/>
                            <a:ea typeface="Cambria Math" panose="02040503050406030204" pitchFamily="18" charset="0"/>
                          </a:rPr>
                          <m:t>𝜃</m:t>
                        </m:r>
                      </m:oMath>
                    </m:oMathPara>
                  </a14:m>
                  <a:endParaRPr lang="en-US" dirty="0">
                    <a:solidFill>
                      <a:srgbClr val="FF0000"/>
                    </a:solidFill>
                  </a:endParaRPr>
                </a:p>
              </p:txBody>
            </p:sp>
          </mc:Choice>
          <mc:Fallback xmlns="">
            <p:sp>
              <p:nvSpPr>
                <p:cNvPr id="38" name="Rectangle 37"/>
                <p:cNvSpPr>
                  <a:spLocks noRot="1" noChangeAspect="1" noMove="1" noResize="1" noEditPoints="1" noAdjustHandles="1" noChangeArrowheads="1" noChangeShapeType="1" noTextEdit="1"/>
                </p:cNvSpPr>
                <p:nvPr/>
              </p:nvSpPr>
              <p:spPr>
                <a:xfrm>
                  <a:off x="6464638" y="2909850"/>
                  <a:ext cx="374140" cy="369332"/>
                </a:xfrm>
                <a:prstGeom prst="rect">
                  <a:avLst/>
                </a:prstGeom>
                <a:blipFill>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 name="Rectangle 11"/>
              <p:cNvSpPr/>
              <p:nvPr/>
            </p:nvSpPr>
            <p:spPr>
              <a:xfrm>
                <a:off x="3029439" y="4612450"/>
                <a:ext cx="2000612" cy="400110"/>
              </a:xfrm>
              <a:prstGeom prst="rect">
                <a:avLst/>
              </a:prstGeom>
            </p:spPr>
            <p:txBody>
              <a:bodyPr wrap="none">
                <a:spAutoFit/>
              </a:bodyPr>
              <a:lstStyle/>
              <a:p>
                <a:r>
                  <a:rPr lang="en-US" sz="2000" b="1" i="1" dirty="0">
                    <a:solidFill>
                      <a:srgbClr val="CA5802"/>
                    </a:solidFill>
                    <a:latin typeface="Cambria" charset="0"/>
                    <a:ea typeface="Cambria" charset="0"/>
                    <a:cs typeface="Cambria" charset="0"/>
                  </a:rPr>
                  <a:t>PWV</a:t>
                </a:r>
                <a:r>
                  <a:rPr lang="en-US" i="1" dirty="0">
                    <a:latin typeface="Times New Roman" charset="0"/>
                    <a:ea typeface="Times New Roman" charset="0"/>
                  </a:rPr>
                  <a:t> </a:t>
                </a:r>
                <a:r>
                  <a:rPr lang="en-US" dirty="0">
                    <a:effectLst/>
                    <a:latin typeface="Times New Roman" charset="0"/>
                    <a:ea typeface="Times New Roman" charset="0"/>
                  </a:rPr>
                  <a:t>= </a:t>
                </a:r>
                <a14:m>
                  <m:oMath xmlns:m="http://schemas.openxmlformats.org/officeDocument/2006/math">
                    <m:r>
                      <a:rPr lang="en-US" i="1">
                        <a:effectLst/>
                        <a:latin typeface="Cambria Math" charset="0"/>
                        <a:ea typeface="Times New Roman" charset="0"/>
                        <a:cs typeface="Times New Roman" charset="0"/>
                      </a:rPr>
                      <m:t>𝑍𝑊𝐷</m:t>
                    </m:r>
                    <m:r>
                      <a:rPr lang="en-US" i="1">
                        <a:effectLst/>
                        <a:latin typeface="Cambria Math" charset="0"/>
                        <a:ea typeface="Times New Roman" charset="0"/>
                        <a:cs typeface="Times New Roman" charset="0"/>
                      </a:rPr>
                      <m:t>×</m:t>
                    </m:r>
                    <m:r>
                      <a:rPr lang="en-US" i="1">
                        <a:effectLst/>
                        <a:latin typeface="Cambria Math" charset="0"/>
                        <a:ea typeface="Times New Roman" charset="0"/>
                        <a:cs typeface="Times New Roman" charset="0"/>
                      </a:rPr>
                      <m:t>𝛱</m:t>
                    </m:r>
                  </m:oMath>
                </a14:m>
                <a:r>
                  <a:rPr lang="en-US" dirty="0">
                    <a:effectLst/>
                  </a:rPr>
                  <a:t> </a:t>
                </a:r>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3029439" y="4612450"/>
                <a:ext cx="2000612" cy="400110"/>
              </a:xfrm>
              <a:prstGeom prst="rect">
                <a:avLst/>
              </a:prstGeom>
              <a:blipFill>
                <a:blip r:embed="rId7"/>
                <a:stretch>
                  <a:fillRect l="-3354" t="-10769" b="-2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890586" y="5449493"/>
                <a:ext cx="4272453" cy="405176"/>
              </a:xfrm>
              <a:prstGeom prst="rect">
                <a:avLst/>
              </a:prstGeom>
              <a:noFill/>
            </p:spPr>
            <p:txBody>
              <a:bodyPr wrap="square" rtlCol="0">
                <a:spAutoFit/>
              </a:bodyPr>
              <a:lstStyle/>
              <a:p>
                <a14:m>
                  <m:oMath xmlns:m="http://schemas.openxmlformats.org/officeDocument/2006/math">
                    <m:sSup>
                      <m:sSupPr>
                        <m:ctrlPr>
                          <a:rPr lang="en-US" sz="1200" i="1">
                            <a:latin typeface="Cambria Math" panose="02040503050406030204" pitchFamily="18" charset="0"/>
                          </a:rPr>
                        </m:ctrlPr>
                      </m:sSupPr>
                      <m:e>
                        <m:r>
                          <a:rPr lang="en-US" sz="1200" i="1">
                            <a:latin typeface="Cambria Math" charset="0"/>
                          </a:rPr>
                          <m:t>𝛱</m:t>
                        </m:r>
                      </m:e>
                      <m:sup>
                        <m:r>
                          <a:rPr lang="en-US" sz="1200" i="1">
                            <a:latin typeface="Cambria Math" charset="0"/>
                          </a:rPr>
                          <m:t>−1</m:t>
                        </m:r>
                      </m:sup>
                    </m:sSup>
                  </m:oMath>
                </a14:m>
                <a:r>
                  <a:rPr lang="en-US" sz="1200" dirty="0"/>
                  <a:t>=</a:t>
                </a:r>
                <a14:m>
                  <m:oMath xmlns:m="http://schemas.openxmlformats.org/officeDocument/2006/math">
                    <m:sSup>
                      <m:sSupPr>
                        <m:ctrlPr>
                          <a:rPr lang="en-US" sz="1200" i="1">
                            <a:latin typeface="Cambria Math" panose="02040503050406030204" pitchFamily="18" charset="0"/>
                          </a:rPr>
                        </m:ctrlPr>
                      </m:sSupPr>
                      <m:e>
                        <m:r>
                          <a:rPr lang="en-US" sz="1200" i="1">
                            <a:latin typeface="Cambria Math" charset="0"/>
                          </a:rPr>
                          <m:t>10</m:t>
                        </m:r>
                      </m:e>
                      <m:sup>
                        <m:r>
                          <a:rPr lang="en-US" sz="1200" i="1">
                            <a:latin typeface="Cambria Math" charset="0"/>
                          </a:rPr>
                          <m:t>−6</m:t>
                        </m:r>
                      </m:sup>
                    </m:sSup>
                    <m:r>
                      <a:rPr lang="en-US" sz="1200" i="1">
                        <a:latin typeface="Cambria Math" charset="0"/>
                      </a:rPr>
                      <m:t> × </m:t>
                    </m:r>
                  </m:oMath>
                </a14:m>
                <a:r>
                  <a:rPr lang="en-US" sz="1200" dirty="0" err="1"/>
                  <a:t>ρ</a:t>
                </a:r>
                <a:r>
                  <a:rPr lang="en-US" sz="1200" dirty="0"/>
                  <a:t> × </a:t>
                </a:r>
                <a14:m>
                  <m:oMath xmlns:m="http://schemas.openxmlformats.org/officeDocument/2006/math">
                    <m:sSub>
                      <m:sSubPr>
                        <m:ctrlPr>
                          <a:rPr lang="en-US" sz="1200" i="1">
                            <a:latin typeface="Cambria Math" panose="02040503050406030204" pitchFamily="18" charset="0"/>
                          </a:rPr>
                        </m:ctrlPr>
                      </m:sSubPr>
                      <m:e>
                        <m:r>
                          <a:rPr lang="en-US" sz="1200" i="1">
                            <a:latin typeface="Cambria Math" charset="0"/>
                          </a:rPr>
                          <m:t>𝑅</m:t>
                        </m:r>
                      </m:e>
                      <m:sub>
                        <m:r>
                          <a:rPr lang="en-US" sz="1200" i="1">
                            <a:latin typeface="Cambria Math" charset="0"/>
                          </a:rPr>
                          <m:t>𝑣</m:t>
                        </m:r>
                      </m:sub>
                    </m:sSub>
                  </m:oMath>
                </a14:m>
                <a:r>
                  <a:rPr lang="en-US" sz="1200" dirty="0"/>
                  <a:t>(</a:t>
                </a:r>
                <a14:m>
                  <m:oMath xmlns:m="http://schemas.openxmlformats.org/officeDocument/2006/math">
                    <m:f>
                      <m:fPr>
                        <m:ctrlPr>
                          <a:rPr lang="en-US" sz="1200" i="1">
                            <a:latin typeface="Cambria Math" panose="02040503050406030204" pitchFamily="18" charset="0"/>
                          </a:rPr>
                        </m:ctrlPr>
                      </m:fPr>
                      <m:num>
                        <m:r>
                          <a:rPr lang="en-US" sz="1200" i="1">
                            <a:latin typeface="Cambria Math" charset="0"/>
                          </a:rPr>
                          <m:t>(3.739±0.012)</m:t>
                        </m:r>
                        <m:sSup>
                          <m:sSupPr>
                            <m:ctrlPr>
                              <a:rPr lang="en-US" sz="1200" i="1">
                                <a:latin typeface="Cambria Math" panose="02040503050406030204" pitchFamily="18" charset="0"/>
                              </a:rPr>
                            </m:ctrlPr>
                          </m:sSupPr>
                          <m:e>
                            <m:r>
                              <a:rPr lang="en-US" sz="1200" i="1">
                                <a:latin typeface="Cambria Math" charset="0"/>
                              </a:rPr>
                              <m:t>10</m:t>
                            </m:r>
                          </m:e>
                          <m:sup>
                            <m:r>
                              <a:rPr lang="en-US" sz="1200" i="1">
                                <a:latin typeface="Cambria Math" charset="0"/>
                              </a:rPr>
                              <m:t>5</m:t>
                            </m:r>
                          </m:sup>
                        </m:sSup>
                      </m:num>
                      <m:den>
                        <m:sSub>
                          <m:sSubPr>
                            <m:ctrlPr>
                              <a:rPr lang="en-US" sz="1200" i="1">
                                <a:latin typeface="Cambria Math" panose="02040503050406030204" pitchFamily="18" charset="0"/>
                              </a:rPr>
                            </m:ctrlPr>
                          </m:sSubPr>
                          <m:e>
                            <m:r>
                              <a:rPr lang="en-US" sz="1200" i="1">
                                <a:latin typeface="Cambria Math" charset="0"/>
                              </a:rPr>
                              <m:t>𝑇</m:t>
                            </m:r>
                          </m:e>
                          <m:sub>
                            <m:r>
                              <a:rPr lang="en-US" sz="1200" i="1">
                                <a:latin typeface="Cambria Math" charset="0"/>
                              </a:rPr>
                              <m:t>𝑚</m:t>
                            </m:r>
                          </m:sub>
                        </m:sSub>
                      </m:den>
                    </m:f>
                  </m:oMath>
                </a14:m>
                <a:r>
                  <a:rPr lang="en-US" sz="1200" dirty="0"/>
                  <a:t>+</a:t>
                </a:r>
                <a14:m>
                  <m:oMath xmlns:m="http://schemas.openxmlformats.org/officeDocument/2006/math">
                    <m:r>
                      <a:rPr lang="en-US" sz="1200" i="1">
                        <a:latin typeface="Cambria Math" charset="0"/>
                      </a:rPr>
                      <m:t> (22.1±2.2</m:t>
                    </m:r>
                  </m:oMath>
                </a14:m>
                <a:r>
                  <a:rPr lang="en-US" sz="1200" dirty="0"/>
                  <a:t>)) </a:t>
                </a:r>
              </a:p>
            </p:txBody>
          </p:sp>
        </mc:Choice>
        <mc:Fallback xmlns="">
          <p:sp>
            <p:nvSpPr>
              <p:cNvPr id="13" name="TextBox 12"/>
              <p:cNvSpPr txBox="1">
                <a:spLocks noRot="1" noChangeAspect="1" noMove="1" noResize="1" noEditPoints="1" noAdjustHandles="1" noChangeArrowheads="1" noChangeShapeType="1" noTextEdit="1"/>
              </p:cNvSpPr>
              <p:nvPr/>
            </p:nvSpPr>
            <p:spPr>
              <a:xfrm>
                <a:off x="3890586" y="5449493"/>
                <a:ext cx="4272453" cy="40517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3689413" y="5829030"/>
                <a:ext cx="1882849" cy="27699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𝑇</m:t>
                          </m:r>
                        </m:e>
                        <m:sub>
                          <m:r>
                            <a:rPr lang="en-US" sz="1200" i="1">
                              <a:latin typeface="Cambria Math" panose="02040503050406030204" pitchFamily="18" charset="0"/>
                            </a:rPr>
                            <m:t>𝑚</m:t>
                          </m:r>
                        </m:sub>
                      </m:sSub>
                      <m:r>
                        <a:rPr lang="en-US" sz="1200" i="0">
                          <a:latin typeface="Cambria Math" panose="02040503050406030204" pitchFamily="18" charset="0"/>
                        </a:rPr>
                        <m:t>=70.2+0.72 </m:t>
                      </m:r>
                      <m:sSub>
                        <m:sSubPr>
                          <m:ctrlPr>
                            <a:rPr lang="en-US" sz="1200" i="1">
                              <a:latin typeface="Cambria Math" panose="02040503050406030204" pitchFamily="18" charset="0"/>
                            </a:rPr>
                          </m:ctrlPr>
                        </m:sSubPr>
                        <m:e>
                          <m:r>
                            <a:rPr lang="en-US" sz="1200" i="1">
                              <a:latin typeface="Cambria Math" panose="02040503050406030204" pitchFamily="18" charset="0"/>
                            </a:rPr>
                            <m:t>𝑇</m:t>
                          </m:r>
                        </m:e>
                        <m:sub>
                          <m:r>
                            <a:rPr lang="en-US" sz="1200" i="1">
                              <a:latin typeface="Cambria Math" panose="02040503050406030204" pitchFamily="18" charset="0"/>
                            </a:rPr>
                            <m:t>𝑠</m:t>
                          </m:r>
                        </m:sub>
                      </m:sSub>
                    </m:oMath>
                  </m:oMathPara>
                </a14:m>
                <a:endParaRPr lang="en-US" sz="1200" dirty="0"/>
              </a:p>
            </p:txBody>
          </p:sp>
        </mc:Choice>
        <mc:Fallback xmlns="">
          <p:sp>
            <p:nvSpPr>
              <p:cNvPr id="16" name="Rectangle 15"/>
              <p:cNvSpPr>
                <a:spLocks noRot="1" noChangeAspect="1" noMove="1" noResize="1" noEditPoints="1" noAdjustHandles="1" noChangeArrowheads="1" noChangeShapeType="1" noTextEdit="1"/>
              </p:cNvSpPr>
              <p:nvPr/>
            </p:nvSpPr>
            <p:spPr>
              <a:xfrm>
                <a:off x="3689413" y="5829030"/>
                <a:ext cx="1882849" cy="276999"/>
              </a:xfrm>
              <a:prstGeom prst="rect">
                <a:avLst/>
              </a:prstGeom>
              <a:blipFill>
                <a:blip r:embed="rId9"/>
                <a:stretch>
                  <a:fillRect/>
                </a:stretch>
              </a:blipFill>
            </p:spPr>
            <p:txBody>
              <a:bodyPr/>
              <a:lstStyle/>
              <a:p>
                <a:r>
                  <a:rPr lang="en-US">
                    <a:noFill/>
                  </a:rPr>
                  <a:t> </a:t>
                </a:r>
              </a:p>
            </p:txBody>
          </p:sp>
        </mc:Fallback>
      </mc:AlternateContent>
      <p:sp>
        <p:nvSpPr>
          <p:cNvPr id="17" name="TextBox 16"/>
          <p:cNvSpPr txBox="1"/>
          <p:nvPr/>
        </p:nvSpPr>
        <p:spPr>
          <a:xfrm>
            <a:off x="8465869" y="6406333"/>
            <a:ext cx="571500" cy="369332"/>
          </a:xfrm>
          <a:prstGeom prst="rect">
            <a:avLst/>
          </a:prstGeom>
          <a:noFill/>
        </p:spPr>
        <p:txBody>
          <a:bodyPr wrap="square" rtlCol="0">
            <a:spAutoFit/>
          </a:bodyPr>
          <a:lstStyle/>
          <a:p>
            <a:pPr algn="ctr"/>
            <a:r>
              <a:rPr lang="en-US" dirty="0" smtClean="0"/>
              <a:t>6</a:t>
            </a:r>
            <a:endParaRPr lang="en-US" dirty="0"/>
          </a:p>
        </p:txBody>
      </p:sp>
    </p:spTree>
    <p:extLst>
      <p:ext uri="{BB962C8B-B14F-4D97-AF65-F5344CB8AC3E}">
        <p14:creationId xmlns:p14="http://schemas.microsoft.com/office/powerpoint/2010/main" val="94728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fade">
                                      <p:cBhvr>
                                        <p:cTn id="20" dur="500"/>
                                        <p:tgtEl>
                                          <p:spTgt spid="15">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Effect transition="in" filter="fade">
                                      <p:cBhvr>
                                        <p:cTn id="23" dur="500"/>
                                        <p:tgtEl>
                                          <p:spTgt spid="15">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xEl>
                                              <p:pRg st="3" end="3"/>
                                            </p:txEl>
                                          </p:spTgt>
                                        </p:tgtEl>
                                        <p:attrNameLst>
                                          <p:attrName>style.visibility</p:attrName>
                                        </p:attrNameLst>
                                      </p:cBhvr>
                                      <p:to>
                                        <p:strVal val="visible"/>
                                      </p:to>
                                    </p:set>
                                    <p:animEffect transition="in" filter="fade">
                                      <p:cBhvr>
                                        <p:cTn id="26" dur="500"/>
                                        <p:tgtEl>
                                          <p:spTgt spid="1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3950563"/>
            <a:ext cx="9144000" cy="2238375"/>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b="1" dirty="0" smtClean="0">
              <a:solidFill>
                <a:srgbClr val="FFFFFF"/>
              </a:solidFill>
              <a:effectLst>
                <a:outerShdw blurRad="38100" dist="38100" dir="2700000" algn="tl">
                  <a:srgbClr val="000000">
                    <a:alpha val="43137"/>
                  </a:srgbClr>
                </a:outerShdw>
              </a:effectLst>
              <a:latin typeface="Arial Black" panose="020B0A04020102020204" pitchFamily="34" charset="0"/>
            </a:endParaRPr>
          </a:p>
          <a:p>
            <a:endParaRPr lang="en-US" sz="2800" b="1" dirty="0" smtClean="0">
              <a:solidFill>
                <a:srgbClr val="FFFFFF"/>
              </a:solidFill>
              <a:latin typeface="Cambria" charset="0"/>
              <a:ea typeface="Cambria" charset="0"/>
              <a:cs typeface="Cambria" charset="0"/>
            </a:endParaRPr>
          </a:p>
          <a:p>
            <a:pPr algn="ctr"/>
            <a:r>
              <a:rPr lang="en-US" sz="2800" b="1" dirty="0" smtClean="0">
                <a:solidFill>
                  <a:srgbClr val="FFFFFF"/>
                </a:solidFill>
                <a:latin typeface="Cambria" charset="0"/>
                <a:ea typeface="Cambria" charset="0"/>
                <a:cs typeface="Cambria" charset="0"/>
              </a:rPr>
              <a:t>The Preliminary Study on The Prediction of a</a:t>
            </a:r>
          </a:p>
          <a:p>
            <a:pPr algn="ctr"/>
            <a:r>
              <a:rPr lang="en-US" sz="2800" b="1" dirty="0" smtClean="0">
                <a:solidFill>
                  <a:srgbClr val="FFFFFF"/>
                </a:solidFill>
                <a:latin typeface="Cambria" charset="0"/>
                <a:ea typeface="Cambria" charset="0"/>
                <a:cs typeface="Cambria" charset="0"/>
              </a:rPr>
              <a:t>Severe Rainfall By GNSS Derived PWV Analysis</a:t>
            </a:r>
            <a:endParaRPr lang="en-US" sz="2800" b="1" dirty="0">
              <a:solidFill>
                <a:srgbClr val="FFFFFF"/>
              </a:solidFill>
              <a:latin typeface="Cambria" charset="0"/>
              <a:ea typeface="Cambria" charset="0"/>
              <a:cs typeface="Cambria" charset="0"/>
            </a:endParaRPr>
          </a:p>
        </p:txBody>
      </p:sp>
      <p:sp>
        <p:nvSpPr>
          <p:cNvPr id="4" name="Rectangle 3"/>
          <p:cNvSpPr/>
          <p:nvPr/>
        </p:nvSpPr>
        <p:spPr>
          <a:xfrm>
            <a:off x="0" y="3950563"/>
            <a:ext cx="9144000" cy="523220"/>
          </a:xfrm>
          <a:prstGeom prst="rect">
            <a:avLst/>
          </a:prstGeom>
          <a:solidFill>
            <a:srgbClr val="000000">
              <a:alpha val="40000"/>
            </a:srgbClr>
          </a:solidFill>
        </p:spPr>
        <p:txBody>
          <a:bodyPr wrap="square">
            <a:spAutoFit/>
          </a:bodyPr>
          <a:lstStyle/>
          <a:p>
            <a:pPr algn="ctr"/>
            <a:endParaRPr lang="en-US" sz="2800" b="1" dirty="0">
              <a:solidFill>
                <a:srgbClr val="FFFFFF"/>
              </a:solidFill>
              <a:latin typeface="Cambria" charset="0"/>
              <a:ea typeface="Cambria" charset="0"/>
              <a:cs typeface="Cambria" charset="0"/>
            </a:endParaRPr>
          </a:p>
        </p:txBody>
      </p:sp>
      <p:pic>
        <p:nvPicPr>
          <p:cNvPr id="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89579"/>
            <a:ext cx="4537164" cy="30965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12405" r="22896" b="16404"/>
          <a:stretch/>
        </p:blipFill>
        <p:spPr bwMode="auto">
          <a:xfrm>
            <a:off x="4537164" y="889579"/>
            <a:ext cx="4606835" cy="3096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768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914400"/>
            <a:r>
              <a:rPr lang="en-US" sz="2800" dirty="0"/>
              <a:t>Hurricane Matthew 2016</a:t>
            </a:r>
          </a:p>
        </p:txBody>
      </p:sp>
      <p:sp>
        <p:nvSpPr>
          <p:cNvPr id="3" name="Content Placeholder 2"/>
          <p:cNvSpPr>
            <a:spLocks noGrp="1"/>
          </p:cNvSpPr>
          <p:nvPr>
            <p:ph idx="1"/>
          </p:nvPr>
        </p:nvSpPr>
        <p:spPr>
          <a:xfrm>
            <a:off x="457200" y="1696676"/>
            <a:ext cx="8229600" cy="4708525"/>
          </a:xfrm>
        </p:spPr>
        <p:txBody>
          <a:bodyPr>
            <a:normAutofit/>
          </a:bodyPr>
          <a:lstStyle/>
          <a:p>
            <a:pPr algn="just"/>
            <a:r>
              <a:rPr lang="en-US" sz="2400" dirty="0"/>
              <a:t>A total of 603 deaths </a:t>
            </a:r>
            <a:r>
              <a:rPr lang="en-US" sz="2400" dirty="0" smtClean="0"/>
              <a:t>(34</a:t>
            </a:r>
            <a:r>
              <a:rPr lang="en-US" sz="2400" dirty="0"/>
              <a:t> in the United States)</a:t>
            </a:r>
            <a:endParaRPr lang="en-US" altLang="en-US" sz="2400" dirty="0"/>
          </a:p>
          <a:p>
            <a:pPr algn="just"/>
            <a:r>
              <a:rPr lang="en-US" altLang="en-US" sz="2400" dirty="0"/>
              <a:t>Could </a:t>
            </a:r>
            <a:r>
              <a:rPr lang="en-US" altLang="en-US" sz="2400" dirty="0" smtClean="0"/>
              <a:t>cause ~ $10 </a:t>
            </a:r>
            <a:r>
              <a:rPr lang="en-US" altLang="en-US" sz="2400" dirty="0"/>
              <a:t>billion in </a:t>
            </a:r>
            <a:r>
              <a:rPr lang="en-US" altLang="en-US" sz="2400" dirty="0" smtClean="0"/>
              <a:t>damage estimates </a:t>
            </a:r>
            <a:endParaRPr lang="en-US" altLang="en-US" sz="2400" dirty="0"/>
          </a:p>
          <a:p>
            <a:endParaRPr lang="en-US" dirty="0"/>
          </a:p>
        </p:txBody>
      </p:sp>
      <p:pic>
        <p:nvPicPr>
          <p:cNvPr id="4" name="Picture 7" descr="https://dsx.weather.com/util/image/w/gettyimages-614190546.jpg?v=ap&amp;w=980&amp;h=551&amp;api=7db9fe61-7414-47b5-9871-e17d87b8b6a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3464" y="2696606"/>
            <a:ext cx="5132486" cy="28857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7" descr="http://911review.org/Hurricane_Katrina/photos/katrina_damage_FLOOD_WATER_west_esplena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885" y="4492492"/>
            <a:ext cx="3323229" cy="21796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410" y="4642246"/>
            <a:ext cx="2859822" cy="2100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8465869" y="6406333"/>
            <a:ext cx="571500" cy="369332"/>
          </a:xfrm>
          <a:prstGeom prst="rect">
            <a:avLst/>
          </a:prstGeom>
          <a:noFill/>
        </p:spPr>
        <p:txBody>
          <a:bodyPr wrap="square" rtlCol="0">
            <a:spAutoFit/>
          </a:bodyPr>
          <a:lstStyle/>
          <a:p>
            <a:pPr algn="ctr"/>
            <a:r>
              <a:rPr lang="en-US" dirty="0"/>
              <a:t>8</a:t>
            </a:r>
          </a:p>
        </p:txBody>
      </p:sp>
    </p:spTree>
    <p:extLst>
      <p:ext uri="{BB962C8B-B14F-4D97-AF65-F5344CB8AC3E}">
        <p14:creationId xmlns:p14="http://schemas.microsoft.com/office/powerpoint/2010/main" val="270502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cstate="print">
            <a:extLst>
              <a:ext uri="{28A0092B-C50C-407E-A947-70E740481C1C}">
                <a14:useLocalDpi xmlns:a14="http://schemas.microsoft.com/office/drawing/2010/main" val="0"/>
              </a:ext>
            </a:extLst>
          </a:blip>
          <a:srcRect l="5522" t="5119" r="4434" b="5577"/>
          <a:stretch/>
        </p:blipFill>
        <p:spPr bwMode="auto">
          <a:xfrm>
            <a:off x="4584741" y="689993"/>
            <a:ext cx="4559259" cy="5479579"/>
          </a:xfrm>
          <a:prstGeom prst="rect">
            <a:avLst/>
          </a:prstGeom>
          <a:ln>
            <a:noFill/>
          </a:ln>
          <a:extLst>
            <a:ext uri="{53640926-AAD7-44D8-BBD7-CCE9431645EC}">
              <a14:shadowObscured xmlns:a14="http://schemas.microsoft.com/office/drawing/2010/main"/>
            </a:ext>
          </a:extLst>
        </p:spPr>
      </p:pic>
      <p:sp>
        <p:nvSpPr>
          <p:cNvPr id="13" name="Content Placeholder 2"/>
          <p:cNvSpPr>
            <a:spLocks noGrp="1"/>
          </p:cNvSpPr>
          <p:nvPr>
            <p:ph idx="1"/>
          </p:nvPr>
        </p:nvSpPr>
        <p:spPr>
          <a:xfrm>
            <a:off x="140664" y="605629"/>
            <a:ext cx="8229600" cy="5868462"/>
          </a:xfrm>
        </p:spPr>
        <p:txBody>
          <a:bodyPr>
            <a:normAutofit/>
          </a:bodyPr>
          <a:lstStyle/>
          <a:p>
            <a:r>
              <a:rPr lang="en-US" sz="2400" dirty="0" smtClean="0"/>
              <a:t>Observations</a:t>
            </a:r>
            <a:r>
              <a:rPr lang="en-US" sz="2400" dirty="0"/>
              <a:t>:</a:t>
            </a:r>
          </a:p>
          <a:p>
            <a:pPr lvl="1">
              <a:buFont typeface="Wingdings" panose="05000000000000000000" pitchFamily="2" charset="2"/>
              <a:buChar char="Ø"/>
            </a:pPr>
            <a:r>
              <a:rPr lang="en-US" sz="2000" dirty="0" smtClean="0"/>
              <a:t>6-10 </a:t>
            </a:r>
            <a:r>
              <a:rPr lang="en-US" sz="2000" dirty="0"/>
              <a:t>October </a:t>
            </a:r>
            <a:r>
              <a:rPr lang="en-US" sz="2000" dirty="0" smtClean="0"/>
              <a:t>2016</a:t>
            </a:r>
          </a:p>
          <a:p>
            <a:pPr lvl="1">
              <a:buFont typeface="Wingdings" panose="05000000000000000000" pitchFamily="2" charset="2"/>
              <a:buChar char="Ø"/>
            </a:pPr>
            <a:r>
              <a:rPr lang="en-US" sz="2000" dirty="0"/>
              <a:t> </a:t>
            </a:r>
            <a:r>
              <a:rPr lang="en-US" sz="2000" dirty="0" smtClean="0"/>
              <a:t>15 CORS stations</a:t>
            </a:r>
          </a:p>
          <a:p>
            <a:pPr lvl="1">
              <a:buFont typeface="Wingdings" panose="05000000000000000000" pitchFamily="2" charset="2"/>
              <a:buChar char="Ø"/>
            </a:pPr>
            <a:r>
              <a:rPr lang="en-US" sz="2000" dirty="0" smtClean="0"/>
              <a:t>10 weather stations </a:t>
            </a:r>
          </a:p>
          <a:p>
            <a:pPr lvl="1">
              <a:buFont typeface="Wingdings" panose="05000000000000000000" pitchFamily="2" charset="2"/>
              <a:buChar char="Ø"/>
            </a:pPr>
            <a:endParaRPr lang="en-US" sz="2000" dirty="0"/>
          </a:p>
          <a:p>
            <a:pPr>
              <a:buFont typeface="Arial" panose="020B0604020202020204" pitchFamily="34" charset="0"/>
              <a:buChar char="•"/>
            </a:pPr>
            <a:r>
              <a:rPr lang="en-US" sz="2400" dirty="0"/>
              <a:t>Temporal </a:t>
            </a:r>
            <a:r>
              <a:rPr lang="en-US" sz="2400" dirty="0" smtClean="0"/>
              <a:t>Resolution:</a:t>
            </a:r>
          </a:p>
          <a:p>
            <a:pPr lvl="1">
              <a:buFont typeface="Wingdings" panose="05000000000000000000" pitchFamily="2" charset="2"/>
              <a:buChar char="Ø"/>
            </a:pPr>
            <a:r>
              <a:rPr lang="en-US" sz="2000" dirty="0" smtClean="0"/>
              <a:t> 30 sec of GNSS CORS </a:t>
            </a:r>
            <a:r>
              <a:rPr lang="en-US" sz="2000" dirty="0" err="1" smtClean="0"/>
              <a:t>obs</a:t>
            </a:r>
            <a:endParaRPr lang="en-US" sz="2000" dirty="0" smtClean="0"/>
          </a:p>
          <a:p>
            <a:pPr lvl="1">
              <a:buFont typeface="Wingdings" panose="05000000000000000000" pitchFamily="2" charset="2"/>
              <a:buChar char="Ø"/>
            </a:pPr>
            <a:r>
              <a:rPr lang="en-US" sz="2000" dirty="0" smtClean="0"/>
              <a:t>60 minutes for weather data</a:t>
            </a:r>
          </a:p>
          <a:p>
            <a:pPr lvl="1">
              <a:buFont typeface="Wingdings" panose="05000000000000000000" pitchFamily="2" charset="2"/>
              <a:buChar char="Ø"/>
            </a:pPr>
            <a:endParaRPr lang="en-US" sz="2000" dirty="0" smtClean="0"/>
          </a:p>
          <a:p>
            <a:pPr>
              <a:buFont typeface="Arial" panose="020B0604020202020204" pitchFamily="34" charset="0"/>
              <a:buChar char="•"/>
            </a:pPr>
            <a:r>
              <a:rPr lang="en-US" sz="2400" dirty="0" smtClean="0"/>
              <a:t>Processing:</a:t>
            </a:r>
            <a:endParaRPr lang="en-US" sz="2400" dirty="0"/>
          </a:p>
          <a:p>
            <a:pPr lvl="1">
              <a:buFont typeface="Wingdings" panose="05000000000000000000" pitchFamily="2" charset="2"/>
              <a:buChar char="Ø"/>
            </a:pPr>
            <a:r>
              <a:rPr lang="en-US" sz="2000" dirty="0"/>
              <a:t> </a:t>
            </a:r>
            <a:r>
              <a:rPr lang="en-US" sz="2000" dirty="0" smtClean="0"/>
              <a:t>APPS </a:t>
            </a:r>
          </a:p>
          <a:p>
            <a:pPr lvl="1">
              <a:buFont typeface="Wingdings" panose="05000000000000000000" pitchFamily="2" charset="2"/>
              <a:buChar char="Ø"/>
            </a:pPr>
            <a:r>
              <a:rPr lang="en-US" sz="2100" dirty="0" smtClean="0"/>
              <a:t>satellite </a:t>
            </a:r>
            <a:r>
              <a:rPr lang="en-US" sz="2100" dirty="0"/>
              <a:t>orbits and clock </a:t>
            </a:r>
            <a:endParaRPr lang="en-US" sz="2100" dirty="0" smtClean="0"/>
          </a:p>
          <a:p>
            <a:pPr marL="457200" lvl="1" indent="0">
              <a:buNone/>
            </a:pPr>
            <a:r>
              <a:rPr lang="en-US" sz="2100" dirty="0"/>
              <a:t> </a:t>
            </a:r>
            <a:r>
              <a:rPr lang="en-US" sz="2100" dirty="0" smtClean="0"/>
              <a:t>correction from JPL </a:t>
            </a:r>
            <a:r>
              <a:rPr lang="en-US" sz="2100" dirty="0"/>
              <a:t>final </a:t>
            </a:r>
            <a:r>
              <a:rPr lang="en-US" sz="2100" dirty="0" smtClean="0"/>
              <a:t>products</a:t>
            </a:r>
          </a:p>
          <a:p>
            <a:pPr lvl="1">
              <a:buFont typeface="Wingdings" panose="05000000000000000000" pitchFamily="2" charset="2"/>
              <a:buChar char="Ø"/>
            </a:pPr>
            <a:r>
              <a:rPr lang="en-US" sz="2100" dirty="0" smtClean="0"/>
              <a:t>Cutoff angle:15 degree</a:t>
            </a:r>
          </a:p>
          <a:p>
            <a:pPr marL="457200" lvl="1" indent="0">
              <a:buNone/>
            </a:pPr>
            <a:endParaRPr lang="en-US" sz="2100" dirty="0"/>
          </a:p>
          <a:p>
            <a:pPr lvl="1">
              <a:buFont typeface="Wingdings" panose="05000000000000000000" pitchFamily="2" charset="2"/>
              <a:buChar char="Ø"/>
            </a:pPr>
            <a:endParaRPr lang="en-US" sz="2000" dirty="0"/>
          </a:p>
          <a:p>
            <a:pPr lvl="1">
              <a:buFont typeface="Wingdings" panose="05000000000000000000" pitchFamily="2" charset="2"/>
              <a:buChar char="Ø"/>
            </a:pPr>
            <a:endParaRPr lang="en-US" sz="2000" dirty="0"/>
          </a:p>
          <a:p>
            <a:pPr lvl="1">
              <a:buFont typeface="Wingdings" panose="05000000000000000000" pitchFamily="2" charset="2"/>
              <a:buChar char="Ø"/>
            </a:pPr>
            <a:endParaRPr lang="en-US" sz="2000" dirty="0"/>
          </a:p>
        </p:txBody>
      </p:sp>
      <p:sp>
        <p:nvSpPr>
          <p:cNvPr id="4" name="TextBox 3"/>
          <p:cNvSpPr txBox="1"/>
          <p:nvPr/>
        </p:nvSpPr>
        <p:spPr>
          <a:xfrm>
            <a:off x="8465869" y="6406333"/>
            <a:ext cx="571500" cy="369332"/>
          </a:xfrm>
          <a:prstGeom prst="rect">
            <a:avLst/>
          </a:prstGeom>
          <a:noFill/>
        </p:spPr>
        <p:txBody>
          <a:bodyPr wrap="square" rtlCol="0">
            <a:spAutoFit/>
          </a:bodyPr>
          <a:lstStyle/>
          <a:p>
            <a:pPr algn="ctr"/>
            <a:r>
              <a:rPr lang="en-US" dirty="0"/>
              <a:t>9</a:t>
            </a:r>
          </a:p>
        </p:txBody>
      </p:sp>
    </p:spTree>
    <p:extLst>
      <p:ext uri="{BB962C8B-B14F-4D97-AF65-F5344CB8AC3E}">
        <p14:creationId xmlns:p14="http://schemas.microsoft.com/office/powerpoint/2010/main" val="942130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park_osu" id="{814B06E8-9A48-6B49-9646-23FEB736B3E0}" vid="{D6BB8333-2528-BD40-A9F6-38CBF01EF04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park_osu" id="{814B06E8-9A48-6B49-9646-23FEB736B3E0}" vid="{45C61EE9-ECE7-134D-AD15-CB495339605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jpark_osu</Template>
  <TotalTime>10633</TotalTime>
  <Words>932</Words>
  <Application>Microsoft Office PowerPoint</Application>
  <PresentationFormat>On-screen Show (4:3)</PresentationFormat>
  <Paragraphs>179</Paragraphs>
  <Slides>29</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29</vt:i4>
      </vt:variant>
    </vt:vector>
  </HeadingPairs>
  <TitlesOfParts>
    <vt:vector size="42" baseType="lpstr">
      <vt:lpstr>맑은 고딕</vt:lpstr>
      <vt:lpstr>Arial</vt:lpstr>
      <vt:lpstr>Arial Black</vt:lpstr>
      <vt:lpstr>Calibri</vt:lpstr>
      <vt:lpstr>Calibri Light</vt:lpstr>
      <vt:lpstr>Cambria</vt:lpstr>
      <vt:lpstr>Cambria Math</vt:lpstr>
      <vt:lpstr>Times New Roman</vt:lpstr>
      <vt:lpstr>Trebuchet MS</vt:lpstr>
      <vt:lpstr>Verdana</vt:lpstr>
      <vt:lpstr>Wingdings</vt:lpstr>
      <vt:lpstr>Office Theme</vt:lpstr>
      <vt:lpstr>Custom Design</vt:lpstr>
      <vt:lpstr>    An interactive Web-GIS application for identifying flood vulnerable areas based on GNSS meteorology  </vt:lpstr>
      <vt:lpstr>Presenter Info</vt:lpstr>
      <vt:lpstr>Outline</vt:lpstr>
      <vt:lpstr>Background </vt:lpstr>
      <vt:lpstr>Weather Monitoring/Forecasting with GNSS</vt:lpstr>
      <vt:lpstr>PWV Estimation Using GNSS</vt:lpstr>
      <vt:lpstr>PowerPoint Presentation</vt:lpstr>
      <vt:lpstr>Hurricane Matthew 2016</vt:lpstr>
      <vt:lpstr>PowerPoint Presentation</vt:lpstr>
      <vt:lpstr>PWV Variation During Event Period </vt:lpstr>
      <vt:lpstr>PWV Variation During Hurricane Matthew </vt:lpstr>
      <vt:lpstr>Weather Stations’ Met Parameters</vt:lpstr>
      <vt:lpstr>PowerPoint Presentation</vt:lpstr>
      <vt:lpstr>Work flow</vt:lpstr>
      <vt:lpstr>Case Study </vt:lpstr>
      <vt:lpstr>PWV Estimation Using Multiple Regression Analysis</vt:lpstr>
      <vt:lpstr>Implementation of Prediction Models </vt:lpstr>
      <vt:lpstr>Implementation of Prediction Models </vt:lpstr>
      <vt:lpstr>Model’s Residuals Over Hurricane Phases </vt:lpstr>
      <vt:lpstr>Path Prediction Using Model’s Residuals </vt:lpstr>
      <vt:lpstr>Numerical Comparison of Model’s Residuals </vt:lpstr>
      <vt:lpstr>Hurricane Matthew 2016</vt:lpstr>
      <vt:lpstr>PowerPoint Presentation</vt:lpstr>
      <vt:lpstr>Platform Conceptual Architecture </vt:lpstr>
      <vt:lpstr>Web map libraries </vt:lpstr>
      <vt:lpstr>Interactive Representation of MET data for CORS</vt:lpstr>
      <vt:lpstr>Interactive Representation of Predicted PWV</vt:lpstr>
      <vt:lpstr>Conclusion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Jihye Park</dc:creator>
  <cp:lastModifiedBy>Tahami, Hoda</cp:lastModifiedBy>
  <cp:revision>338</cp:revision>
  <dcterms:created xsi:type="dcterms:W3CDTF">2016-10-11T21:59:00Z</dcterms:created>
  <dcterms:modified xsi:type="dcterms:W3CDTF">2019-08-04T22:15:18Z</dcterms:modified>
</cp:coreProperties>
</file>