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80" r:id="rId4"/>
    <p:sldId id="259" r:id="rId5"/>
    <p:sldId id="260" r:id="rId6"/>
    <p:sldId id="282" r:id="rId7"/>
    <p:sldId id="281" r:id="rId8"/>
    <p:sldId id="283" r:id="rId9"/>
    <p:sldId id="284" r:id="rId10"/>
    <p:sldId id="285" r:id="rId11"/>
    <p:sldId id="286" r:id="rId12"/>
    <p:sldId id="261" r:id="rId13"/>
    <p:sldId id="262" r:id="rId14"/>
    <p:sldId id="263" r:id="rId15"/>
    <p:sldId id="287" r:id="rId16"/>
    <p:sldId id="288" r:id="rId17"/>
    <p:sldId id="289" r:id="rId18"/>
    <p:sldId id="290" r:id="rId19"/>
    <p:sldId id="291" r:id="rId20"/>
    <p:sldId id="292" r:id="rId21"/>
    <p:sldId id="300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7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D866D-2075-4FA7-9922-66662854C957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9E4FD-7451-4E27-883C-3D9463A9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9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7E4B-FBCF-4B6C-B673-0DCF4E6486AD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E-Portfolios, Licensure, Continuing Education and Employment: The Perfect Storm of Opportunity for the Surveying Student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7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0FB8-086F-43D9-933A-C0523D0C0BCF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E-Portfolios, Licensure, Continuing Education and Employment: The Perfect Storm of Opportunity for the Surveying Student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0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15C3-5355-46E1-A85B-375AE456DB9C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E-Portfolios, Licensure, Continuing Education and Employment: The Perfect Storm of Opportunity for the Surveying Student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41DB-4867-4811-8544-A919209E0DE9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E-Portfolios, Licensure, Continuing Education and Employment: The Perfect Storm of Opportunity for the Surveying Student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3931-429D-42B8-B8C0-F2E4AFC2089B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E-Portfolios, Licensure, Continuing Education and Employment: The Perfect Storm of Opportunity for the Surveying Student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0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A277-FC43-45E7-97EB-AE2E3E3BC819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E-Portfolios, Licensure, Continuing Education and Employment: The Perfect Storm of Opportunity for the Surveying Student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2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2053-3EA9-4A9C-9720-4C5EB706A816}" type="datetime1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E-Portfolios, Licensure, Continuing Education and Employment: The Perfect Storm of Opportunity for the Surveying Student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1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8CF2-2901-4425-8CF8-CB5819C3C5C8}" type="datetime1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E-Portfolios, Licensure, Continuing Education and Employment: The Perfect Storm of Opportunity for the Surveying Student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4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D147-892D-4E76-A31E-7803CB02C8DD}" type="datetime1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E-Portfolios, Licensure, Continuing Education and Employment: The Perfect Storm of Opportunity for the Surveying 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74A1-F67E-4E05-B8CA-8BB8DD26233F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E-Portfolios, Licensure, Continuing Education and Employment: The Perfect Storm of Opportunity for the Surveying Student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55C6-CE0A-468A-AD53-3301D9E9F5C8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E-Portfolios, Licensure, Continuing Education and Employment: The Perfect Storm of Opportunity for the Surveying Student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6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C54A-F743-4B66-BE60-C641FD1C0D18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E-Portfolios, Licensure, Continuing Education and Employment: The Perfect Storm of Opportunity for the Surveying Student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2117986" y="1908759"/>
            <a:ext cx="7956024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A. Richard Vannozzi, MS, PLS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of Engineering Technology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Maine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Orono, Maine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anthony.vannozzi@maine.edu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Surveying and Geomatics Educators Society Conference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Nicholls State University, Thibodaux, LA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August 6, 2019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1C7F4-D968-4D30-ABD2-E120CBC601BC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The Perfect Storm of Opportunity for the Surveying Student</a:t>
            </a:r>
          </a:p>
        </p:txBody>
      </p:sp>
    </p:spTree>
    <p:extLst>
      <p:ext uri="{BB962C8B-B14F-4D97-AF65-F5344CB8AC3E}">
        <p14:creationId xmlns:p14="http://schemas.microsoft.com/office/powerpoint/2010/main" val="198175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I: Credentialing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08B2A-7DFE-4D09-BEB6-798870224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93" y="760968"/>
            <a:ext cx="10151609" cy="49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6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1026" name="Picture 2" descr="Image result for google sites icon">
            <a:extLst>
              <a:ext uri="{FF2B5EF4-FFF2-40B4-BE49-F238E27FC236}">
                <a16:creationId xmlns:a16="http://schemas.microsoft.com/office/drawing/2014/main" id="{0F585103-333F-43FB-9B0F-DFA8F71FD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9" r="12299"/>
          <a:stretch/>
        </p:blipFill>
        <p:spPr bwMode="auto">
          <a:xfrm>
            <a:off x="8064136" y="1366369"/>
            <a:ext cx="3169921" cy="41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B00109-7F53-45A1-A8FB-E83215D5B3C0}"/>
              </a:ext>
            </a:extLst>
          </p:cNvPr>
          <p:cNvSpPr txBox="1"/>
          <p:nvPr/>
        </p:nvSpPr>
        <p:spPr>
          <a:xfrm>
            <a:off x="720204" y="768194"/>
            <a:ext cx="73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K.I.S.S.!             Built in Google Sites: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Basics are free and easy to use;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Scalable;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Easy to duplicate and revise workflows;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User community support is plentiful;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Low chance of becoming obsolete or incompatible with future products.</a:t>
            </a:r>
          </a:p>
        </p:txBody>
      </p:sp>
    </p:spTree>
    <p:extLst>
      <p:ext uri="{BB962C8B-B14F-4D97-AF65-F5344CB8AC3E}">
        <p14:creationId xmlns:p14="http://schemas.microsoft.com/office/powerpoint/2010/main" val="275730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2050" name="Picture 2" descr="Image result for google drive icon">
            <a:extLst>
              <a:ext uri="{FF2B5EF4-FFF2-40B4-BE49-F238E27FC236}">
                <a16:creationId xmlns:a16="http://schemas.microsoft.com/office/drawing/2014/main" id="{23B4F72A-7B2C-4D9E-8A5A-D5035A8F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09" y="1144876"/>
            <a:ext cx="4115101" cy="41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B56F63-183E-44B0-BEFA-C23077BE10BE}"/>
              </a:ext>
            </a:extLst>
          </p:cNvPr>
          <p:cNvSpPr txBox="1"/>
          <p:nvPr/>
        </p:nvSpPr>
        <p:spPr>
          <a:xfrm>
            <a:off x="1555768" y="839699"/>
            <a:ext cx="68153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Utilizes Google Drive: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Storage of Sites and Artifacts;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Scalable;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Drag &amp; Drop;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Easy to use.</a:t>
            </a:r>
          </a:p>
        </p:txBody>
      </p:sp>
    </p:spTree>
    <p:extLst>
      <p:ext uri="{BB962C8B-B14F-4D97-AF65-F5344CB8AC3E}">
        <p14:creationId xmlns:p14="http://schemas.microsoft.com/office/powerpoint/2010/main" val="169553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Prototypes: Personal &amp; Provider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08ED0-F75F-44AF-9007-92A3400A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66" y="753729"/>
            <a:ext cx="8623663" cy="52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21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962F95-8E47-495C-8E98-F8808D0C9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14"/>
          <a:stretch/>
        </p:blipFill>
        <p:spPr>
          <a:xfrm>
            <a:off x="1354181" y="604347"/>
            <a:ext cx="9483634" cy="2886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Prototype: Personal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ABF0D-98FE-46B2-A867-8C2EA4AF0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302" y="3034861"/>
            <a:ext cx="3259974" cy="28867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D73582-11C9-4243-967E-D28F4EA3FFE0}"/>
              </a:ext>
            </a:extLst>
          </p:cNvPr>
          <p:cNvSpPr txBox="1"/>
          <p:nvPr/>
        </p:nvSpPr>
        <p:spPr>
          <a:xfrm>
            <a:off x="2340795" y="3798867"/>
            <a:ext cx="4939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WYSIWYG</a:t>
            </a:r>
          </a:p>
          <a:p>
            <a:pPr marL="514350" indent="-5143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Public/Private Settings</a:t>
            </a:r>
          </a:p>
        </p:txBody>
      </p:sp>
    </p:spTree>
    <p:extLst>
      <p:ext uri="{BB962C8B-B14F-4D97-AF65-F5344CB8AC3E}">
        <p14:creationId xmlns:p14="http://schemas.microsoft.com/office/powerpoint/2010/main" val="69784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Prototype: Personal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84838-A67E-46D3-BEE1-5FA2F8CA1F4C}"/>
              </a:ext>
            </a:extLst>
          </p:cNvPr>
          <p:cNvSpPr txBox="1"/>
          <p:nvPr/>
        </p:nvSpPr>
        <p:spPr>
          <a:xfrm>
            <a:off x="1569992" y="1093475"/>
            <a:ext cx="597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Collaboration (Share)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Send link to view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8E68C-5E6B-49A6-A2D1-01E242A1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56" y="3681064"/>
            <a:ext cx="5895975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719D15-5903-46D7-ACA4-D6FB40102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3" t="11079" b="12589"/>
          <a:stretch/>
        </p:blipFill>
        <p:spPr>
          <a:xfrm>
            <a:off x="8479858" y="4266798"/>
            <a:ext cx="3258952" cy="1547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925CC-AD97-4089-A3DB-043B505A15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69" r="11002" b="9290"/>
          <a:stretch/>
        </p:blipFill>
        <p:spPr>
          <a:xfrm>
            <a:off x="8479858" y="2425786"/>
            <a:ext cx="3258952" cy="1547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94052D-D0DE-476D-9C88-EBA2DF21D1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70"/>
          <a:stretch/>
        </p:blipFill>
        <p:spPr>
          <a:xfrm>
            <a:off x="8450979" y="700163"/>
            <a:ext cx="3258952" cy="1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6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Prototype: Personal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64638-74B4-4483-B31C-5A57F3F1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125" y="3054282"/>
            <a:ext cx="3219450" cy="237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BA37F2-10AB-495F-8FEB-3B566C72F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0" t="9647" r="2717" b="14728"/>
          <a:stretch/>
        </p:blipFill>
        <p:spPr>
          <a:xfrm>
            <a:off x="881160" y="584775"/>
            <a:ext cx="10429675" cy="22041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6BA649-67C2-4DED-A75D-06537F99A8B0}"/>
              </a:ext>
            </a:extLst>
          </p:cNvPr>
          <p:cNvSpPr txBox="1"/>
          <p:nvPr/>
        </p:nvSpPr>
        <p:spPr>
          <a:xfrm>
            <a:off x="2109788" y="3429000"/>
            <a:ext cx="4939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Typical Landing Page</a:t>
            </a:r>
          </a:p>
          <a:p>
            <a:pPr marL="514350" indent="-5143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Pulldown to organize info</a:t>
            </a:r>
          </a:p>
        </p:txBody>
      </p:sp>
    </p:spTree>
    <p:extLst>
      <p:ext uri="{BB962C8B-B14F-4D97-AF65-F5344CB8AC3E}">
        <p14:creationId xmlns:p14="http://schemas.microsoft.com/office/powerpoint/2010/main" val="3805656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Prototype: Personal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5BB45C-9BFB-4818-8966-8A6FDDDF7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" t="9543" b="12001"/>
          <a:stretch/>
        </p:blipFill>
        <p:spPr>
          <a:xfrm>
            <a:off x="1516401" y="584775"/>
            <a:ext cx="9159193" cy="53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Prototype: Personal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B835D-1A26-489D-A0C5-3ED4CF557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598" y="802053"/>
            <a:ext cx="8472799" cy="519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Prototype: Personal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55FA4-8080-446C-903E-B7E45885A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914" y="892337"/>
            <a:ext cx="3286125" cy="1047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A7FD80-FFD6-4CF1-AEAA-4FB2ACA46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9" t="8141" r="-951" b="39160"/>
          <a:stretch/>
        </p:blipFill>
        <p:spPr>
          <a:xfrm>
            <a:off x="8307043" y="2247649"/>
            <a:ext cx="3419996" cy="3558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2D3816-58ED-4654-BA97-EEEDE970B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74" y="751919"/>
            <a:ext cx="7489004" cy="49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What is an E-Portfolio?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244C1-741F-4C27-9AEF-72D6529FE9F9}"/>
              </a:ext>
            </a:extLst>
          </p:cNvPr>
          <p:cNvSpPr txBox="1"/>
          <p:nvPr/>
        </p:nvSpPr>
        <p:spPr>
          <a:xfrm>
            <a:off x="2193975" y="1111836"/>
            <a:ext cx="87352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Chronical education &amp; experience digitally;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“Living” resume or CV;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Includes samples of documents to support claims (Artifacts);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Demonstration of competencies;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Essentially, a personal/professional website.</a:t>
            </a:r>
          </a:p>
        </p:txBody>
      </p:sp>
    </p:spTree>
    <p:extLst>
      <p:ext uri="{BB962C8B-B14F-4D97-AF65-F5344CB8AC3E}">
        <p14:creationId xmlns:p14="http://schemas.microsoft.com/office/powerpoint/2010/main" val="253391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Prototype: Personal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10D14-A402-4706-94A2-4E49CBA8B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682" y="757696"/>
            <a:ext cx="8028632" cy="52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7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Prototype: Personal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BA3525-2815-408D-8A75-E0963BBAF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985" y="2674652"/>
            <a:ext cx="7628029" cy="2444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57BE30-00D9-4F64-84A3-DBA9123FB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442"/>
          <a:stretch/>
        </p:blipFill>
        <p:spPr>
          <a:xfrm>
            <a:off x="2081682" y="757696"/>
            <a:ext cx="8028632" cy="140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8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Prototype: Provider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8A1D1-A927-42D0-88BB-7991F299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0" y="740773"/>
            <a:ext cx="10048875" cy="217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BDDB2-FB65-4926-BAE8-C7C9AE157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810" y="3389566"/>
            <a:ext cx="2714625" cy="2343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95E126-456C-4EC5-92EA-7044164201AB}"/>
              </a:ext>
            </a:extLst>
          </p:cNvPr>
          <p:cNvSpPr txBox="1"/>
          <p:nvPr/>
        </p:nvSpPr>
        <p:spPr>
          <a:xfrm>
            <a:off x="2109788" y="3429000"/>
            <a:ext cx="4939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Typical Landing Page</a:t>
            </a:r>
          </a:p>
          <a:p>
            <a:pPr marL="514350" indent="-5143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Pulldown to organize info</a:t>
            </a:r>
          </a:p>
        </p:txBody>
      </p:sp>
    </p:spTree>
    <p:extLst>
      <p:ext uri="{BB962C8B-B14F-4D97-AF65-F5344CB8AC3E}">
        <p14:creationId xmlns:p14="http://schemas.microsoft.com/office/powerpoint/2010/main" val="72639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Prototype: Provider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4E7352-079A-4ECA-AACA-5DB4888A0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86" y="807900"/>
            <a:ext cx="9479824" cy="50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11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Prototype: Provider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D0BE2-2DA9-434F-AC1C-2029D5B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29" y="694116"/>
            <a:ext cx="7539142" cy="533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08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II:  Prototype: Provider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A6623-11D1-4823-9F27-83529AEFB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750" y="689009"/>
            <a:ext cx="6944499" cy="52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22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Implementation: Phase over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75E05-6403-4CE1-B722-79830F38F951}"/>
              </a:ext>
            </a:extLst>
          </p:cNvPr>
          <p:cNvSpPr txBox="1"/>
          <p:nvPr/>
        </p:nvSpPr>
        <p:spPr>
          <a:xfrm>
            <a:off x="1186713" y="1189295"/>
            <a:ext cx="98185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Start with students;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Capture all activities without having to reach back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More opportunity to use</a:t>
            </a:r>
          </a:p>
          <a:p>
            <a:pPr lvl="1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Young Surveyors Network;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Particularly engaged professionals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More opportunity to use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43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Implementation: Phase over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75E05-6403-4CE1-B722-79830F38F951}"/>
              </a:ext>
            </a:extLst>
          </p:cNvPr>
          <p:cNvSpPr txBox="1"/>
          <p:nvPr/>
        </p:nvSpPr>
        <p:spPr>
          <a:xfrm>
            <a:off x="1054433" y="754939"/>
            <a:ext cx="100831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Providers…a modern “Speakers Bureau”  through NSPS;</a:t>
            </a:r>
          </a:p>
          <a:p>
            <a:pPr marL="742950" indent="-742950">
              <a:buFont typeface="+mj-lt"/>
              <a:buAutoNum type="arabicPeriod" startAt="4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State association sites;</a:t>
            </a:r>
          </a:p>
          <a:p>
            <a:pPr marL="742950" indent="-742950">
              <a:buFont typeface="+mj-lt"/>
              <a:buAutoNum type="arabicPeriod" startAt="4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Current practitioners  (limited need: continuing education record);</a:t>
            </a:r>
          </a:p>
          <a:p>
            <a:pPr marL="742950" indent="-742950">
              <a:buFont typeface="+mj-lt"/>
              <a:buAutoNum type="arabicPeriod" startAt="4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Boards of Licensure for Audits/Applications.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4624B0-3C04-46CD-AC46-8CD17B30C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12" r="29678" b="428"/>
          <a:stretch/>
        </p:blipFill>
        <p:spPr>
          <a:xfrm>
            <a:off x="3413926" y="5627739"/>
            <a:ext cx="5364141" cy="380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8E1492-A9DB-48AC-8FCF-4C58A5867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012"/>
          <a:stretch/>
        </p:blipFill>
        <p:spPr>
          <a:xfrm>
            <a:off x="2081680" y="4748671"/>
            <a:ext cx="8028632" cy="7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1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EDE5-C50A-48AA-AB77-6A3710AFBD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Working with 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75E05-6403-4CE1-B722-79830F38F951}"/>
              </a:ext>
            </a:extLst>
          </p:cNvPr>
          <p:cNvSpPr txBox="1"/>
          <p:nvPr/>
        </p:nvSpPr>
        <p:spPr>
          <a:xfrm>
            <a:off x="1054433" y="758408"/>
            <a:ext cx="100831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Introduce in Freshman Seminar/Intro Course;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Include Portfolio-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to all courses;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Finalize in Capstone;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Use in accreditation;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Google Sites is more portable than those associated with LMS (Blackboard);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NSPS Student Competition.</a:t>
            </a:r>
          </a:p>
        </p:txBody>
      </p:sp>
    </p:spTree>
    <p:extLst>
      <p:ext uri="{BB962C8B-B14F-4D97-AF65-F5344CB8AC3E}">
        <p14:creationId xmlns:p14="http://schemas.microsoft.com/office/powerpoint/2010/main" val="1895272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2914165" y="3429000"/>
            <a:ext cx="636366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A. Richard Vannozzi, MS, PLS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of Engineering Technology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Maine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Orono, Maine</a:t>
            </a:r>
          </a:p>
          <a:p>
            <a:pPr algn="ctr"/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anthony.vannozzi@maine.edu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The Perfect Storm of Opportunity for the Surveying Student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AC8D5B-250A-4384-ADF2-C2CECD083245}"/>
              </a:ext>
            </a:extLst>
          </p:cNvPr>
          <p:cNvSpPr txBox="1"/>
          <p:nvPr/>
        </p:nvSpPr>
        <p:spPr>
          <a:xfrm>
            <a:off x="3669692" y="1794275"/>
            <a:ext cx="4852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215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Why E-Portfolios?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244C1-741F-4C27-9AEF-72D6529FE9F9}"/>
              </a:ext>
            </a:extLst>
          </p:cNvPr>
          <p:cNvSpPr txBox="1"/>
          <p:nvPr/>
        </p:nvSpPr>
        <p:spPr>
          <a:xfrm>
            <a:off x="1680754" y="1068294"/>
            <a:ext cx="9196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Eliminates paper;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Easier to supply and easier to access;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Multiple applications;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Easily modifiable;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Demonstrates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learning and professional 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310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645831" y="758408"/>
            <a:ext cx="109003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Help members manage their continuing education records;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Help younger members document their work for licensure;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Support professional credentialing efforts;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Support Boards of Licensure with Continuing Education audits;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Help state societies archive continuing education records;</a:t>
            </a:r>
          </a:p>
          <a:p>
            <a:pPr marL="1200150" lvl="1" indent="-742950">
              <a:buFont typeface="+mj-lt"/>
              <a:buAutoNum type="alphaL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Helps providers make their availability/outline known/archived.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Why does NSPS care?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</p:spTree>
    <p:extLst>
      <p:ext uri="{BB962C8B-B14F-4D97-AF65-F5344CB8AC3E}">
        <p14:creationId xmlns:p14="http://schemas.microsoft.com/office/powerpoint/2010/main" val="20451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1660355" y="1096790"/>
            <a:ext cx="88712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PHASE I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Described a system of “badging” for surveying continuing education;</a:t>
            </a:r>
          </a:p>
          <a:p>
            <a:pPr marL="4114800" lvl="8" indent="-457200">
              <a:buFont typeface="Wingdings" panose="05000000000000000000" pitchFamily="2" charset="2"/>
              <a:buChar char="§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Learners</a:t>
            </a:r>
          </a:p>
          <a:p>
            <a:pPr marL="4114800" lvl="8" indent="-457200">
              <a:buFont typeface="Wingdings" panose="05000000000000000000" pitchFamily="2" charset="2"/>
              <a:buChar char="§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Instructors</a:t>
            </a:r>
          </a:p>
          <a:p>
            <a:pPr marL="4114800" lvl="8" indent="-457200">
              <a:buFont typeface="Wingdings" panose="05000000000000000000" pitchFamily="2" charset="2"/>
              <a:buChar char="§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Content Developers</a:t>
            </a:r>
          </a:p>
          <a:p>
            <a:pPr marL="4114800" lvl="8" indent="-457200">
              <a:buFont typeface="Wingdings" panose="05000000000000000000" pitchFamily="2" charset="2"/>
              <a:buChar char="§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</a:p>
          <a:p>
            <a:pPr marL="4114800" lvl="8" indent="-457200">
              <a:buFont typeface="Wingdings" panose="05000000000000000000" pitchFamily="2" charset="2"/>
              <a:buChar char="§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Regulators</a:t>
            </a:r>
          </a:p>
          <a:p>
            <a:pPr marL="4114800" lvl="8" indent="-457200">
              <a:buFont typeface="Wingdings" panose="05000000000000000000" pitchFamily="2" charset="2"/>
              <a:buChar char="§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Accreditors</a:t>
            </a:r>
          </a:p>
          <a:p>
            <a:pPr marL="4114800" lvl="8" indent="-457200">
              <a:buFont typeface="Wingdings" panose="05000000000000000000" pitchFamily="2" charset="2"/>
              <a:buChar char="§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The research – two phases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Funded by the NSPS Foundation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</p:spTree>
    <p:extLst>
      <p:ext uri="{BB962C8B-B14F-4D97-AF65-F5344CB8AC3E}">
        <p14:creationId xmlns:p14="http://schemas.microsoft.com/office/powerpoint/2010/main" val="382620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I: Yesterday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63795-A6C6-42C2-8759-9E91056E0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69" y="715703"/>
            <a:ext cx="7053257" cy="53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I: Today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19A40-A1CF-435D-877D-3E6209DB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07" y="604347"/>
            <a:ext cx="8563785" cy="54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1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I: Tomorrow 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1CAB2A-43F1-4359-9A4B-B458E5FC6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56" y="604347"/>
            <a:ext cx="9381083" cy="54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8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E-Portfolios, Licensure, Continuing Education and Employment: The Perfect Storm of Opportunity for the Surveying Student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PHASE I: Badging Concept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8EEBA-6590-4585-B076-C94CF3DB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363" y="687780"/>
            <a:ext cx="6715269" cy="54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1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1334</Words>
  <Application>Microsoft Office PowerPoint</Application>
  <PresentationFormat>Widescreen</PresentationFormat>
  <Paragraphs>236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Vannozzi, Rich</dc:creator>
  <cp:lastModifiedBy>Vannozzi, Rich</cp:lastModifiedBy>
  <cp:revision>75</cp:revision>
  <dcterms:created xsi:type="dcterms:W3CDTF">2019-08-03T14:51:18Z</dcterms:created>
  <dcterms:modified xsi:type="dcterms:W3CDTF">2019-08-06T14:35:49Z</dcterms:modified>
</cp:coreProperties>
</file>