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6"/>
  </p:notesMasterIdLst>
  <p:sldIdLst>
    <p:sldId id="257" r:id="rId2"/>
    <p:sldId id="274" r:id="rId3"/>
    <p:sldId id="276" r:id="rId4"/>
    <p:sldId id="275" r:id="rId5"/>
    <p:sldId id="277" r:id="rId6"/>
    <p:sldId id="278" r:id="rId7"/>
    <p:sldId id="279" r:id="rId8"/>
    <p:sldId id="280" r:id="rId9"/>
    <p:sldId id="281" r:id="rId10"/>
    <p:sldId id="282" r:id="rId11"/>
    <p:sldId id="283" r:id="rId12"/>
    <p:sldId id="285" r:id="rId13"/>
    <p:sldId id="284" r:id="rId14"/>
    <p:sldId id="273" r:id="rId15"/>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00FF"/>
    <a:srgbClr val="66FF66"/>
    <a:srgbClr val="000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79" autoAdjust="0"/>
    <p:restoredTop sz="86462" autoAdjust="0"/>
  </p:normalViewPr>
  <p:slideViewPr>
    <p:cSldViewPr>
      <p:cViewPr varScale="1">
        <p:scale>
          <a:sx n="74" d="100"/>
          <a:sy n="74" d="100"/>
        </p:scale>
        <p:origin x="1392" y="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06" y="210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endParaRPr lang="en-US" alt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endParaRPr lang="en-US" alt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endParaRPr lang="en-US" alt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53B481F6-9978-4041-A1FA-94423DD48EC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7E4CA41F-A2C5-46CA-9BA5-F030690799F0}" type="slidenum">
              <a:rPr lang="en-US" altLang="en-US" b="0" smtClean="0"/>
              <a:pPr/>
              <a:t>1</a:t>
            </a:fld>
            <a:endParaRPr lang="en-US" altLang="en-US" b="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10</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635742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11</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804243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12</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4075739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13</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3258061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A1D8E57A-9827-4AC9-8ACF-FE1C49F40C7A}" type="slidenum">
              <a:rPr lang="en-US" altLang="en-US" b="0" smtClean="0"/>
              <a:pPr/>
              <a:t>14</a:t>
            </a:fld>
            <a:endParaRPr lang="en-US" altLang="en-US" b="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7D753F6D-E518-4891-986E-C78F43855786}" type="slidenum">
              <a:rPr lang="en-US" altLang="en-US" b="0" smtClean="0"/>
              <a:pPr/>
              <a:t>2</a:t>
            </a:fld>
            <a:endParaRPr lang="en-US" altLang="en-US" b="0"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3</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753559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4</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5</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400792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6</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751390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7</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3465222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8</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416727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2AA687DB-008C-48EE-BD5C-5F67BC87FE15}" type="slidenum">
              <a:rPr lang="en-US" altLang="en-US" b="0" smtClean="0"/>
              <a:pPr/>
              <a:t>9</a:t>
            </a:fld>
            <a:endParaRPr lang="en-US" altLang="en-US" b="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465859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5"/>
          <p:cNvSpPr>
            <a:spLocks noGrp="1" noChangeArrowheads="1"/>
          </p:cNvSpPr>
          <p:nvPr>
            <p:ph type="ftr" sz="quarter" idx="10"/>
          </p:nvPr>
        </p:nvSpPr>
        <p:spPr>
          <a:ln/>
        </p:spPr>
        <p:txBody>
          <a:bodyPr/>
          <a:lstStyle>
            <a:lvl1pPr>
              <a:defRPr/>
            </a:lvl1pPr>
          </a:lstStyle>
          <a:p>
            <a:pPr>
              <a:defRPr/>
            </a:pPr>
            <a:r>
              <a:rPr lang="en-US" altLang="en-US" smtClean="0"/>
              <a:t>Dr. Steve Ramroop</a:t>
            </a:r>
            <a:endParaRPr lang="en-US" altLang="en-US"/>
          </a:p>
        </p:txBody>
      </p:sp>
      <p:sp>
        <p:nvSpPr>
          <p:cNvPr id="5" name="Rectangle 47"/>
          <p:cNvSpPr>
            <a:spLocks noGrp="1" noChangeArrowheads="1"/>
          </p:cNvSpPr>
          <p:nvPr>
            <p:ph type="dt" sz="half" idx="11"/>
          </p:nvPr>
        </p:nvSpPr>
        <p:spPr>
          <a:ln/>
        </p:spPr>
        <p:txBody>
          <a:bodyPr/>
          <a:lstStyle>
            <a:lvl1pPr>
              <a:defRPr/>
            </a:lvl1pPr>
          </a:lstStyle>
          <a:p>
            <a:pPr>
              <a:defRPr/>
            </a:pPr>
            <a:r>
              <a:rPr lang="en-US" altLang="en-US" smtClean="0"/>
              <a:t>Geospatial Informatics Department, Troy University, Troy, Al</a:t>
            </a:r>
            <a:endParaRPr lang="en-US" altLang="en-US" dirty="0"/>
          </a:p>
        </p:txBody>
      </p:sp>
      <p:sp>
        <p:nvSpPr>
          <p:cNvPr id="6" name="Rectangle 48"/>
          <p:cNvSpPr>
            <a:spLocks noGrp="1" noChangeArrowheads="1"/>
          </p:cNvSpPr>
          <p:nvPr>
            <p:ph type="sldNum" sz="quarter" idx="12"/>
          </p:nvPr>
        </p:nvSpPr>
        <p:spPr>
          <a:ln/>
        </p:spPr>
        <p:txBody>
          <a:bodyPr/>
          <a:lstStyle>
            <a:lvl1pPr>
              <a:defRPr/>
            </a:lvl1pPr>
          </a:lstStyle>
          <a:p>
            <a:pPr>
              <a:defRPr/>
            </a:pPr>
            <a:fld id="{50B7D6EA-C717-441B-8630-497C08AB8359}" type="slidenum">
              <a:rPr lang="en-US" altLang="en-US"/>
              <a:pPr>
                <a:defRPr/>
              </a:pPr>
              <a:t>‹#›</a:t>
            </a:fld>
            <a:endParaRPr lang="en-US" altLang="en-US"/>
          </a:p>
        </p:txBody>
      </p:sp>
    </p:spTree>
    <p:extLst>
      <p:ext uri="{BB962C8B-B14F-4D97-AF65-F5344CB8AC3E}">
        <p14:creationId xmlns:p14="http://schemas.microsoft.com/office/powerpoint/2010/main" val="1144746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33400" y="365125"/>
            <a:ext cx="8229600" cy="5156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5"/>
          <p:cNvSpPr>
            <a:spLocks noGrp="1" noChangeArrowheads="1"/>
          </p:cNvSpPr>
          <p:nvPr>
            <p:ph type="ftr" sz="quarter" idx="10"/>
          </p:nvPr>
        </p:nvSpPr>
        <p:spPr>
          <a:ln/>
        </p:spPr>
        <p:txBody>
          <a:bodyPr/>
          <a:lstStyle>
            <a:lvl1pPr>
              <a:defRPr/>
            </a:lvl1pPr>
          </a:lstStyle>
          <a:p>
            <a:pPr>
              <a:defRPr/>
            </a:pPr>
            <a:r>
              <a:rPr lang="en-US" altLang="en-US" smtClean="0"/>
              <a:t>Dr. Steve Ramroop</a:t>
            </a:r>
            <a:endParaRPr lang="en-US" altLang="en-US"/>
          </a:p>
        </p:txBody>
      </p:sp>
      <p:sp>
        <p:nvSpPr>
          <p:cNvPr id="4" name="Rectangle 47"/>
          <p:cNvSpPr>
            <a:spLocks noGrp="1" noChangeArrowheads="1"/>
          </p:cNvSpPr>
          <p:nvPr>
            <p:ph type="dt" sz="half" idx="11"/>
          </p:nvPr>
        </p:nvSpPr>
        <p:spPr>
          <a:ln/>
        </p:spPr>
        <p:txBody>
          <a:bodyPr/>
          <a:lstStyle>
            <a:lvl1pPr>
              <a:defRPr/>
            </a:lvl1pPr>
          </a:lstStyle>
          <a:p>
            <a:pPr>
              <a:defRPr/>
            </a:pPr>
            <a:r>
              <a:rPr lang="en-US" altLang="en-US" smtClean="0"/>
              <a:t>Geospatial Informatics Department, Troy University, Troy, Al</a:t>
            </a:r>
            <a:endParaRPr lang="en-US" altLang="en-US" dirty="0"/>
          </a:p>
        </p:txBody>
      </p:sp>
      <p:sp>
        <p:nvSpPr>
          <p:cNvPr id="5" name="Rectangle 48"/>
          <p:cNvSpPr>
            <a:spLocks noGrp="1" noChangeArrowheads="1"/>
          </p:cNvSpPr>
          <p:nvPr>
            <p:ph type="sldNum" sz="quarter" idx="12"/>
          </p:nvPr>
        </p:nvSpPr>
        <p:spPr>
          <a:ln/>
        </p:spPr>
        <p:txBody>
          <a:bodyPr/>
          <a:lstStyle>
            <a:lvl1pPr>
              <a:defRPr/>
            </a:lvl1pPr>
          </a:lstStyle>
          <a:p>
            <a:pPr>
              <a:defRPr/>
            </a:pPr>
            <a:fld id="{B6BDCC9A-AAB5-41F1-A20D-1F257C053001}" type="slidenum">
              <a:rPr lang="en-US" altLang="en-US"/>
              <a:pPr>
                <a:defRPr/>
              </a:pPr>
              <a:t>‹#›</a:t>
            </a:fld>
            <a:endParaRPr lang="en-US" altLang="en-US"/>
          </a:p>
        </p:txBody>
      </p:sp>
    </p:spTree>
    <p:extLst>
      <p:ext uri="{BB962C8B-B14F-4D97-AF65-F5344CB8AC3E}">
        <p14:creationId xmlns:p14="http://schemas.microsoft.com/office/powerpoint/2010/main" val="3465393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990600"/>
            <a:ext cx="8229600" cy="4530725"/>
          </a:xfrm>
        </p:spPr>
        <p:txBody>
          <a:bodyPr/>
          <a:lstStyle/>
          <a:p>
            <a:pPr lvl="0"/>
            <a:endParaRPr lang="en-US" noProof="0" smtClean="0"/>
          </a:p>
        </p:txBody>
      </p:sp>
      <p:sp>
        <p:nvSpPr>
          <p:cNvPr id="4" name="Rectangle 45"/>
          <p:cNvSpPr>
            <a:spLocks noGrp="1" noChangeArrowheads="1"/>
          </p:cNvSpPr>
          <p:nvPr>
            <p:ph type="ftr" sz="quarter" idx="10"/>
          </p:nvPr>
        </p:nvSpPr>
        <p:spPr>
          <a:ln/>
        </p:spPr>
        <p:txBody>
          <a:bodyPr/>
          <a:lstStyle>
            <a:lvl1pPr>
              <a:defRPr/>
            </a:lvl1pPr>
          </a:lstStyle>
          <a:p>
            <a:pPr>
              <a:defRPr/>
            </a:pPr>
            <a:r>
              <a:rPr lang="en-US" altLang="en-US" smtClean="0"/>
              <a:t>Dr. Steve Ramroop</a:t>
            </a:r>
            <a:endParaRPr lang="en-US" altLang="en-US"/>
          </a:p>
        </p:txBody>
      </p:sp>
      <p:sp>
        <p:nvSpPr>
          <p:cNvPr id="5" name="Rectangle 47"/>
          <p:cNvSpPr>
            <a:spLocks noGrp="1" noChangeArrowheads="1"/>
          </p:cNvSpPr>
          <p:nvPr>
            <p:ph type="dt" sz="half" idx="11"/>
          </p:nvPr>
        </p:nvSpPr>
        <p:spPr>
          <a:ln/>
        </p:spPr>
        <p:txBody>
          <a:bodyPr/>
          <a:lstStyle>
            <a:lvl1pPr>
              <a:defRPr/>
            </a:lvl1pPr>
          </a:lstStyle>
          <a:p>
            <a:pPr>
              <a:defRPr/>
            </a:pPr>
            <a:r>
              <a:rPr lang="en-US" altLang="en-US" smtClean="0"/>
              <a:t>Geospatial Informatics Department, Troy University, Troy, Al</a:t>
            </a:r>
            <a:endParaRPr lang="en-US" altLang="en-US" dirty="0"/>
          </a:p>
        </p:txBody>
      </p:sp>
      <p:sp>
        <p:nvSpPr>
          <p:cNvPr id="6" name="Rectangle 48"/>
          <p:cNvSpPr>
            <a:spLocks noGrp="1" noChangeArrowheads="1"/>
          </p:cNvSpPr>
          <p:nvPr>
            <p:ph type="sldNum" sz="quarter" idx="12"/>
          </p:nvPr>
        </p:nvSpPr>
        <p:spPr>
          <a:ln/>
        </p:spPr>
        <p:txBody>
          <a:bodyPr/>
          <a:lstStyle>
            <a:lvl1pPr>
              <a:defRPr/>
            </a:lvl1pPr>
          </a:lstStyle>
          <a:p>
            <a:pPr>
              <a:defRPr/>
            </a:pPr>
            <a:fld id="{4BC1A84C-BEE3-49A8-AD36-863FD14C0041}" type="slidenum">
              <a:rPr lang="en-US" altLang="en-US"/>
              <a:pPr>
                <a:defRPr/>
              </a:pPr>
              <a:t>‹#›</a:t>
            </a:fld>
            <a:endParaRPr lang="en-US" altLang="en-US"/>
          </a:p>
        </p:txBody>
      </p:sp>
    </p:spTree>
    <p:extLst>
      <p:ext uri="{BB962C8B-B14F-4D97-AF65-F5344CB8AC3E}">
        <p14:creationId xmlns:p14="http://schemas.microsoft.com/office/powerpoint/2010/main" val="13340480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7171"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72"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73"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4" name="Freeform 6"/>
            <p:cNvSpPr>
              <a:spLocks/>
            </p:cNvSpPr>
            <p:nvPr/>
          </p:nvSpPr>
          <p:spPr bwMode="hidden">
            <a:xfrm>
              <a:off x="4038" y="3577"/>
              <a:ext cx="1720" cy="65"/>
            </a:xfrm>
            <a:custGeom>
              <a:avLst/>
              <a:gdLst>
                <a:gd name="T0" fmla="*/ 1714 w 1722"/>
                <a:gd name="T1" fmla="*/ 62 h 66"/>
                <a:gd name="T2" fmla="*/ 1714 w 1722"/>
                <a:gd name="T3" fmla="*/ 56 h 66"/>
                <a:gd name="T4" fmla="*/ 0 w 1722"/>
                <a:gd name="T5" fmla="*/ 0 h 66"/>
                <a:gd name="T6" fmla="*/ 0 w 1722"/>
                <a:gd name="T7" fmla="*/ 44 h 66"/>
                <a:gd name="T8" fmla="*/ 1714 w 1722"/>
                <a:gd name="T9" fmla="*/ 62 h 66"/>
                <a:gd name="T10" fmla="*/ 1714 w 1722"/>
                <a:gd name="T11" fmla="*/ 62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75"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036" name="Freeform 8"/>
            <p:cNvSpPr>
              <a:spLocks/>
            </p:cNvSpPr>
            <p:nvPr/>
          </p:nvSpPr>
          <p:spPr bwMode="hidden">
            <a:xfrm>
              <a:off x="4784" y="3702"/>
              <a:ext cx="974" cy="101"/>
            </a:xfrm>
            <a:custGeom>
              <a:avLst/>
              <a:gdLst>
                <a:gd name="T0" fmla="*/ 971 w 975"/>
                <a:gd name="T1" fmla="*/ 48 h 101"/>
                <a:gd name="T2" fmla="*/ 971 w 975"/>
                <a:gd name="T3" fmla="*/ 0 h 101"/>
                <a:gd name="T4" fmla="*/ 0 w 975"/>
                <a:gd name="T5" fmla="*/ 24 h 101"/>
                <a:gd name="T6" fmla="*/ 0 w 975"/>
                <a:gd name="T7" fmla="*/ 101 h 101"/>
                <a:gd name="T8" fmla="*/ 971 w 975"/>
                <a:gd name="T9" fmla="*/ 48 h 101"/>
                <a:gd name="T10" fmla="*/ 971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9"/>
            <p:cNvSpPr>
              <a:spLocks/>
            </p:cNvSpPr>
            <p:nvPr/>
          </p:nvSpPr>
          <p:spPr bwMode="hidden">
            <a:xfrm>
              <a:off x="3619" y="3815"/>
              <a:ext cx="2139" cy="198"/>
            </a:xfrm>
            <a:custGeom>
              <a:avLst/>
              <a:gdLst>
                <a:gd name="T0" fmla="*/ 2133 w 2141"/>
                <a:gd name="T1" fmla="*/ 0 h 198"/>
                <a:gd name="T2" fmla="*/ 0 w 2141"/>
                <a:gd name="T3" fmla="*/ 156 h 198"/>
                <a:gd name="T4" fmla="*/ 0 w 2141"/>
                <a:gd name="T5" fmla="*/ 198 h 198"/>
                <a:gd name="T6" fmla="*/ 2133 w 2141"/>
                <a:gd name="T7" fmla="*/ 0 h 198"/>
                <a:gd name="T8" fmla="*/ 2133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78"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9" name="Freeform 11"/>
            <p:cNvSpPr>
              <a:spLocks/>
            </p:cNvSpPr>
            <p:nvPr/>
          </p:nvSpPr>
          <p:spPr bwMode="hidden">
            <a:xfrm>
              <a:off x="2097" y="4043"/>
              <a:ext cx="2514" cy="276"/>
            </a:xfrm>
            <a:custGeom>
              <a:avLst/>
              <a:gdLst>
                <a:gd name="T0" fmla="*/ 2170 w 2517"/>
                <a:gd name="T1" fmla="*/ 276 h 276"/>
                <a:gd name="T2" fmla="*/ 2505 w 2517"/>
                <a:gd name="T3" fmla="*/ 204 h 276"/>
                <a:gd name="T4" fmla="*/ 2248 w 2517"/>
                <a:gd name="T5" fmla="*/ 0 h 276"/>
                <a:gd name="T6" fmla="*/ 0 w 2517"/>
                <a:gd name="T7" fmla="*/ 276 h 276"/>
                <a:gd name="T8" fmla="*/ 2170 w 2517"/>
                <a:gd name="T9" fmla="*/ 276 h 276"/>
                <a:gd name="T10" fmla="*/ 2170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80"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1" name="Freeform 13"/>
            <p:cNvSpPr>
              <a:spLocks/>
            </p:cNvSpPr>
            <p:nvPr/>
          </p:nvSpPr>
          <p:spPr bwMode="hidden">
            <a:xfrm>
              <a:off x="5030" y="3151"/>
              <a:ext cx="728" cy="240"/>
            </a:xfrm>
            <a:custGeom>
              <a:avLst/>
              <a:gdLst>
                <a:gd name="T0" fmla="*/ 725 w 729"/>
                <a:gd name="T1" fmla="*/ 240 h 240"/>
                <a:gd name="T2" fmla="*/ 0 w 729"/>
                <a:gd name="T3" fmla="*/ 0 h 240"/>
                <a:gd name="T4" fmla="*/ 0 w 729"/>
                <a:gd name="T5" fmla="*/ 6 h 240"/>
                <a:gd name="T6" fmla="*/ 725 w 729"/>
                <a:gd name="T7" fmla="*/ 240 h 240"/>
                <a:gd name="T8" fmla="*/ 725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82"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3" name="Freeform 15"/>
            <p:cNvSpPr>
              <a:spLocks/>
            </p:cNvSpPr>
            <p:nvPr/>
          </p:nvSpPr>
          <p:spPr bwMode="hidden">
            <a:xfrm>
              <a:off x="5030" y="3049"/>
              <a:ext cx="728" cy="318"/>
            </a:xfrm>
            <a:custGeom>
              <a:avLst/>
              <a:gdLst>
                <a:gd name="T0" fmla="*/ 725 w 729"/>
                <a:gd name="T1" fmla="*/ 318 h 318"/>
                <a:gd name="T2" fmla="*/ 725 w 729"/>
                <a:gd name="T3" fmla="*/ 312 h 318"/>
                <a:gd name="T4" fmla="*/ 0 w 729"/>
                <a:gd name="T5" fmla="*/ 0 h 318"/>
                <a:gd name="T6" fmla="*/ 0 w 729"/>
                <a:gd name="T7" fmla="*/ 54 h 318"/>
                <a:gd name="T8" fmla="*/ 725 w 729"/>
                <a:gd name="T9" fmla="*/ 318 h 318"/>
                <a:gd name="T10" fmla="*/ 725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84"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85"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86"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7"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88"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9"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90"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91"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7192"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3"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94"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195"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6" name="Freeform 28"/>
            <p:cNvSpPr>
              <a:spLocks/>
            </p:cNvSpPr>
            <p:nvPr/>
          </p:nvSpPr>
          <p:spPr bwMode="hidden">
            <a:xfrm>
              <a:off x="5698" y="653"/>
              <a:ext cx="60" cy="311"/>
            </a:xfrm>
            <a:custGeom>
              <a:avLst/>
              <a:gdLst>
                <a:gd name="T0" fmla="*/ 0 w 60"/>
                <a:gd name="T1" fmla="*/ 144 h 312"/>
                <a:gd name="T2" fmla="*/ 60 w 60"/>
                <a:gd name="T3" fmla="*/ 308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97"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8"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99"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0"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1"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2"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3"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4"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5"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6"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67" name="Group 39"/>
            <p:cNvGrpSpPr>
              <a:grpSpLocks/>
            </p:cNvGrpSpPr>
            <p:nvPr userDrawn="1"/>
          </p:nvGrpSpPr>
          <p:grpSpPr bwMode="auto">
            <a:xfrm>
              <a:off x="0" y="1632"/>
              <a:ext cx="5758" cy="1858"/>
              <a:chOff x="0" y="1632"/>
              <a:chExt cx="5758" cy="1858"/>
            </a:xfrm>
          </p:grpSpPr>
          <p:sp>
            <p:nvSpPr>
              <p:cNvPr id="7208"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209"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sp>
        <p:nvSpPr>
          <p:cNvPr id="7211" name="Rectangle 43"/>
          <p:cNvSpPr>
            <a:spLocks noGrp="1" noChangeArrowheads="1"/>
          </p:cNvSpPr>
          <p:nvPr>
            <p:ph type="body" idx="1"/>
          </p:nvPr>
        </p:nvSpPr>
        <p:spPr bwMode="auto">
          <a:xfrm>
            <a:off x="533400" y="9906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213" name="Rectangle 45"/>
          <p:cNvSpPr>
            <a:spLocks noGrp="1" noChangeArrowheads="1"/>
          </p:cNvSpPr>
          <p:nvPr>
            <p:ph type="ftr" sz="quarter" idx="3"/>
          </p:nvPr>
        </p:nvSpPr>
        <p:spPr bwMode="auto">
          <a:xfrm>
            <a:off x="3429000" y="6096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b="0">
                <a:effectLst>
                  <a:outerShdw blurRad="38100" dist="38100" dir="2700000" algn="tl">
                    <a:srgbClr val="000000"/>
                  </a:outerShdw>
                </a:effectLst>
              </a:defRPr>
            </a:lvl1pPr>
          </a:lstStyle>
          <a:p>
            <a:pPr>
              <a:defRPr/>
            </a:pPr>
            <a:r>
              <a:rPr lang="en-US" altLang="en-US" smtClean="0"/>
              <a:t>Dr. Steve Ramroop</a:t>
            </a:r>
            <a:endParaRPr lang="en-US" altLang="en-US"/>
          </a:p>
        </p:txBody>
      </p:sp>
      <p:sp>
        <p:nvSpPr>
          <p:cNvPr id="7215" name="Rectangle 47"/>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vl1pPr>
          </a:lstStyle>
          <a:p>
            <a:pPr>
              <a:defRPr/>
            </a:pPr>
            <a:r>
              <a:rPr lang="en-US" altLang="en-US" smtClean="0"/>
              <a:t>Geospatial Informatics Department, Troy University, Troy, Al</a:t>
            </a:r>
            <a:endParaRPr lang="en-US" altLang="en-US" dirty="0"/>
          </a:p>
        </p:txBody>
      </p:sp>
      <p:sp>
        <p:nvSpPr>
          <p:cNvPr id="7216" name="Rectangle 48"/>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664D20E4-009A-4D6E-8BD6-2E7EA348EC80}"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Lst>
  <p:timing>
    <p:tnLst>
      <p:par>
        <p:cTn id="1" dur="indefinite" restart="never" nodeType="tmRoot"/>
      </p:par>
    </p:tnLst>
  </p:timing>
  <p:hf hdr="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5"/>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6"/>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7"/>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a:xfrm>
            <a:off x="6096000" y="6237410"/>
            <a:ext cx="2895600" cy="457200"/>
          </a:xfrm>
        </p:spPr>
        <p:txBody>
          <a:bodyPr/>
          <a:lstStyle/>
          <a:p>
            <a:pPr>
              <a:defRPr/>
            </a:pPr>
            <a:r>
              <a:rPr lang="en-US" altLang="en-US" smtClean="0"/>
              <a:t>Dr. Steve Ramroop</a:t>
            </a:r>
            <a:endParaRPr lang="en-US" altLang="en-US" dirty="0"/>
          </a:p>
        </p:txBody>
      </p:sp>
      <p:sp>
        <p:nvSpPr>
          <p:cNvPr id="3075" name="Date Placeholder 3"/>
          <p:cNvSpPr>
            <a:spLocks noGrp="1"/>
          </p:cNvSpPr>
          <p:nvPr>
            <p:ph type="dt" sz="quarter" idx="11"/>
          </p:nvPr>
        </p:nvSpPr>
        <p:spPr>
          <a:xfrm>
            <a:off x="457200" y="6245225"/>
            <a:ext cx="3200400" cy="476250"/>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3077" name="Rectangle 23"/>
          <p:cNvSpPr>
            <a:spLocks noChangeArrowheads="1"/>
          </p:cNvSpPr>
          <p:nvPr/>
        </p:nvSpPr>
        <p:spPr bwMode="auto">
          <a:xfrm>
            <a:off x="1143000" y="838200"/>
            <a:ext cx="67818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marL="0" indent="0" algn="ctr">
              <a:buNone/>
            </a:pPr>
            <a:r>
              <a:rPr lang="en-US" sz="3600" dirty="0">
                <a:solidFill>
                  <a:srgbClr val="FFFF00"/>
                </a:solidFill>
              </a:rPr>
              <a:t>Strategies used for recruiting and retention </a:t>
            </a:r>
            <a:r>
              <a:rPr lang="en-US" sz="3600" dirty="0" smtClean="0">
                <a:solidFill>
                  <a:srgbClr val="FFFF00"/>
                </a:solidFill>
              </a:rPr>
              <a:t>in </a:t>
            </a:r>
            <a:r>
              <a:rPr lang="en-US" sz="3600" dirty="0">
                <a:solidFill>
                  <a:srgbClr val="FFFF00"/>
                </a:solidFill>
              </a:rPr>
              <a:t>the </a:t>
            </a:r>
            <a:r>
              <a:rPr lang="en-US" sz="3600" dirty="0" smtClean="0">
                <a:solidFill>
                  <a:srgbClr val="FFFF00"/>
                </a:solidFill>
              </a:rPr>
              <a:t>Geospatial </a:t>
            </a:r>
            <a:r>
              <a:rPr lang="en-US" sz="3600" dirty="0">
                <a:solidFill>
                  <a:srgbClr val="FFFF00"/>
                </a:solidFill>
              </a:rPr>
              <a:t>Informatics educational field</a:t>
            </a:r>
          </a:p>
          <a:p>
            <a:pPr marL="0" indent="0" algn="ctr">
              <a:buNone/>
            </a:pPr>
            <a:r>
              <a:rPr lang="en-US" sz="1200" dirty="0" smtClean="0"/>
              <a:t>by</a:t>
            </a:r>
            <a:endParaRPr lang="en-US" sz="1200" dirty="0"/>
          </a:p>
          <a:p>
            <a:pPr marL="0" indent="0" algn="ctr">
              <a:buNone/>
            </a:pPr>
            <a:r>
              <a:rPr lang="en-US" sz="1200" dirty="0"/>
              <a:t> </a:t>
            </a:r>
          </a:p>
          <a:p>
            <a:pPr marL="0" indent="0" algn="ctr">
              <a:buNone/>
            </a:pPr>
            <a:r>
              <a:rPr lang="en-US" sz="1200" dirty="0"/>
              <a:t>Steve Ramroop, Ph.D., GISP</a:t>
            </a:r>
          </a:p>
          <a:p>
            <a:pPr marL="0" indent="0" algn="ctr">
              <a:buNone/>
            </a:pPr>
            <a:r>
              <a:rPr lang="en-US" sz="1200" dirty="0"/>
              <a:t>Program Director / Associate Professor,</a:t>
            </a:r>
          </a:p>
          <a:p>
            <a:pPr marL="0" indent="0" algn="ctr">
              <a:buNone/>
            </a:pPr>
            <a:r>
              <a:rPr lang="en-US" sz="1200" dirty="0"/>
              <a:t>Surveying and Geomatics Sciences Program,</a:t>
            </a:r>
          </a:p>
          <a:p>
            <a:pPr marL="0" indent="0" algn="ctr">
              <a:buNone/>
            </a:pPr>
            <a:r>
              <a:rPr lang="en-US" sz="1200" dirty="0"/>
              <a:t>Geospatial Informatics Department,</a:t>
            </a:r>
          </a:p>
          <a:p>
            <a:pPr marL="0" indent="0" algn="ctr">
              <a:buNone/>
            </a:pPr>
            <a:r>
              <a:rPr lang="en-US" sz="1200" dirty="0"/>
              <a:t>Troy University,</a:t>
            </a:r>
          </a:p>
          <a:p>
            <a:pPr marL="0" indent="0" algn="ctr" eaLnBrk="1" hangingPunct="1">
              <a:buNone/>
            </a:pPr>
            <a:endParaRPr lang="en-US" altLang="en-US" sz="1400" u="sng" dirty="0"/>
          </a:p>
        </p:txBody>
      </p:sp>
      <p:sp>
        <p:nvSpPr>
          <p:cNvPr id="3" name="Slide Number Placeholder 2"/>
          <p:cNvSpPr>
            <a:spLocks noGrp="1"/>
          </p:cNvSpPr>
          <p:nvPr>
            <p:ph type="sldNum" sz="quarter" idx="12"/>
          </p:nvPr>
        </p:nvSpPr>
        <p:spPr/>
        <p:txBody>
          <a:bodyPr/>
          <a:lstStyle/>
          <a:p>
            <a:pPr>
              <a:defRPr/>
            </a:pPr>
            <a:fld id="{B6BDCC9A-AAB5-41F1-A20D-1F257C053001}" type="slidenum">
              <a:rPr lang="en-US" altLang="en-US" smtClean="0"/>
              <a:pPr>
                <a:defRPr/>
              </a:pPr>
              <a:t>1</a:t>
            </a:fld>
            <a:endParaRPr lang="en-US" altLang="en-US"/>
          </a:p>
        </p:txBody>
      </p:sp>
      <p:sp>
        <p:nvSpPr>
          <p:cNvPr id="2" name="Rectangle 1"/>
          <p:cNvSpPr/>
          <p:nvPr/>
        </p:nvSpPr>
        <p:spPr>
          <a:xfrm>
            <a:off x="1676400" y="4724400"/>
            <a:ext cx="5562600" cy="1379993"/>
          </a:xfrm>
          <a:prstGeom prst="rect">
            <a:avLst/>
          </a:prstGeom>
        </p:spPr>
        <p:txBody>
          <a:bodyPr wrap="square">
            <a:spAutoFit/>
          </a:bodyPr>
          <a:lstStyle/>
          <a:p>
            <a:pPr marL="0" marR="0" algn="ctr">
              <a:lnSpc>
                <a:spcPct val="107000"/>
              </a:lnSpc>
              <a:spcBef>
                <a:spcPts val="0"/>
              </a:spcBef>
              <a:spcAft>
                <a:spcPts val="800"/>
              </a:spcAft>
            </a:pPr>
            <a:r>
              <a:rPr lang="en-US" sz="1200" dirty="0">
                <a:ea typeface="Calibri" panose="020F0502020204030204" pitchFamily="34" charset="0"/>
                <a:cs typeface="Times New Roman" panose="02020603050405020304" pitchFamily="18" charset="0"/>
              </a:rPr>
              <a:t>Presented at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320"/>
              </a:lnSpc>
              <a:spcBef>
                <a:spcPts val="480"/>
              </a:spcBef>
              <a:spcAft>
                <a:spcPts val="480"/>
              </a:spcAft>
            </a:pPr>
            <a:r>
              <a:rPr lang="en-US" sz="1200" dirty="0">
                <a:latin typeface="Lato" panose="020F0502020204030203" pitchFamily="34" charset="0"/>
                <a:ea typeface="Times New Roman" panose="02020603050405020304" pitchFamily="18" charset="0"/>
                <a:cs typeface="Times New Roman" panose="02020603050405020304" pitchFamily="18" charset="0"/>
              </a:rPr>
              <a:t>2019 Surveying and Geomatics Educators Society (</a:t>
            </a:r>
            <a:r>
              <a:rPr lang="en-US" sz="1200" dirty="0" err="1">
                <a:latin typeface="Lato" panose="020F0502020204030203" pitchFamily="34" charset="0"/>
                <a:ea typeface="Times New Roman" panose="02020603050405020304" pitchFamily="18" charset="0"/>
                <a:cs typeface="Times New Roman" panose="02020603050405020304" pitchFamily="18" charset="0"/>
              </a:rPr>
              <a:t>SaGES</a:t>
            </a:r>
            <a:r>
              <a:rPr lang="en-US" sz="1200" dirty="0">
                <a:latin typeface="Lato" panose="020F0502020204030203" pitchFamily="34" charset="0"/>
                <a:ea typeface="Times New Roman" panose="02020603050405020304" pitchFamily="18" charset="0"/>
                <a:cs typeface="Times New Roman" panose="02020603050405020304" pitchFamily="18" charset="0"/>
              </a:rPr>
              <a:t>) Conference</a:t>
            </a:r>
            <a:br>
              <a:rPr lang="en-US" sz="1200" dirty="0">
                <a:latin typeface="Lato" panose="020F0502020204030203" pitchFamily="34" charset="0"/>
                <a:ea typeface="Times New Roman" panose="02020603050405020304" pitchFamily="18" charset="0"/>
                <a:cs typeface="Times New Roman" panose="02020603050405020304" pitchFamily="18" charset="0"/>
              </a:rPr>
            </a:br>
            <a:r>
              <a:rPr lang="en-US" sz="1200" dirty="0">
                <a:latin typeface="Lato" panose="020F0502020204030203" pitchFamily="34" charset="0"/>
                <a:ea typeface="Times New Roman" panose="02020603050405020304" pitchFamily="18" charset="0"/>
                <a:cs typeface="Times New Roman" panose="02020603050405020304" pitchFamily="18" charset="0"/>
              </a:rPr>
              <a:t>August 04 – August 08, 2019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320"/>
              </a:lnSpc>
              <a:spcBef>
                <a:spcPts val="480"/>
              </a:spcBef>
              <a:spcAft>
                <a:spcPts val="480"/>
              </a:spcAft>
            </a:pPr>
            <a:r>
              <a:rPr lang="en-US" sz="1200" dirty="0">
                <a:latin typeface="Lato" panose="020F0502020204030203" pitchFamily="34" charset="0"/>
                <a:ea typeface="Times New Roman" panose="02020603050405020304" pitchFamily="18" charset="0"/>
                <a:cs typeface="Times New Roman" panose="02020603050405020304" pitchFamily="18" charset="0"/>
              </a:rPr>
              <a:t>• Nicholls State University •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ts val="1320"/>
              </a:lnSpc>
              <a:spcBef>
                <a:spcPts val="480"/>
              </a:spcBef>
              <a:spcAft>
                <a:spcPts val="480"/>
              </a:spcAft>
            </a:pPr>
            <a:r>
              <a:rPr lang="en-US" sz="1200" dirty="0">
                <a:latin typeface="Lato" panose="020F0502020204030203" pitchFamily="34" charset="0"/>
                <a:ea typeface="Times New Roman" panose="02020603050405020304" pitchFamily="18" charset="0"/>
                <a:cs typeface="Times New Roman" panose="02020603050405020304" pitchFamily="18" charset="0"/>
              </a:rPr>
              <a:t>Thibodaux, Louisiana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advTm="78373"/>
  <p:timing>
    <p:tnLst>
      <p:par>
        <p:cTn id="1" dur="indefinite" restart="never" nodeType="tmRoot"/>
      </p:par>
    </p:tnLst>
  </p:timing>
  <p:extLst mod="1">
    <p:ext uri="{3A86A75C-4F4B-4683-9AE1-C65F6400EC91}">
      <p14:laserTraceLst xmlns:p14="http://schemas.microsoft.com/office/powerpoint/2010/main">
        <p14:tracePtLst>
          <p14:tracePt t="13923" x="409575" y="5451475"/>
          <p14:tracePt t="14206" x="415925" y="5445125"/>
          <p14:tracePt t="14221" x="425450" y="5441950"/>
          <p14:tracePt t="14228" x="466725" y="5426075"/>
          <p14:tracePt t="14236" x="511175" y="5419725"/>
          <p14:tracePt t="14246" x="565150" y="5413375"/>
          <p14:tracePt t="14263" x="727075" y="5394325"/>
          <p14:tracePt t="14280" x="990600" y="5375275"/>
          <p14:tracePt t="14313" x="2025650" y="5346700"/>
          <p14:tracePt t="14346" x="2387600" y="5391150"/>
          <p14:tracePt t="14380" x="2444750" y="5391150"/>
          <p14:tracePt t="14396" x="2447925" y="5391150"/>
          <p14:tracePt t="14413" x="2457450" y="5391150"/>
          <p14:tracePt t="14429" x="2466975" y="5387975"/>
          <p14:tracePt t="14446" x="2479675" y="5378450"/>
          <p14:tracePt t="14464" x="2501900" y="5372100"/>
          <p14:tracePt t="14480" x="2517775" y="5372100"/>
          <p14:tracePt t="14496" x="2520950" y="5372100"/>
          <p14:tracePt t="14532" x="2530475" y="5368925"/>
          <p14:tracePt t="74630" x="2527300" y="5356225"/>
          <p14:tracePt t="74636" x="2524125" y="5356225"/>
          <p14:tracePt t="75375" x="2536825" y="5340350"/>
          <p14:tracePt t="75382" x="2565400" y="5321300"/>
          <p14:tracePt t="75391" x="2613025" y="5289550"/>
          <p14:tracePt t="75402" x="2660650" y="5257800"/>
          <p14:tracePt t="75418" x="2771775" y="5216525"/>
          <p14:tracePt t="75435" x="2870200" y="5200650"/>
          <p14:tracePt t="75453" x="3003550" y="5187950"/>
          <p14:tracePt t="75468" x="3092450" y="5178425"/>
          <p14:tracePt t="75502" x="3378200" y="5172075"/>
          <p14:tracePt t="75535" x="3708400" y="5146675"/>
          <p14:tracePt t="75568" x="4016375" y="5121275"/>
          <p14:tracePt t="75585" x="4187825" y="5102225"/>
          <p14:tracePt t="75587" x="4270375" y="5102225"/>
          <p14:tracePt t="75602" x="4483100" y="5086350"/>
          <p14:tracePt t="75618" x="4692650" y="5086350"/>
          <p14:tracePt t="75635" x="4924425" y="5076825"/>
          <p14:tracePt t="75652" x="5114925" y="5067300"/>
          <p14:tracePt t="75668" x="5254625" y="5060950"/>
          <p14:tracePt t="75685" x="5403850" y="5045075"/>
          <p14:tracePt t="75702" x="5699125" y="5016500"/>
          <p14:tracePt t="75718" x="5994400" y="4984750"/>
          <p14:tracePt t="75735" x="6299200" y="4943475"/>
          <p14:tracePt t="75751" x="6546850" y="4905375"/>
          <p14:tracePt t="75769" x="6775450" y="4860925"/>
          <p14:tracePt t="75787" x="6937375" y="4800600"/>
          <p14:tracePt t="75801" x="7064375" y="4743450"/>
          <p14:tracePt t="75818" x="7188200" y="4651375"/>
          <p14:tracePt t="75835" x="7229475" y="4584700"/>
          <p14:tracePt t="75851" x="7248525" y="4533900"/>
          <p14:tracePt t="75868" x="7248525" y="4502150"/>
          <p14:tracePt t="75885" x="7239000" y="4467225"/>
          <p14:tracePt t="75901" x="7194550" y="4419600"/>
          <p14:tracePt t="75918" x="7137400" y="4378325"/>
          <p14:tracePt t="75935" x="7086600" y="4359275"/>
          <p14:tracePt t="75951" x="6988175" y="4359275"/>
          <p14:tracePt t="75968" x="6940550" y="4359275"/>
          <p14:tracePt t="75984" x="6908800" y="4362450"/>
          <p14:tracePt t="76002" x="6902450" y="4362450"/>
          <p14:tracePt t="76114" x="6915150" y="4359275"/>
          <p14:tracePt t="76122" x="6924675" y="4352925"/>
          <p14:tracePt t="76130" x="6943725" y="4346575"/>
          <p14:tracePt t="76138" x="6959600" y="4343400"/>
          <p14:tracePt t="76151" x="6965950" y="4343400"/>
          <p14:tracePt t="76168" x="6975475" y="4343400"/>
          <p14:tracePt t="76184" x="6978650" y="4343400"/>
          <p14:tracePt t="76230" x="6988175" y="4343400"/>
          <p14:tracePt t="76246" x="6994525" y="4343400"/>
          <p14:tracePt t="76255" x="7004050" y="4349750"/>
          <p14:tracePt t="76268" x="7007225" y="4349750"/>
          <p14:tracePt t="76285" x="7013575" y="4349750"/>
          <p14:tracePt t="76647" x="6442075" y="4495800"/>
          <p14:tracePt t="76663" x="6442075" y="4498975"/>
          <p14:tracePt t="76672" x="6438900" y="4514850"/>
          <p14:tracePt t="76679" x="6438900" y="4524375"/>
          <p14:tracePt t="76689" x="6432550" y="4530725"/>
          <p14:tracePt t="76706" x="6426200" y="4556125"/>
          <p14:tracePt t="76722" x="6426200" y="4591050"/>
          <p14:tracePt t="76739" x="6426200" y="4625975"/>
          <p14:tracePt t="76741" x="6426200" y="4641850"/>
          <p14:tracePt t="76773" x="6426200" y="4702175"/>
          <p14:tracePt t="76806" x="6426200" y="4737100"/>
          <p14:tracePt t="76839" x="6429375" y="4781550"/>
          <p14:tracePt t="76855" x="6429375" y="4784725"/>
          <p14:tracePt t="77801" x="0" y="0"/>
        </p14:tracePtLst>
      </p14:laserTrace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0"/>
            <a:ext cx="8153400" cy="5257799"/>
          </a:xfrm>
        </p:spPr>
        <p:txBody>
          <a:bodyPr/>
          <a:lstStyle/>
          <a:p>
            <a:pPr marL="457200" indent="-457200" algn="just" eaLnBrk="1" hangingPunct="1">
              <a:lnSpc>
                <a:spcPct val="90000"/>
              </a:lnSpc>
            </a:pPr>
            <a:r>
              <a:rPr lang="en-US" altLang="en-US" sz="2800" b="1" dirty="0">
                <a:solidFill>
                  <a:srgbClr val="FFFF00"/>
                </a:solidFill>
                <a:effectLst/>
              </a:rPr>
              <a:t>7</a:t>
            </a:r>
            <a:r>
              <a:rPr lang="en-US" altLang="en-US" sz="2800" b="1" dirty="0" smtClean="0">
                <a:solidFill>
                  <a:srgbClr val="FFFF00"/>
                </a:solidFill>
                <a:effectLst/>
              </a:rPr>
              <a:t>.0 </a:t>
            </a:r>
            <a:r>
              <a:rPr lang="en-US" b="1" dirty="0">
                <a:solidFill>
                  <a:srgbClr val="FFFF00"/>
                </a:solidFill>
                <a:effectLst/>
              </a:rPr>
              <a:t>Recruiting Strategies</a:t>
            </a:r>
            <a:endParaRPr lang="en-US" sz="1100" dirty="0">
              <a:solidFill>
                <a:srgbClr val="FFFF00"/>
              </a:solidFill>
              <a:effectLst/>
            </a:endParaRPr>
          </a:p>
          <a:p>
            <a:pPr marL="914400" lvl="1" indent="-514350" algn="just" eaLnBrk="1" hangingPunct="1">
              <a:lnSpc>
                <a:spcPct val="90000"/>
              </a:lnSpc>
              <a:buFont typeface="+mj-lt"/>
              <a:buAutoNum type="arabicPeriod"/>
            </a:pPr>
            <a:endParaRPr lang="en-US" b="1" dirty="0" smtClean="0">
              <a:effectLst/>
            </a:endParaRPr>
          </a:p>
          <a:p>
            <a:pPr marL="914400" lvl="1" indent="-514350" algn="just" eaLnBrk="1" hangingPunct="1">
              <a:lnSpc>
                <a:spcPct val="90000"/>
              </a:lnSpc>
              <a:buFont typeface="+mj-lt"/>
              <a:buAutoNum type="arabicPeriod"/>
            </a:pPr>
            <a:r>
              <a:rPr lang="en-US" b="1" dirty="0" smtClean="0">
                <a:effectLst/>
              </a:rPr>
              <a:t>Drop </a:t>
            </a:r>
            <a:r>
              <a:rPr lang="en-US" b="1" dirty="0">
                <a:effectLst/>
              </a:rPr>
              <a:t>and recruit</a:t>
            </a:r>
            <a:endParaRPr lang="en-US" dirty="0">
              <a:effectLst/>
            </a:endParaRPr>
          </a:p>
          <a:p>
            <a:pPr marL="914400" lvl="1" indent="-514350" algn="just" eaLnBrk="1" hangingPunct="1">
              <a:lnSpc>
                <a:spcPct val="90000"/>
              </a:lnSpc>
              <a:buFont typeface="+mj-lt"/>
              <a:buAutoNum type="arabicPeriod"/>
            </a:pPr>
            <a:r>
              <a:rPr lang="en-US" b="1" dirty="0">
                <a:effectLst/>
              </a:rPr>
              <a:t>Curriculum offering and language</a:t>
            </a:r>
            <a:endParaRPr lang="en-US" dirty="0">
              <a:effectLst/>
            </a:endParaRPr>
          </a:p>
          <a:p>
            <a:pPr marL="914400" lvl="1" indent="-514350" algn="just" eaLnBrk="1" hangingPunct="1">
              <a:lnSpc>
                <a:spcPct val="90000"/>
              </a:lnSpc>
              <a:buFont typeface="+mj-lt"/>
              <a:buAutoNum type="arabicPeriod"/>
            </a:pPr>
            <a:r>
              <a:rPr lang="en-US" b="1" dirty="0">
                <a:effectLst/>
              </a:rPr>
              <a:t>Departmental </a:t>
            </a:r>
            <a:r>
              <a:rPr lang="en-US" b="1" dirty="0" smtClean="0">
                <a:effectLst/>
              </a:rPr>
              <a:t>Sensitizing</a:t>
            </a:r>
          </a:p>
          <a:p>
            <a:pPr marL="914400" lvl="1" indent="-514350" algn="just" eaLnBrk="1" hangingPunct="1">
              <a:lnSpc>
                <a:spcPct val="90000"/>
              </a:lnSpc>
              <a:buFont typeface="+mj-lt"/>
              <a:buAutoNum type="arabicPeriod"/>
            </a:pPr>
            <a:r>
              <a:rPr lang="en-US" b="1" dirty="0">
                <a:effectLst/>
              </a:rPr>
              <a:t>Planned University </a:t>
            </a:r>
            <a:r>
              <a:rPr lang="en-US" b="1" dirty="0" smtClean="0">
                <a:effectLst/>
              </a:rPr>
              <a:t>events</a:t>
            </a:r>
          </a:p>
          <a:p>
            <a:pPr marL="914400" lvl="1" indent="-514350" algn="just" eaLnBrk="1" hangingPunct="1">
              <a:lnSpc>
                <a:spcPct val="90000"/>
              </a:lnSpc>
              <a:buFont typeface="+mj-lt"/>
              <a:buAutoNum type="arabicPeriod"/>
            </a:pPr>
            <a:r>
              <a:rPr lang="en-US" b="1" dirty="0">
                <a:effectLst/>
              </a:rPr>
              <a:t>Community </a:t>
            </a:r>
            <a:r>
              <a:rPr lang="en-US" b="1" dirty="0" smtClean="0">
                <a:effectLst/>
              </a:rPr>
              <a:t>outreach</a:t>
            </a:r>
          </a:p>
          <a:p>
            <a:pPr marL="914400" lvl="1" indent="-514350" algn="just" eaLnBrk="1" hangingPunct="1">
              <a:lnSpc>
                <a:spcPct val="90000"/>
              </a:lnSpc>
              <a:buFont typeface="+mj-lt"/>
              <a:buAutoNum type="arabicPeriod"/>
            </a:pPr>
            <a:r>
              <a:rPr lang="en-US" b="1" dirty="0">
                <a:effectLst/>
              </a:rPr>
              <a:t>Internet and social media</a:t>
            </a:r>
            <a:endParaRPr lang="en-US" dirty="0">
              <a:effectLst/>
            </a:endParaRPr>
          </a:p>
          <a:p>
            <a:pPr marL="914400" lvl="1" indent="-514350" algn="just" eaLnBrk="1" hangingPunct="1">
              <a:lnSpc>
                <a:spcPct val="90000"/>
              </a:lnSpc>
              <a:buFont typeface="+mj-lt"/>
              <a:buAutoNum type="arabicPeriod"/>
            </a:pPr>
            <a:r>
              <a:rPr lang="en-US" b="1" dirty="0">
                <a:effectLst/>
              </a:rPr>
              <a:t>Stake-holder integration</a:t>
            </a:r>
            <a:endParaRPr lang="en-US" dirty="0">
              <a:effectLst/>
            </a:endParaRPr>
          </a:p>
          <a:p>
            <a:pPr marL="914400" lvl="1" indent="-514350" algn="just" eaLnBrk="1" hangingPunct="1">
              <a:lnSpc>
                <a:spcPct val="90000"/>
              </a:lnSpc>
              <a:buFont typeface="+mj-lt"/>
              <a:buAutoNum type="arabicPeriod"/>
            </a:pPr>
            <a:endParaRPr lang="en-US"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10</a:t>
            </a:fld>
            <a:endParaRPr lang="en-US" altLang="en-US"/>
          </a:p>
        </p:txBody>
      </p:sp>
    </p:spTree>
    <p:extLst>
      <p:ext uri="{BB962C8B-B14F-4D97-AF65-F5344CB8AC3E}">
        <p14:creationId xmlns:p14="http://schemas.microsoft.com/office/powerpoint/2010/main" val="808766975"/>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11</a:t>
            </a:fld>
            <a:endParaRPr lang="en-US" altLang="en-US"/>
          </a:p>
        </p:txBody>
      </p:sp>
      <p:pic>
        <p:nvPicPr>
          <p:cNvPr id="7" name="Picture 6" descr="C:\Users\sramroop\AppData\Local\Microsoft\Windows\INetCache\Content.Word\Recruiting strategies.jpg"/>
          <p:cNvPicPr/>
          <p:nvPr/>
        </p:nvPicPr>
        <p:blipFill rotWithShape="1">
          <a:blip r:embed="rId6" cstate="print">
            <a:extLst>
              <a:ext uri="{28A0092B-C50C-407E-A947-70E740481C1C}">
                <a14:useLocalDpi xmlns:a14="http://schemas.microsoft.com/office/drawing/2010/main" val="0"/>
              </a:ext>
            </a:extLst>
          </a:blip>
          <a:srcRect l="2631" t="4070" r="3146" b="2907"/>
          <a:stretch/>
        </p:blipFill>
        <p:spPr bwMode="auto">
          <a:xfrm>
            <a:off x="421532" y="228600"/>
            <a:ext cx="8321930" cy="591117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52746844"/>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0"/>
            <a:ext cx="8153400" cy="5257799"/>
          </a:xfrm>
        </p:spPr>
        <p:txBody>
          <a:bodyPr/>
          <a:lstStyle/>
          <a:p>
            <a:pPr marL="457200" indent="-457200" algn="just" eaLnBrk="1" hangingPunct="1">
              <a:lnSpc>
                <a:spcPct val="90000"/>
              </a:lnSpc>
            </a:pPr>
            <a:r>
              <a:rPr lang="en-US" altLang="en-US" sz="4000" b="1" dirty="0">
                <a:solidFill>
                  <a:srgbClr val="FFFF00"/>
                </a:solidFill>
                <a:effectLst/>
              </a:rPr>
              <a:t>8</a:t>
            </a:r>
            <a:r>
              <a:rPr lang="en-US" altLang="en-US" sz="4000" b="1" dirty="0" smtClean="0">
                <a:solidFill>
                  <a:srgbClr val="FFFF00"/>
                </a:solidFill>
                <a:effectLst/>
              </a:rPr>
              <a:t>.0 </a:t>
            </a:r>
            <a:r>
              <a:rPr lang="en-US" sz="4400" b="1" dirty="0" smtClean="0">
                <a:solidFill>
                  <a:srgbClr val="FFFF00"/>
                </a:solidFill>
                <a:effectLst/>
              </a:rPr>
              <a:t>Closing Remarks</a:t>
            </a:r>
            <a:endParaRPr lang="en-US" sz="1600" dirty="0">
              <a:solidFill>
                <a:srgbClr val="FFFF00"/>
              </a:solidFill>
              <a:effectLst/>
            </a:endParaRPr>
          </a:p>
          <a:p>
            <a:pPr algn="just"/>
            <a:r>
              <a:rPr lang="en-US" sz="2400" b="1" dirty="0">
                <a:effectLst/>
                <a:latin typeface="+mj-lt"/>
              </a:rPr>
              <a:t>Lessons learnt has over the years has been tremendous and be classified as work in progress.  </a:t>
            </a:r>
            <a:endParaRPr lang="en-US" sz="2400" b="1" dirty="0" smtClean="0">
              <a:effectLst/>
              <a:latin typeface="+mj-lt"/>
            </a:endParaRPr>
          </a:p>
          <a:p>
            <a:pPr algn="just"/>
            <a:r>
              <a:rPr lang="en-US" sz="2400" b="1" dirty="0" smtClean="0">
                <a:effectLst/>
                <a:latin typeface="+mj-lt"/>
              </a:rPr>
              <a:t>Continued </a:t>
            </a:r>
            <a:r>
              <a:rPr lang="en-US" sz="2400" b="1" dirty="0">
                <a:effectLst/>
                <a:latin typeface="+mj-lt"/>
              </a:rPr>
              <a:t>due diligence, commitment, and passion for the field of Geospatial Informatics are all essential ingredients to its success.  </a:t>
            </a:r>
            <a:endParaRPr lang="en-US" sz="2400" b="1" dirty="0" smtClean="0">
              <a:effectLst/>
              <a:latin typeface="+mj-lt"/>
            </a:endParaRPr>
          </a:p>
          <a:p>
            <a:pPr algn="just"/>
            <a:r>
              <a:rPr lang="en-US" sz="2400" b="1" dirty="0" smtClean="0">
                <a:effectLst/>
                <a:latin typeface="+mj-lt"/>
              </a:rPr>
              <a:t>The </a:t>
            </a:r>
            <a:r>
              <a:rPr lang="en-US" sz="2400" b="1" dirty="0">
                <a:effectLst/>
                <a:latin typeface="+mj-lt"/>
              </a:rPr>
              <a:t>way forward is one which is dependent upon by the Department’s personnel on board and their motivation in making reality our share goals and aspirations of the multitude of Geospatial Informatics professions. </a:t>
            </a: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12</a:t>
            </a:fld>
            <a:endParaRPr lang="en-US" altLang="en-US"/>
          </a:p>
        </p:txBody>
      </p:sp>
    </p:spTree>
    <p:extLst>
      <p:ext uri="{BB962C8B-B14F-4D97-AF65-F5344CB8AC3E}">
        <p14:creationId xmlns:p14="http://schemas.microsoft.com/office/powerpoint/2010/main" val="2120042208"/>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381000"/>
            <a:ext cx="8153400" cy="5699125"/>
          </a:xfrm>
        </p:spPr>
        <p:txBody>
          <a:bodyPr/>
          <a:lstStyle/>
          <a:p>
            <a:pPr marL="457200" indent="-457200" algn="just" eaLnBrk="1" hangingPunct="1">
              <a:lnSpc>
                <a:spcPct val="90000"/>
              </a:lnSpc>
            </a:pPr>
            <a:r>
              <a:rPr lang="en-US" altLang="en-US" sz="2800" b="1" dirty="0">
                <a:solidFill>
                  <a:srgbClr val="FFFF00"/>
                </a:solidFill>
                <a:effectLst/>
              </a:rPr>
              <a:t>9</a:t>
            </a:r>
            <a:r>
              <a:rPr lang="en-US" altLang="en-US" sz="2800" b="1" dirty="0" smtClean="0">
                <a:solidFill>
                  <a:srgbClr val="FFFF00"/>
                </a:solidFill>
                <a:effectLst/>
              </a:rPr>
              <a:t>.0 </a:t>
            </a:r>
            <a:r>
              <a:rPr lang="en-US" b="1" dirty="0" smtClean="0">
                <a:solidFill>
                  <a:srgbClr val="FFFF00"/>
                </a:solidFill>
                <a:effectLst/>
              </a:rPr>
              <a:t>References</a:t>
            </a:r>
            <a:endParaRPr lang="en-US" sz="1100" dirty="0">
              <a:solidFill>
                <a:srgbClr val="FFFF00"/>
              </a:solidFill>
              <a:effectLst/>
            </a:endParaRPr>
          </a:p>
          <a:p>
            <a:pPr algn="just"/>
            <a:r>
              <a:rPr lang="en-US" sz="1600" b="1" dirty="0" err="1">
                <a:effectLst/>
              </a:rPr>
              <a:t>Elithorp</a:t>
            </a:r>
            <a:r>
              <a:rPr lang="en-US" sz="1600" b="1" dirty="0">
                <a:effectLst/>
              </a:rPr>
              <a:t>, James A, </a:t>
            </a:r>
            <a:r>
              <a:rPr lang="en-US" sz="1600" b="1" dirty="0" smtClean="0">
                <a:effectLst/>
              </a:rPr>
              <a:t>Jr</a:t>
            </a:r>
            <a:r>
              <a:rPr lang="en-US" sz="1600" b="1" dirty="0">
                <a:effectLst/>
              </a:rPr>
              <a:t>. “A student recruitment program for geomatics,” </a:t>
            </a:r>
            <a:r>
              <a:rPr lang="en-US" sz="1600" b="1" dirty="0" smtClean="0">
                <a:solidFill>
                  <a:schemeClr val="tx2"/>
                </a:solidFill>
                <a:effectLst/>
              </a:rPr>
              <a:t>Surveying and Land Information Science</a:t>
            </a:r>
            <a:r>
              <a:rPr lang="en-US" sz="1600" b="1" dirty="0" smtClean="0">
                <a:effectLst/>
              </a:rPr>
              <a:t>; Gaithersburg</a:t>
            </a:r>
            <a:r>
              <a:rPr lang="en-US" sz="1600" b="1" dirty="0">
                <a:effectLst/>
              </a:rPr>
              <a:t> Vol. 63, </a:t>
            </a:r>
            <a:r>
              <a:rPr lang="en-US" sz="1600" b="1" dirty="0" err="1">
                <a:effectLst/>
              </a:rPr>
              <a:t>Iss</a:t>
            </a:r>
            <a:r>
              <a:rPr lang="en-US" sz="1600" b="1" dirty="0">
                <a:effectLst/>
              </a:rPr>
              <a:t>. 3, (Sep 2003): 173-181.</a:t>
            </a:r>
          </a:p>
          <a:p>
            <a:pPr fontAlgn="t"/>
            <a:r>
              <a:rPr lang="en-US" sz="1600" b="1" dirty="0">
                <a:effectLst/>
              </a:rPr>
              <a:t>Brown, Ian, Sep 2018. “How Can We Attract Students to </a:t>
            </a:r>
            <a:r>
              <a:rPr lang="en-US" sz="1600" b="1" dirty="0" err="1">
                <a:effectLst/>
              </a:rPr>
              <a:t>Geomatics?”</a:t>
            </a:r>
            <a:r>
              <a:rPr lang="en-US" sz="1600" b="1" i="1" dirty="0" err="1">
                <a:effectLst/>
              </a:rPr>
              <a:t>GIM</a:t>
            </a:r>
            <a:r>
              <a:rPr lang="en-US" sz="1600" b="1" i="1" dirty="0">
                <a:effectLst/>
              </a:rPr>
              <a:t> International</a:t>
            </a:r>
            <a:r>
              <a:rPr lang="en-US" sz="1600" b="1" dirty="0">
                <a:effectLst/>
              </a:rPr>
              <a:t>, gim-international.com are published by: </a:t>
            </a:r>
            <a:r>
              <a:rPr lang="en-US" sz="1600" b="1" dirty="0" err="1">
                <a:effectLst/>
              </a:rPr>
              <a:t>Geomares</a:t>
            </a:r>
            <a:r>
              <a:rPr lang="en-US" sz="1600" b="1" dirty="0">
                <a:effectLst/>
              </a:rPr>
              <a:t>, P.O. Box 112, 8530 </a:t>
            </a:r>
            <a:r>
              <a:rPr lang="en-US" sz="1600" b="1" dirty="0" smtClean="0">
                <a:effectLst/>
              </a:rPr>
              <a:t>AC </a:t>
            </a:r>
            <a:r>
              <a:rPr lang="en-US" sz="1600" b="1" dirty="0" err="1" smtClean="0">
                <a:effectLst/>
              </a:rPr>
              <a:t>Lemmer</a:t>
            </a:r>
            <a:r>
              <a:rPr lang="en-US" sz="1600" b="1" dirty="0">
                <a:effectLst/>
              </a:rPr>
              <a:t/>
            </a:r>
            <a:br>
              <a:rPr lang="en-US" sz="1600" b="1" dirty="0">
                <a:effectLst/>
              </a:rPr>
            </a:br>
            <a:r>
              <a:rPr lang="en-US" sz="1600" b="1" dirty="0" err="1">
                <a:effectLst/>
              </a:rPr>
              <a:t>Vuurtorenweg</a:t>
            </a:r>
            <a:r>
              <a:rPr lang="en-US" sz="1600" b="1" dirty="0">
                <a:effectLst/>
              </a:rPr>
              <a:t> 18 B, 8531 HJ </a:t>
            </a:r>
            <a:r>
              <a:rPr lang="en-US" sz="1600" b="1" dirty="0" err="1">
                <a:effectLst/>
              </a:rPr>
              <a:t>Lemmer</a:t>
            </a:r>
            <a:r>
              <a:rPr lang="en-US" sz="1600" b="1" dirty="0">
                <a:effectLst/>
              </a:rPr>
              <a:t>, The Netherlands</a:t>
            </a:r>
            <a:r>
              <a:rPr lang="en-US" sz="1600" b="1" dirty="0" smtClean="0">
                <a:effectLst/>
              </a:rPr>
              <a:t>.</a:t>
            </a:r>
            <a:endParaRPr lang="en-US" sz="1600" b="1" dirty="0">
              <a:effectLst/>
            </a:endParaRPr>
          </a:p>
          <a:p>
            <a:pPr algn="just" fontAlgn="t"/>
            <a:r>
              <a:rPr lang="en-US" sz="1600" b="1" dirty="0" err="1">
                <a:effectLst/>
              </a:rPr>
              <a:t>Ajvazi</a:t>
            </a:r>
            <a:r>
              <a:rPr lang="en-US" sz="1600" b="1" dirty="0">
                <a:effectLst/>
              </a:rPr>
              <a:t>, </a:t>
            </a:r>
            <a:r>
              <a:rPr lang="en-US" sz="1600" b="1" dirty="0" err="1">
                <a:effectLst/>
              </a:rPr>
              <a:t>Besim</a:t>
            </a:r>
            <a:r>
              <a:rPr lang="en-US" sz="1600" b="1" dirty="0">
                <a:effectLst/>
              </a:rPr>
              <a:t>, </a:t>
            </a:r>
            <a:r>
              <a:rPr lang="en-US" sz="1600" b="1" dirty="0" err="1">
                <a:effectLst/>
              </a:rPr>
              <a:t>Loshi</a:t>
            </a:r>
            <a:r>
              <a:rPr lang="en-US" sz="1600" b="1" dirty="0">
                <a:effectLst/>
              </a:rPr>
              <a:t>, </a:t>
            </a:r>
            <a:r>
              <a:rPr lang="en-US" sz="1600" b="1" dirty="0" err="1">
                <a:effectLst/>
              </a:rPr>
              <a:t>Fisnik</a:t>
            </a:r>
            <a:r>
              <a:rPr lang="en-US" sz="1600" b="1" dirty="0">
                <a:effectLst/>
              </a:rPr>
              <a:t> and </a:t>
            </a:r>
            <a:r>
              <a:rPr lang="en-US" sz="1600" b="1" dirty="0" err="1">
                <a:effectLst/>
              </a:rPr>
              <a:t>Márkus</a:t>
            </a:r>
            <a:r>
              <a:rPr lang="en-US" sz="1600" b="1" dirty="0">
                <a:effectLst/>
              </a:rPr>
              <a:t>, </a:t>
            </a:r>
            <a:r>
              <a:rPr lang="en-US" sz="1600" b="1" dirty="0" err="1">
                <a:effectLst/>
              </a:rPr>
              <a:t>Béla</a:t>
            </a:r>
            <a:r>
              <a:rPr lang="en-US" sz="1600" b="1" dirty="0">
                <a:effectLst/>
              </a:rPr>
              <a:t> (2016). “From Surveying to Geomatics,” Landscape &amp; Environment, 10 (3-4), page 153-160.</a:t>
            </a:r>
          </a:p>
          <a:p>
            <a:pPr algn="just" fontAlgn="t"/>
            <a:r>
              <a:rPr lang="en-US" sz="1600" b="1" dirty="0" err="1">
                <a:effectLst/>
              </a:rPr>
              <a:t>Bednarczyk</a:t>
            </a:r>
            <a:r>
              <a:rPr lang="en-US" sz="1600" b="1" dirty="0">
                <a:effectLst/>
              </a:rPr>
              <a:t>, </a:t>
            </a:r>
            <a:r>
              <a:rPr lang="en-US" sz="1600" b="1" dirty="0" err="1">
                <a:effectLst/>
              </a:rPr>
              <a:t>Michał</a:t>
            </a:r>
            <a:r>
              <a:rPr lang="en-US" sz="1600" b="1" dirty="0">
                <a:effectLst/>
              </a:rPr>
              <a:t> (April 2017). “The Use of Augmented Reality in Geomatics.” “Environmental Engineering” 10th International Conference Vilnius </a:t>
            </a:r>
            <a:r>
              <a:rPr lang="en-US" sz="1600" b="1" dirty="0" err="1">
                <a:effectLst/>
              </a:rPr>
              <a:t>Gediminas</a:t>
            </a:r>
            <a:r>
              <a:rPr lang="en-US" sz="1600" b="1" dirty="0">
                <a:effectLst/>
              </a:rPr>
              <a:t> Technical University, Lithuania, 27–28 April 2017, http://enviro.vgtu.lt</a:t>
            </a:r>
          </a:p>
          <a:p>
            <a:pPr algn="just" fontAlgn="t"/>
            <a:r>
              <a:rPr lang="en-US" sz="1600" b="1" dirty="0" err="1">
                <a:effectLst/>
              </a:rPr>
              <a:t>Abdalla</a:t>
            </a:r>
            <a:r>
              <a:rPr lang="en-US" sz="1600" b="1" dirty="0">
                <a:effectLst/>
              </a:rPr>
              <a:t>, </a:t>
            </a:r>
            <a:r>
              <a:rPr lang="en-US" sz="1600" b="1" dirty="0" err="1">
                <a:effectLst/>
              </a:rPr>
              <a:t>Rifaat</a:t>
            </a:r>
            <a:r>
              <a:rPr lang="en-US" sz="1600" b="1" dirty="0">
                <a:effectLst/>
              </a:rPr>
              <a:t> (February 2019). “Introduction Chapter: From Land Surveying to Geomatics - Multidisciplinary Technological Trends.” E-Learning Strategies for Geomatics Students. </a:t>
            </a:r>
            <a:r>
              <a:rPr lang="en-US" sz="1600" b="1" dirty="0" err="1">
                <a:effectLst/>
              </a:rPr>
              <a:t>IntechOpen</a:t>
            </a:r>
            <a:r>
              <a:rPr lang="en-US" sz="1600" b="1" dirty="0">
                <a:effectLst/>
              </a:rPr>
              <a:t>, publisher of Open Access books.</a:t>
            </a:r>
          </a:p>
          <a:p>
            <a:pPr algn="just" fontAlgn="t"/>
            <a:r>
              <a:rPr lang="en-US" sz="1600" b="1" dirty="0">
                <a:effectLst/>
              </a:rPr>
              <a:t>Brown, Ian (April 2019). “How Can We Attract Students to Geomatics?” GIM International. </a:t>
            </a:r>
            <a:r>
              <a:rPr lang="en-US" sz="1600" b="1" dirty="0" err="1">
                <a:effectLst/>
              </a:rPr>
              <a:t>Geomares</a:t>
            </a:r>
            <a:r>
              <a:rPr lang="en-US" sz="1600" b="1" dirty="0">
                <a:effectLst/>
              </a:rPr>
              <a:t>, P.O. Box 112, 8530 AC </a:t>
            </a:r>
            <a:r>
              <a:rPr lang="en-US" sz="1600" b="1" dirty="0" err="1">
                <a:effectLst/>
              </a:rPr>
              <a:t>Lemmer</a:t>
            </a:r>
            <a:r>
              <a:rPr lang="en-US" sz="1600" b="1" dirty="0">
                <a:effectLst/>
              </a:rPr>
              <a:t>, </a:t>
            </a:r>
            <a:r>
              <a:rPr lang="en-US" sz="1600" b="1" dirty="0" err="1">
                <a:effectLst/>
              </a:rPr>
              <a:t>Vuurtorenweg</a:t>
            </a:r>
            <a:r>
              <a:rPr lang="en-US" sz="1600" b="1" dirty="0">
                <a:effectLst/>
              </a:rPr>
              <a:t> 18 B, 8531HJ, </a:t>
            </a:r>
            <a:r>
              <a:rPr lang="en-US" sz="1600" b="1" dirty="0" err="1">
                <a:effectLst/>
              </a:rPr>
              <a:t>Lemmer</a:t>
            </a:r>
            <a:r>
              <a:rPr lang="en-US" sz="1600" b="1" dirty="0">
                <a:effectLst/>
              </a:rPr>
              <a:t> The Netherlands</a:t>
            </a: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13</a:t>
            </a:fld>
            <a:endParaRPr lang="en-US" altLang="en-US"/>
          </a:p>
        </p:txBody>
      </p:sp>
    </p:spTree>
    <p:extLst>
      <p:ext uri="{BB962C8B-B14F-4D97-AF65-F5344CB8AC3E}">
        <p14:creationId xmlns:p14="http://schemas.microsoft.com/office/powerpoint/2010/main" val="183125204"/>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p:txBody>
          <a:bodyPr/>
          <a:lstStyle/>
          <a:p>
            <a:pPr>
              <a:defRPr/>
            </a:pPr>
            <a:r>
              <a:rPr lang="en-US" altLang="en-US" smtClean="0"/>
              <a:t>Dr. Steve Ramroop</a:t>
            </a:r>
            <a:endParaRPr lang="en-US" altLang="en-US"/>
          </a:p>
        </p:txBody>
      </p:sp>
      <p:sp>
        <p:nvSpPr>
          <p:cNvPr id="31747" name="Date Placeholder 4"/>
          <p:cNvSpPr>
            <a:spLocks noGrp="1"/>
          </p:cNvSpPr>
          <p:nvPr>
            <p:ph type="dt" sz="quarter" idx="11"/>
          </p:nvPr>
        </p:nvSpPr>
        <p:spPr>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p>
        </p:txBody>
      </p:sp>
      <p:sp>
        <p:nvSpPr>
          <p:cNvPr id="31749" name="Rectangle 3"/>
          <p:cNvSpPr>
            <a:spLocks noGrp="1" noChangeArrowheads="1"/>
          </p:cNvSpPr>
          <p:nvPr>
            <p:ph type="body" idx="1"/>
          </p:nvPr>
        </p:nvSpPr>
        <p:spPr>
          <a:xfrm>
            <a:off x="381000" y="1676400"/>
            <a:ext cx="8229600" cy="1600200"/>
          </a:xfrm>
        </p:spPr>
        <p:txBody>
          <a:bodyPr/>
          <a:lstStyle/>
          <a:p>
            <a:pPr algn="ctr" eaLnBrk="1" hangingPunct="1">
              <a:buFont typeface="Wingdings" panose="05000000000000000000" pitchFamily="2" charset="2"/>
              <a:buNone/>
            </a:pPr>
            <a:r>
              <a:rPr lang="en-US" altLang="en-US" sz="5400" b="1" dirty="0" smtClean="0">
                <a:effectLst/>
              </a:rPr>
              <a:t>… The </a:t>
            </a:r>
            <a:r>
              <a:rPr lang="en-US" altLang="en-US" sz="5400" b="1" dirty="0" smtClean="0">
                <a:effectLst/>
              </a:rPr>
              <a:t>End …</a:t>
            </a:r>
          </a:p>
          <a:p>
            <a:pPr algn="ctr" eaLnBrk="1" hangingPunct="1">
              <a:buFont typeface="Wingdings" panose="05000000000000000000" pitchFamily="2" charset="2"/>
              <a:buNone/>
            </a:pPr>
            <a:endParaRPr lang="en-US" altLang="en-US" sz="5400" b="1" dirty="0">
              <a:effectLst/>
            </a:endParaRPr>
          </a:p>
          <a:p>
            <a:pPr algn="ctr" eaLnBrk="1" hangingPunct="1">
              <a:buFont typeface="Wingdings" panose="05000000000000000000" pitchFamily="2" charset="2"/>
              <a:buNone/>
            </a:pPr>
            <a:r>
              <a:rPr lang="en-US" altLang="en-US" sz="5400" b="1" dirty="0" smtClean="0">
                <a:effectLst/>
              </a:rPr>
              <a:t>Questions???</a:t>
            </a:r>
            <a:endParaRPr lang="en-US" altLang="en-US" sz="5400"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14</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19015"/>
    </mc:Choice>
    <mc:Fallback xmlns="">
      <p:transition spd="slow" advTm="19015"/>
    </mc:Fallback>
  </mc:AlternateContent>
  <p:timing>
    <p:tnLst>
      <p:par>
        <p:cTn id="1" dur="indefinite" restart="never" nodeType="tmRoot"/>
      </p:par>
    </p:tnLst>
  </p:timing>
  <p:extLst mod="1">
    <p:ext uri="{3A86A75C-4F4B-4683-9AE1-C65F6400EC91}">
      <p14:laserTraceLst xmlns:p14="http://schemas.microsoft.com/office/powerpoint/2010/main">
        <p14:tracePtLst>
          <p14:tracePt t="404" x="5537200" y="2390775"/>
          <p14:tracePt t="419" x="5521325" y="2397125"/>
          <p14:tracePt t="424" x="5518150" y="2400300"/>
          <p14:tracePt t="432" x="5502275" y="2406650"/>
          <p14:tracePt t="442" x="5486400" y="2416175"/>
          <p14:tracePt t="459" x="5432425" y="2457450"/>
          <p14:tracePt t="476" x="5356225" y="2511425"/>
          <p14:tracePt t="511" x="5194300" y="2657475"/>
          <p14:tracePt t="544" x="5130800" y="2730500"/>
          <p14:tracePt t="576" x="5118100" y="2800350"/>
          <p14:tracePt t="592" x="5121275" y="2847975"/>
          <p14:tracePt t="609" x="5133975" y="2898775"/>
          <p14:tracePt t="626" x="5159375" y="2949575"/>
          <p14:tracePt t="642" x="5207000" y="3028950"/>
          <p14:tracePt t="659" x="5241925" y="3082925"/>
          <p14:tracePt t="676" x="5283200" y="3140075"/>
          <p14:tracePt t="692" x="5330825" y="3194050"/>
          <p14:tracePt t="709" x="5365750" y="3241675"/>
          <p14:tracePt t="726" x="5381625" y="3270250"/>
          <p14:tracePt t="742" x="5391150" y="3276600"/>
          <p14:tracePt t="759" x="5394325" y="3282950"/>
          <p14:tracePt t="815" x="5394325" y="3286125"/>
          <p14:tracePt t="831" x="5400675" y="3292475"/>
          <p14:tracePt t="839" x="5400675" y="3295650"/>
          <p14:tracePt t="868" x="5400675" y="3302000"/>
          <p14:tracePt t="15172" x="5397500" y="3305175"/>
        </p14:tracePtLst>
      </p14:laserTrace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a:xfrm>
            <a:off x="5867400" y="6245225"/>
            <a:ext cx="2895600" cy="457200"/>
          </a:xfrm>
        </p:spPr>
        <p:txBody>
          <a:bodyPr/>
          <a:lstStyle/>
          <a:p>
            <a:pPr>
              <a:defRPr/>
            </a:pPr>
            <a:r>
              <a:rPr lang="en-US" altLang="en-US" dirty="0" smtClean="0"/>
              <a:t>Dr. Steve Ramroop</a:t>
            </a:r>
            <a:endParaRPr lang="en-US" altLang="en-US" dirty="0"/>
          </a:p>
        </p:txBody>
      </p:sp>
      <p:sp>
        <p:nvSpPr>
          <p:cNvPr id="5123" name="Date Placeholder 4"/>
          <p:cNvSpPr>
            <a:spLocks noGrp="1"/>
          </p:cNvSpPr>
          <p:nvPr>
            <p:ph type="dt" sz="quarter" idx="11"/>
          </p:nvPr>
        </p:nvSpPr>
        <p:spPr>
          <a:xfrm>
            <a:off x="457200" y="6245225"/>
            <a:ext cx="3124200" cy="3841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graphicFrame>
        <p:nvGraphicFramePr>
          <p:cNvPr id="44072" name="Group 40"/>
          <p:cNvGraphicFramePr>
            <a:graphicFrameLocks noGrp="1"/>
          </p:cNvGraphicFramePr>
          <p:nvPr>
            <p:ph idx="1"/>
            <p:extLst>
              <p:ext uri="{D42A27DB-BD31-4B8C-83A1-F6EECF244321}">
                <p14:modId xmlns:p14="http://schemas.microsoft.com/office/powerpoint/2010/main" val="987837850"/>
              </p:ext>
            </p:extLst>
          </p:nvPr>
        </p:nvGraphicFramePr>
        <p:xfrm>
          <a:off x="1066800" y="609600"/>
          <a:ext cx="7543800" cy="5468112"/>
        </p:xfrm>
        <a:graphic>
          <a:graphicData uri="http://schemas.openxmlformats.org/drawingml/2006/table">
            <a:tbl>
              <a:tblPr/>
              <a:tblGrid>
                <a:gridCol w="7543800">
                  <a:extLst>
                    <a:ext uri="{9D8B030D-6E8A-4147-A177-3AD203B41FA5}">
                      <a16:colId xmlns:a16="http://schemas.microsoft.com/office/drawing/2014/main" val="776567494"/>
                    </a:ext>
                  </a:extLst>
                </a:gridCol>
              </a:tblGrid>
              <a:tr h="52578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n-US" sz="3600" b="1" i="0" u="sng" strike="noStrike" cap="none" normalizeH="0" baseline="0" dirty="0" smtClean="0">
                          <a:ln>
                            <a:noFill/>
                          </a:ln>
                          <a:solidFill>
                            <a:schemeClr val="tx1"/>
                          </a:solidFill>
                          <a:effectLst/>
                          <a:latin typeface="Arial" panose="020B0604020202020204" pitchFamily="34" charset="0"/>
                        </a:rPr>
                        <a:t>CONTENTS</a:t>
                      </a:r>
                      <a:r>
                        <a:rPr kumimoji="0" lang="en-US" altLang="en-US" sz="3600" b="1" i="0" u="none" strike="noStrike" cap="none" normalizeH="0" baseline="0" dirty="0" smtClean="0">
                          <a:ln>
                            <a:noFill/>
                          </a:ln>
                          <a:solidFill>
                            <a:schemeClr val="tx1"/>
                          </a:solidFill>
                          <a:effectLst/>
                          <a:latin typeface="Arial" panose="020B0604020202020204" pitchFamily="34" charset="0"/>
                        </a:rPr>
                        <a:t>:</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pPr>
                      <a:r>
                        <a:rPr kumimoji="0" lang="en-US" altLang="en-US" sz="2400" b="1" i="0" u="none" strike="noStrike" cap="none" normalizeH="0" baseline="0" dirty="0" smtClean="0">
                          <a:ln>
                            <a:noFill/>
                          </a:ln>
                          <a:solidFill>
                            <a:schemeClr val="tx1"/>
                          </a:solidFill>
                          <a:effectLst/>
                          <a:latin typeface="Arial" panose="020B0604020202020204" pitchFamily="34" charset="0"/>
                        </a:rPr>
                        <a:t>Introduction </a:t>
                      </a:r>
                      <a:r>
                        <a:rPr kumimoji="0" lang="en-US" altLang="en-US" sz="2400" b="1" i="0" u="none" strike="noStrike" cap="none" normalizeH="0" baseline="0" dirty="0" smtClean="0">
                          <a:ln>
                            <a:noFill/>
                          </a:ln>
                          <a:solidFill>
                            <a:schemeClr val="tx1"/>
                          </a:solidFill>
                          <a:effectLst/>
                          <a:latin typeface="Arial" panose="020B0604020202020204" pitchFamily="34" charset="0"/>
                        </a:rPr>
                        <a:t>(myself)</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Introduction (paper</a:t>
                      </a:r>
                      <a:r>
                        <a:rPr kumimoji="0" lang="en-US" altLang="en-US" sz="2400" b="1" i="0" u="none" strike="noStrike" cap="none" normalizeH="0" baseline="0" dirty="0" smtClean="0">
                          <a:ln>
                            <a:noFill/>
                          </a:ln>
                          <a:solidFill>
                            <a:schemeClr val="tx1"/>
                          </a:solidFill>
                          <a:effectLst/>
                          <a:latin typeface="Arial" panose="020B0604020202020204" pitchFamily="34" charset="0"/>
                        </a:rPr>
                        <a:t>)</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Brief history of the Surveying and </a:t>
                      </a:r>
                      <a:r>
                        <a:rPr kumimoji="0" lang="en-US" altLang="en-US" sz="2400" b="1" i="0" u="none" strike="noStrike" cap="none" normalizeH="0" baseline="0" dirty="0" err="1" smtClean="0">
                          <a:ln>
                            <a:noFill/>
                          </a:ln>
                          <a:solidFill>
                            <a:schemeClr val="tx1"/>
                          </a:solidFill>
                          <a:effectLst/>
                          <a:latin typeface="Arial" panose="020B0604020202020204" pitchFamily="34" charset="0"/>
                        </a:rPr>
                        <a:t>Geoamtics</a:t>
                      </a:r>
                      <a:r>
                        <a:rPr kumimoji="0" lang="en-US" altLang="en-US" sz="2400" b="1"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  Sciences Program, Troy University</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Program Characteristics</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Curriculum packaging</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Student Base</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Program Stake Holders</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Recruiting strategies</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Closing remarks</a:t>
                      </a:r>
                    </a:p>
                    <a:p>
                      <a:pPr marL="457200" marR="0" lvl="1"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3"/>
                        </a:buBlip>
                        <a:tabLst/>
                        <a:defRPr/>
                      </a:pPr>
                      <a:r>
                        <a:rPr kumimoji="0" lang="en-US" altLang="en-US" sz="2400" b="1" i="0" u="none" strike="noStrike" cap="none" normalizeH="0" baseline="0" dirty="0" smtClean="0">
                          <a:ln>
                            <a:noFill/>
                          </a:ln>
                          <a:solidFill>
                            <a:schemeClr val="tx1"/>
                          </a:solidFill>
                          <a:effectLst/>
                          <a:latin typeface="Arial" panose="020B0604020202020204" pitchFamily="34" charset="0"/>
                        </a:rPr>
                        <a:t>References</a:t>
                      </a:r>
                      <a:endParaRPr kumimoji="0" lang="en-US" altLang="en-US" sz="2400" b="1"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90489110"/>
                  </a:ext>
                </a:extLst>
              </a:tr>
            </a:tbl>
          </a:graphicData>
        </a:graphic>
      </p:graphicFrame>
      <p:sp>
        <p:nvSpPr>
          <p:cNvPr id="3" name="Slide Number Placeholder 2"/>
          <p:cNvSpPr>
            <a:spLocks noGrp="1"/>
          </p:cNvSpPr>
          <p:nvPr>
            <p:ph type="sldNum" sz="quarter" idx="12"/>
          </p:nvPr>
        </p:nvSpPr>
        <p:spPr/>
        <p:txBody>
          <a:bodyPr/>
          <a:lstStyle/>
          <a:p>
            <a:pPr>
              <a:defRPr/>
            </a:pPr>
            <a:fld id="{4BC1A84C-BEE3-49A8-AD36-863FD14C0041}" type="slidenum">
              <a:rPr lang="en-US" altLang="en-US" smtClean="0"/>
              <a:pPr>
                <a:defRPr/>
              </a:pPr>
              <a:t>2</a:t>
            </a:fld>
            <a:endParaRPr lang="en-US" altLang="en-US"/>
          </a:p>
        </p:txBody>
      </p:sp>
    </p:spTree>
  </p:cSld>
  <p:clrMapOvr>
    <a:masterClrMapping/>
  </p:clrMapOvr>
  <p:transition spd="slow" advTm="51528"/>
  <p:timing>
    <p:tnLst>
      <p:par>
        <p:cTn id="1" dur="indefinite" restart="never" nodeType="tmRoot"/>
      </p:par>
    </p:tnLst>
  </p:timing>
  <p:extLst mod="1">
    <p:ext uri="{3A86A75C-4F4B-4683-9AE1-C65F6400EC91}">
      <p14:laserTraceLst xmlns:p14="http://schemas.microsoft.com/office/powerpoint/2010/main">
        <p14:tracePtLst>
          <p14:tracePt t="5840" x="314325" y="5391150"/>
          <p14:tracePt t="5988" x="317500" y="5391150"/>
          <p14:tracePt t="6002" x="333375" y="5391150"/>
          <p14:tracePt t="6011" x="342900" y="5391150"/>
          <p14:tracePt t="6031" x="384175" y="5384800"/>
          <p14:tracePt t="6063" x="650875" y="5384800"/>
          <p14:tracePt t="6080" x="974725" y="5384800"/>
          <p14:tracePt t="6097" x="1241425" y="5365750"/>
          <p14:tracePt t="6113" x="1562100" y="5334000"/>
          <p14:tracePt t="6131" x="1958975" y="5260975"/>
          <p14:tracePt t="6147" x="2359025" y="5175250"/>
          <p14:tracePt t="6163" x="2768600" y="5064125"/>
          <p14:tracePt t="6182" x="3146425" y="4918075"/>
          <p14:tracePt t="6198" x="3448050" y="4797425"/>
          <p14:tracePt t="6215" x="3524250" y="4752975"/>
          <p14:tracePt t="6230" x="3540125" y="4737100"/>
          <p14:tracePt t="7375" x="3536950" y="4737100"/>
          <p14:tracePt t="7380" x="3527425" y="4737100"/>
          <p14:tracePt t="7396" x="3460750" y="4749800"/>
          <p14:tracePt t="7413" x="3340100" y="4765675"/>
          <p14:tracePt t="7447" x="3003550" y="4775200"/>
          <p14:tracePt t="7479" x="2876550" y="4765675"/>
          <p14:tracePt t="7552" x="2860675" y="4765675"/>
          <p14:tracePt t="7561" x="2844800" y="4765675"/>
          <p14:tracePt t="7568" x="2825750" y="4759325"/>
          <p14:tracePt t="7579" x="2809875" y="4759325"/>
          <p14:tracePt t="7596" x="2800350" y="4759325"/>
          <p14:tracePt t="7612" x="2800350" y="4756150"/>
          <p14:tracePt t="7919" x="2790825" y="4749800"/>
          <p14:tracePt t="7926" x="2781300" y="4746625"/>
          <p14:tracePt t="7935" x="2774950" y="4740275"/>
          <p14:tracePt t="7947" x="2771775" y="4740275"/>
          <p14:tracePt t="9501" x="2771775" y="4737100"/>
          <p14:tracePt t="9516" x="2787650" y="4711700"/>
          <p14:tracePt t="9523" x="2809875" y="4686300"/>
          <p14:tracePt t="9531" x="2841625" y="4638675"/>
          <p14:tracePt t="9545" x="2895600" y="4559300"/>
          <p14:tracePt t="9562" x="3105150" y="4168775"/>
          <p14:tracePt t="9578" x="3225800" y="3924300"/>
          <p14:tracePt t="9612" x="3429000" y="3524250"/>
          <p14:tracePt t="9645" x="3594100" y="3054350"/>
          <p14:tracePt t="9678" x="3714750" y="2632075"/>
          <p14:tracePt t="9697" x="3756025" y="2520950"/>
          <p14:tracePt t="9713" x="3778250" y="2441575"/>
          <p14:tracePt t="9729" x="3810000" y="2387600"/>
          <p14:tracePt t="9746" x="3851275" y="2339975"/>
          <p14:tracePt t="9762" x="3886200" y="2305050"/>
          <p14:tracePt t="9778" x="3924300" y="2266950"/>
          <p14:tracePt t="9781" x="3940175" y="2254250"/>
          <p14:tracePt t="9795" x="3994150" y="2222500"/>
          <p14:tracePt t="9812" x="4076700" y="2174875"/>
          <p14:tracePt t="9828" x="4191000" y="2127250"/>
          <p14:tracePt t="9845" x="4318000" y="2060575"/>
          <p14:tracePt t="9862" x="4422775" y="1997075"/>
          <p14:tracePt t="9878" x="4498975" y="1936750"/>
          <p14:tracePt t="9895" x="4546600" y="1889125"/>
          <p14:tracePt t="9913" x="4562475" y="1854200"/>
          <p14:tracePt t="9928" x="4572000" y="1841500"/>
          <p14:tracePt t="9967" x="4572000" y="1838325"/>
          <p14:tracePt t="9980" x="4568825" y="1831975"/>
          <p14:tracePt t="9997" x="4552950" y="1831975"/>
          <p14:tracePt t="10012" x="4540250" y="1831975"/>
          <p14:tracePt t="10028" x="4521200" y="1835150"/>
          <p14:tracePt t="10045" x="4505325" y="1844675"/>
          <p14:tracePt t="10063" x="4486275" y="1854200"/>
          <p14:tracePt t="10078" x="4464050" y="1863725"/>
          <p14:tracePt t="10095" x="4435475" y="1889125"/>
          <p14:tracePt t="10111" x="4413250" y="1898650"/>
          <p14:tracePt t="10128" x="4384675" y="1911350"/>
          <p14:tracePt t="10145" x="4349750" y="1920875"/>
          <p14:tracePt t="10161" x="4308475" y="1933575"/>
          <p14:tracePt t="10178" x="4257675" y="1949450"/>
          <p14:tracePt t="10195" x="4216400" y="1955800"/>
          <p14:tracePt t="10213" x="4171950" y="1968500"/>
          <p14:tracePt t="10229" x="4133850" y="1968500"/>
          <p14:tracePt t="10245" x="4098925" y="1974850"/>
          <p14:tracePt t="10262" x="4083050" y="1974850"/>
          <p14:tracePt t="10278" x="4070350" y="1984375"/>
          <p14:tracePt t="10295" x="4060825" y="1987550"/>
          <p14:tracePt t="10312" x="4051300" y="1993900"/>
          <p14:tracePt t="10328" x="4041775" y="2000250"/>
          <p14:tracePt t="10345" x="4032250" y="2009775"/>
          <p14:tracePt t="10362" x="4025900" y="2016125"/>
          <p14:tracePt t="10378" x="4016375" y="2025650"/>
          <p14:tracePt t="10498" x="4016375" y="2028825"/>
          <p14:tracePt t="10515" x="4022725" y="2028825"/>
          <p14:tracePt t="25162" x="4019550" y="2032000"/>
          <p14:tracePt t="25168" x="4003675" y="2044700"/>
          <p14:tracePt t="25177" x="3978275" y="2057400"/>
          <p14:tracePt t="25188" x="3924300" y="2073275"/>
          <p14:tracePt t="25204" x="3794125" y="2079625"/>
          <p14:tracePt t="25221" x="3657600" y="2076450"/>
          <p14:tracePt t="25238" x="3390900" y="2051050"/>
          <p14:tracePt t="25271" x="3244850" y="2028825"/>
          <p14:tracePt t="25305" x="3241675" y="2028825"/>
          <p14:tracePt t="25356" x="3254375" y="2022475"/>
          <p14:tracePt t="25363" x="3270250" y="2016125"/>
          <p14:tracePt t="25373" x="3286125" y="2016125"/>
          <p14:tracePt t="25388" x="3327400" y="2016125"/>
          <p14:tracePt t="25405" x="3387725" y="2025650"/>
          <p14:tracePt t="25421" x="3467100" y="2057400"/>
          <p14:tracePt t="25438" x="3562350" y="2095500"/>
          <p14:tracePt t="25456" x="3632200" y="2139950"/>
          <p14:tracePt t="25473" x="3648075" y="2155825"/>
          <p14:tracePt t="25488" x="3648075" y="2171700"/>
          <p14:tracePt t="25505" x="3648075" y="2200275"/>
          <p14:tracePt t="25521" x="3616325" y="2235200"/>
          <p14:tracePt t="25538" x="3540125" y="2295525"/>
          <p14:tracePt t="25554" x="3403600" y="2371725"/>
          <p14:tracePt t="25571" x="3311525" y="2428875"/>
          <p14:tracePt t="25589" x="3260725" y="2457450"/>
          <p14:tracePt t="25605" x="3257550" y="2457450"/>
          <p14:tracePt t="25644" x="3270250" y="2473325"/>
          <p14:tracePt t="25654" x="3327400" y="2514600"/>
          <p14:tracePt t="25671" x="3435350" y="2597150"/>
          <p14:tracePt t="25688" x="3521075" y="2657475"/>
          <p14:tracePt t="25704" x="3562350" y="2705100"/>
          <p14:tracePt t="25721" x="3565525" y="2714625"/>
          <p14:tracePt t="25737" x="3565525" y="2717800"/>
          <p14:tracePt t="25754" x="3546475" y="2752725"/>
          <p14:tracePt t="25771" x="3498850" y="2790825"/>
          <p14:tracePt t="25787" x="3435350" y="2835275"/>
          <p14:tracePt t="25804" x="3390900" y="2860675"/>
          <p14:tracePt t="25822" x="3365500" y="2870200"/>
          <p14:tracePt t="25908" x="3371850" y="2854325"/>
          <p14:tracePt t="25916" x="3375025" y="2847975"/>
          <p14:tracePt t="25924" x="3381375" y="2838450"/>
          <p14:tracePt t="25937" x="3384550" y="2835275"/>
          <p14:tracePt t="25954" x="3394075" y="2825750"/>
          <p14:tracePt t="25971" x="3400425" y="2816225"/>
          <p14:tracePt t="26032" x="3397250" y="2813050"/>
          <p14:tracePt t="26040" x="3368675" y="2806700"/>
          <p14:tracePt t="26054" x="3346450" y="2800350"/>
          <p14:tracePt t="26071" x="3286125" y="2787650"/>
          <p14:tracePt t="26088" x="3254375" y="2774950"/>
          <p14:tracePt t="26134" x="3254375" y="2771775"/>
          <p14:tracePt t="26142" x="3254375" y="2762250"/>
          <p14:tracePt t="26154" x="3260725" y="2749550"/>
          <p14:tracePt t="26171" x="3276600" y="2720975"/>
          <p14:tracePt t="26187" x="3292475" y="2701925"/>
          <p14:tracePt t="26204" x="3302000" y="2695575"/>
          <p14:tracePt t="26297" x="3298825" y="2692400"/>
          <p14:tracePt t="26307" x="3282950" y="2686050"/>
          <p14:tracePt t="26313" x="3273425" y="2686050"/>
          <p14:tracePt t="26321" x="3270250" y="2686050"/>
          <p14:tracePt t="26368" x="3270250" y="2682875"/>
          <p14:tracePt t="26386" x="3289300" y="2667000"/>
          <p14:tracePt t="26390" x="3324225" y="2651125"/>
          <p14:tracePt t="26404" x="3371850" y="2628900"/>
          <p14:tracePt t="26422" x="3556000" y="2597150"/>
          <p14:tracePt t="26437" x="3644900" y="2581275"/>
          <p14:tracePt t="26454" x="3673475" y="2581275"/>
          <p14:tracePt t="26470" x="3679825" y="2581275"/>
          <p14:tracePt t="26532" x="3673475" y="2584450"/>
          <p14:tracePt t="26538" x="3654425" y="2587625"/>
          <p14:tracePt t="26554" x="3622675" y="2587625"/>
          <p14:tracePt t="26570" x="3600450" y="2593975"/>
          <p14:tracePt t="26589" x="3590925" y="2593975"/>
          <p14:tracePt t="28074" x="3613150" y="2590800"/>
          <p14:tracePt t="28080" x="3654425" y="2590800"/>
          <p14:tracePt t="28089" x="3698875" y="2590800"/>
          <p14:tracePt t="28105" x="3787775" y="2597150"/>
          <p14:tracePt t="28122" x="3895725" y="2613025"/>
          <p14:tracePt t="28153" x="4206875" y="2654300"/>
          <p14:tracePt t="28186" x="4467225" y="2686050"/>
          <p14:tracePt t="28220" x="4521200" y="2686050"/>
          <p14:tracePt t="28362" x="4527550" y="2686050"/>
          <p14:tracePt t="28376" x="4549775" y="2667000"/>
          <p14:tracePt t="28384" x="4572000" y="2660650"/>
          <p14:tracePt t="28392" x="4638675" y="2654300"/>
          <p14:tracePt t="28403" x="4711700" y="2644775"/>
          <p14:tracePt t="28420" x="4902200" y="2638425"/>
          <p14:tracePt t="28436" x="5184775" y="2638425"/>
          <p14:tracePt t="28453" x="5546725" y="2667000"/>
          <p14:tracePt t="28470" x="6038850" y="2701925"/>
          <p14:tracePt t="28486" x="6315075" y="2720975"/>
          <p14:tracePt t="28503" x="6505575" y="2736850"/>
          <p14:tracePt t="28520" x="6600825" y="2746375"/>
          <p14:tracePt t="28536" x="6610350" y="2746375"/>
          <p14:tracePt t="28602" x="6610350" y="2743200"/>
          <p14:tracePt t="28618" x="6610350" y="2740025"/>
          <p14:tracePt t="28626" x="6610350" y="2733675"/>
          <p14:tracePt t="28638" x="6604000" y="2733675"/>
          <p14:tracePt t="28653" x="6597650" y="2727325"/>
          <p14:tracePt t="28670" x="6591300" y="2717800"/>
          <p14:tracePt t="28686" x="6581775" y="2717800"/>
          <p14:tracePt t="29396" x="6572250" y="2711450"/>
          <p14:tracePt t="29404" x="6550025" y="2711450"/>
          <p14:tracePt t="29412" x="6524625" y="2711450"/>
          <p14:tracePt t="29420" x="6502400" y="2711450"/>
          <p14:tracePt t="29452" x="6194425" y="2774950"/>
          <p14:tracePt t="29486" x="5775325" y="2882900"/>
          <p14:tracePt t="29519" x="5381625" y="2952750"/>
          <p14:tracePt t="29536" x="5229225" y="2971800"/>
          <p14:tracePt t="29552" x="4994275" y="3013075"/>
          <p14:tracePt t="29569" x="4800600" y="3057525"/>
          <p14:tracePt t="29586" x="4587875" y="3092450"/>
          <p14:tracePt t="29603" x="4375150" y="3101975"/>
          <p14:tracePt t="29619" x="4206875" y="3108325"/>
          <p14:tracePt t="29636" x="4067175" y="3117850"/>
          <p14:tracePt t="29653" x="3927475" y="3124200"/>
          <p14:tracePt t="29670" x="3867150" y="3136900"/>
          <p14:tracePt t="29686" x="3800475" y="3152775"/>
          <p14:tracePt t="29702" x="3721100" y="3165475"/>
          <p14:tracePt t="29720" x="3651250" y="3178175"/>
          <p14:tracePt t="29736" x="3603625" y="3190875"/>
          <p14:tracePt t="29753" x="3562350" y="3197225"/>
          <p14:tracePt t="29770" x="3502025" y="3209925"/>
          <p14:tracePt t="29786" x="3467100" y="3216275"/>
          <p14:tracePt t="29802" x="3441700" y="3216275"/>
          <p14:tracePt t="29819" x="3419475" y="3216275"/>
          <p14:tracePt t="29836" x="3409950" y="3213100"/>
          <p14:tracePt t="29852" x="3390900" y="3209925"/>
          <p14:tracePt t="29870" x="3355975" y="3203575"/>
          <p14:tracePt t="29886" x="3321050" y="3190875"/>
          <p14:tracePt t="29904" x="3289300" y="3187700"/>
          <p14:tracePt t="29919" x="3260725" y="3175000"/>
          <p14:tracePt t="29936" x="3213100" y="3168650"/>
          <p14:tracePt t="29952" x="3178175" y="3155950"/>
          <p14:tracePt t="29969" x="3143250" y="3146425"/>
          <p14:tracePt t="29986" x="3114675" y="3133725"/>
          <p14:tracePt t="30003" x="3101975" y="3124200"/>
          <p14:tracePt t="30019" x="3079750" y="3114675"/>
          <p14:tracePt t="30035" x="3054350" y="3098800"/>
          <p14:tracePt t="30052" x="3041650" y="3089275"/>
          <p14:tracePt t="30069" x="3032125" y="3079750"/>
          <p14:tracePt t="30085" x="3022600" y="3073400"/>
          <p14:tracePt t="30102" x="3019425" y="3063875"/>
          <p14:tracePt t="30120" x="3009900" y="3051175"/>
          <p14:tracePt t="30137" x="3003550" y="3051175"/>
          <p14:tracePt t="30152" x="3003550" y="3044825"/>
          <p14:tracePt t="30190" x="3003550" y="3041650"/>
          <p14:tracePt t="30202" x="3006725" y="3032125"/>
          <p14:tracePt t="30219" x="3009900" y="3022600"/>
          <p14:tracePt t="30236" x="3038475" y="3009900"/>
          <p14:tracePt t="30252" x="3108325" y="2990850"/>
          <p14:tracePt t="30269" x="3282950" y="2968625"/>
          <p14:tracePt t="30286" x="3368675" y="2968625"/>
          <p14:tracePt t="30302" x="3444875" y="2971800"/>
          <p14:tracePt t="30319" x="3524250" y="2984500"/>
          <p14:tracePt t="30336" x="3632200" y="2994025"/>
          <p14:tracePt t="30352" x="3749675" y="3000375"/>
          <p14:tracePt t="30370" x="3844925" y="3000375"/>
          <p14:tracePt t="30387" x="3854450" y="3000375"/>
          <p14:tracePt t="30456" x="3851275" y="3000375"/>
          <p14:tracePt t="30472" x="3841750" y="3006725"/>
          <p14:tracePt t="30478" x="3825875" y="3013075"/>
          <p14:tracePt t="30486" x="3813175" y="3016250"/>
          <p14:tracePt t="30502" x="3787775" y="3022600"/>
          <p14:tracePt t="30519" x="3759200" y="3028950"/>
          <p14:tracePt t="30535" x="3730625" y="3028950"/>
          <p14:tracePt t="30552" x="3711575" y="3035300"/>
          <p14:tracePt t="30569" x="3689350" y="3038475"/>
          <p14:tracePt t="30585" x="3667125" y="3051175"/>
          <p14:tracePt t="30602" x="3635375" y="3057525"/>
          <p14:tracePt t="30621" x="3587750" y="3067050"/>
          <p14:tracePt t="30637" x="3575050" y="3067050"/>
          <p14:tracePt t="30654" x="3568700" y="3067050"/>
          <p14:tracePt t="31802" x="3581400" y="3063875"/>
          <p14:tracePt t="31811" x="3606800" y="3060700"/>
          <p14:tracePt t="31818" x="3632200" y="3054350"/>
          <p14:tracePt t="31835" x="3740150" y="3038475"/>
          <p14:tracePt t="31868" x="4006850" y="3051175"/>
          <p14:tracePt t="31903" x="4098925" y="3073400"/>
          <p14:tracePt t="37947" x="4114800" y="3073400"/>
          <p14:tracePt t="37954" x="4137025" y="3079750"/>
          <p14:tracePt t="37965" x="4156075" y="3086100"/>
          <p14:tracePt t="37983" x="4184650" y="3098800"/>
          <p14:tracePt t="37999" x="4197350" y="3101975"/>
          <p14:tracePt t="38032" x="4225925" y="3101975"/>
          <p14:tracePt t="38065" x="4229100" y="3101975"/>
          <p14:tracePt t="38165" x="4219575" y="3101975"/>
          <p14:tracePt t="38173" x="4178300" y="3108325"/>
          <p14:tracePt t="38184" x="4133850" y="3117850"/>
          <p14:tracePt t="38198" x="4064000" y="3124200"/>
          <p14:tracePt t="38217" x="4051300" y="3124200"/>
          <p14:tracePt t="38258" x="4057650" y="3121025"/>
          <p14:tracePt t="38267" x="4079875" y="3114675"/>
          <p14:tracePt t="38282" x="4241800" y="3092450"/>
          <p14:tracePt t="38299" x="4610100" y="3111500"/>
          <p14:tracePt t="38315" x="5089525" y="3190875"/>
          <p14:tracePt t="38332" x="5410200" y="3267075"/>
          <p14:tracePt t="38348" x="5524500" y="3314700"/>
          <p14:tracePt t="38365" x="5540375" y="3324225"/>
          <p14:tracePt t="38382" x="5537200" y="3340100"/>
          <p14:tracePt t="38398" x="5499100" y="3378200"/>
          <p14:tracePt t="38415" x="5362575" y="3454400"/>
          <p14:tracePt t="38433" x="5178425" y="3524250"/>
          <p14:tracePt t="38448" x="4905375" y="3594100"/>
          <p14:tracePt t="38466" x="4679950" y="3629025"/>
          <p14:tracePt t="38483" x="4460875" y="3638550"/>
          <p14:tracePt t="38499" x="4302125" y="3638550"/>
          <p14:tracePt t="38516" x="4235450" y="3625850"/>
          <p14:tracePt t="38532" x="4225925" y="3603625"/>
          <p14:tracePt t="38548" x="4229100" y="3556000"/>
          <p14:tracePt t="38565" x="4273550" y="3517900"/>
          <p14:tracePt t="38582" x="4378325" y="3454400"/>
          <p14:tracePt t="38598" x="4552950" y="3390900"/>
          <p14:tracePt t="38615" x="4803775" y="3365500"/>
          <p14:tracePt t="38632" x="4984750" y="3368675"/>
          <p14:tracePt t="38648" x="5022850" y="3397250"/>
          <p14:tracePt t="38665" x="5019675" y="3438525"/>
          <p14:tracePt t="38682" x="4968875" y="3505200"/>
          <p14:tracePt t="38700" x="4841875" y="3578225"/>
          <p14:tracePt t="38715" x="4667250" y="3632200"/>
          <p14:tracePt t="38733" x="4445000" y="3648075"/>
          <p14:tracePt t="38748" x="4384675" y="3644900"/>
          <p14:tracePt t="38765" x="4368800" y="3629025"/>
          <p14:tracePt t="38782" x="4356100" y="3587750"/>
          <p14:tracePt t="38798" x="4356100" y="3511550"/>
          <p14:tracePt t="38815" x="4381500" y="3438525"/>
          <p14:tracePt t="38832" x="4460875" y="3371850"/>
          <p14:tracePt t="38848" x="4613275" y="3302000"/>
          <p14:tracePt t="38865" x="4806950" y="3257550"/>
          <p14:tracePt t="38882" x="5095875" y="3289300"/>
          <p14:tracePt t="38898" x="5156200" y="3340100"/>
          <p14:tracePt t="38915" x="5159375" y="3381375"/>
          <p14:tracePt t="38933" x="5127625" y="3460750"/>
          <p14:tracePt t="38949" x="5000625" y="3552825"/>
          <p14:tracePt t="38965" x="4806950" y="3606800"/>
          <p14:tracePt t="38983" x="4486275" y="3632200"/>
          <p14:tracePt t="38999" x="4346575" y="3613150"/>
          <p14:tracePt t="39015" x="4279900" y="3568700"/>
          <p14:tracePt t="39032" x="4251325" y="3498850"/>
          <p14:tracePt t="39048" x="4244975" y="3390900"/>
          <p14:tracePt t="39065" x="4289425" y="3276600"/>
          <p14:tracePt t="39081" x="4400550" y="3175000"/>
          <p14:tracePt t="39098" x="4721225" y="3067050"/>
          <p14:tracePt t="39115" x="5051425" y="3076575"/>
          <p14:tracePt t="39131" x="5473700" y="3162300"/>
          <p14:tracePt t="39148" x="5702300" y="3248025"/>
          <p14:tracePt t="39165" x="5781675" y="3308350"/>
          <p14:tracePt t="39181" x="5788025" y="3355975"/>
          <p14:tracePt t="39199" x="5772150" y="3406775"/>
          <p14:tracePt t="39215" x="5721350" y="3454400"/>
          <p14:tracePt t="39233" x="5562600" y="3536950"/>
          <p14:tracePt t="39249" x="5429250" y="3559175"/>
          <p14:tracePt t="39265" x="5302250" y="3568700"/>
          <p14:tracePt t="39281" x="5219700" y="3543300"/>
          <p14:tracePt t="39298" x="5181600" y="3505200"/>
          <p14:tracePt t="39315" x="5162550" y="3470275"/>
          <p14:tracePt t="39331" x="5162550" y="3429000"/>
          <p14:tracePt t="39349" x="5184775" y="3375025"/>
          <p14:tracePt t="39364" x="5248275" y="3333750"/>
          <p14:tracePt t="39381" x="5359400" y="3308350"/>
          <p14:tracePt t="39398" x="5495925" y="3308350"/>
          <p14:tracePt t="39415" x="5603875" y="3314700"/>
          <p14:tracePt t="39433" x="5638800" y="3324225"/>
          <p14:tracePt t="39450" x="5654675" y="3340100"/>
          <p14:tracePt t="39466" x="5654675" y="3343275"/>
          <p14:tracePt t="39481" x="5654675" y="3349625"/>
          <p14:tracePt t="39500" x="5651500" y="3355975"/>
          <p14:tracePt t="39515" x="5641975" y="3362325"/>
          <p14:tracePt t="40205" x="5641975" y="3355975"/>
          <p14:tracePt t="40221" x="5641975" y="3349625"/>
          <p14:tracePt t="40237" x="5641975" y="3346450"/>
          <p14:tracePt t="40246" x="5645150" y="3340100"/>
          <p14:tracePt t="40264" x="5654675" y="3333750"/>
          <p14:tracePt t="40298" x="5670550" y="3317875"/>
          <p14:tracePt t="40314" x="5676900" y="3317875"/>
          <p14:tracePt t="40617" x="5673725" y="3317875"/>
          <p14:tracePt t="40634" x="5670550" y="3317875"/>
          <p14:tracePt t="40641" x="5670550" y="3321050"/>
          <p14:tracePt t="40657" x="5667375" y="3321050"/>
          <p14:tracePt t="40665" x="5661025" y="3321050"/>
          <p14:tracePt t="40907" x="5657850" y="3324225"/>
          <p14:tracePt t="40913" x="5648325" y="3330575"/>
          <p14:tracePt t="40922" x="5641975" y="3333750"/>
          <p14:tracePt t="40931" x="5632450" y="3333750"/>
          <p14:tracePt t="40947" x="5597525" y="3346450"/>
          <p14:tracePt t="40981" x="5461000" y="3371850"/>
          <p14:tracePt t="41014" x="5165725" y="3413125"/>
          <p14:tracePt t="41047" x="4835525" y="3463925"/>
          <p14:tracePt t="41064" x="4683125" y="3479800"/>
          <p14:tracePt t="41081" x="4514850" y="3498850"/>
          <p14:tracePt t="41098" x="4352925" y="3514725"/>
          <p14:tracePt t="41114" x="4216400" y="3514725"/>
          <p14:tracePt t="41130" x="4067175" y="3514725"/>
          <p14:tracePt t="41147" x="4025900" y="3514725"/>
          <p14:tracePt t="41164" x="3990975" y="3514725"/>
          <p14:tracePt t="41180" x="3981450" y="3514725"/>
          <p14:tracePt t="41215" x="3978275" y="3514725"/>
          <p14:tracePt t="41231" x="3962400" y="3514725"/>
          <p14:tracePt t="41247" x="3956050" y="3514725"/>
          <p14:tracePt t="41264" x="3940175" y="3514725"/>
          <p14:tracePt t="41282" x="3930650" y="3517900"/>
          <p14:tracePt t="41297" x="3924300" y="3524250"/>
          <p14:tracePt t="41314" x="3914775" y="3527425"/>
          <p14:tracePt t="41330" x="3905250" y="3536950"/>
          <p14:tracePt t="41347" x="3895725" y="3546475"/>
          <p14:tracePt t="41365" x="3883025" y="3559175"/>
          <p14:tracePt t="41380" x="3854450" y="3568700"/>
          <p14:tracePt t="41397" x="3832225" y="3581400"/>
          <p14:tracePt t="41414" x="3797300" y="3594100"/>
          <p14:tracePt t="41431" x="3768725" y="3603625"/>
          <p14:tracePt t="41448" x="3749675" y="3616325"/>
          <p14:tracePt t="41465" x="3740150" y="3622675"/>
          <p14:tracePt t="41481" x="3727450" y="3632200"/>
          <p14:tracePt t="41497" x="3717925" y="3648075"/>
          <p14:tracePt t="41514" x="3717925" y="3673475"/>
          <p14:tracePt t="41530" x="3717925" y="3708400"/>
          <p14:tracePt t="41547" x="3730625" y="3743325"/>
          <p14:tracePt t="41564" x="3768725" y="3781425"/>
          <p14:tracePt t="41581" x="3822700" y="3822700"/>
          <p14:tracePt t="41597" x="3886200" y="3857625"/>
          <p14:tracePt t="41613" x="3930650" y="3876675"/>
          <p14:tracePt t="41630" x="3956050" y="3879850"/>
          <p14:tracePt t="41647" x="3959225" y="3879850"/>
          <p14:tracePt t="41664" x="3965575" y="3879850"/>
          <p14:tracePt t="41680" x="3968750" y="3879850"/>
          <p14:tracePt t="41697" x="3978275" y="3876675"/>
          <p14:tracePt t="41715" x="3990975" y="3860800"/>
          <p14:tracePt t="41730" x="3994150" y="3857625"/>
          <p14:tracePt t="41871" x="3987800" y="3851275"/>
          <p14:tracePt t="41879" x="3971925" y="3844925"/>
          <p14:tracePt t="41887" x="3956050" y="3844925"/>
          <p14:tracePt t="41897" x="3937000" y="3841750"/>
          <p14:tracePt t="41913" x="3908425" y="3835400"/>
          <p14:tracePt t="41930" x="3895725" y="3835400"/>
          <p14:tracePt t="41947" x="3886200" y="3829050"/>
          <p14:tracePt t="42003" x="3879850" y="3829050"/>
          <p14:tracePt t="42348" x="3876675" y="3825875"/>
          <p14:tracePt t="42355" x="3873500" y="3822700"/>
          <p14:tracePt t="42363" x="3867150" y="3822700"/>
          <p14:tracePt t="43009" x="3851275" y="3822700"/>
          <p14:tracePt t="43018" x="3835400" y="3816350"/>
          <p14:tracePt t="43031" x="3800475" y="3810000"/>
          <p14:tracePt t="43047" x="3778250" y="3806825"/>
          <p14:tracePt t="43080" x="3759200" y="3800475"/>
          <p14:tracePt t="43438" x="3756025" y="3797300"/>
          <p14:tracePt t="43451" x="3746500" y="3790950"/>
          <p14:tracePt t="43459" x="3740150" y="3787775"/>
          <p14:tracePt t="43507" x="3736975" y="3787775"/>
          <p14:tracePt t="43523" x="3733800" y="3781425"/>
          <p14:tracePt t="43531" x="3727450" y="3778250"/>
          <p14:tracePt t="43546" x="3727450" y="3771900"/>
          <p14:tracePt t="43579" x="3708400" y="3765550"/>
          <p14:tracePt t="43613" x="3695700" y="3749675"/>
          <p14:tracePt t="43646" x="3673475" y="3733800"/>
          <p14:tracePt t="43663" x="3670300" y="3733800"/>
          <p14:tracePt t="43679" x="3663950" y="3727450"/>
          <p14:tracePt t="43696" x="3660775" y="3717925"/>
          <p14:tracePt t="43713" x="3654425" y="3714750"/>
          <p14:tracePt t="43729" x="3648075" y="3705225"/>
          <p14:tracePt t="43747" x="3632200" y="3692525"/>
          <p14:tracePt t="43764" x="3622675" y="3686175"/>
          <p14:tracePt t="43779" x="3619500" y="3683000"/>
          <p14:tracePt t="43796" x="3616325" y="3679825"/>
          <p14:tracePt t="43813" x="3609975" y="3670300"/>
          <p14:tracePt t="43829" x="3606800" y="3670300"/>
          <p14:tracePt t="43846" x="3606800" y="3663950"/>
          <p14:tracePt t="43879" x="3600450" y="3663950"/>
          <p14:tracePt t="43896" x="3597275" y="3663950"/>
          <p14:tracePt t="44191" x="3629025" y="3657600"/>
          <p14:tracePt t="44201" x="3724275" y="3651250"/>
          <p14:tracePt t="44213" x="3857625" y="3641725"/>
          <p14:tracePt t="44229" x="4318000" y="3616325"/>
          <p14:tracePt t="44246" x="4930775" y="3603625"/>
          <p14:tracePt t="44263" x="5099050" y="3616325"/>
          <p14:tracePt t="44297" x="5153025" y="3629025"/>
          <p14:tracePt t="44449" x="5149850" y="3629025"/>
          <p14:tracePt t="44496" x="5146675" y="3635375"/>
          <p14:tracePt t="44511" x="5130800" y="3644900"/>
          <p14:tracePt t="44519" x="5127625" y="3651250"/>
          <p14:tracePt t="44529" x="5114925" y="3654425"/>
          <p14:tracePt t="44546" x="5080000" y="3679825"/>
          <p14:tracePt t="44562" x="5006975" y="3721100"/>
          <p14:tracePt t="44579" x="4895850" y="3768725"/>
          <p14:tracePt t="44596" x="4762500" y="3819525"/>
          <p14:tracePt t="44612" x="4530725" y="3895725"/>
          <p14:tracePt t="44629" x="4346575" y="3949700"/>
          <p14:tracePt t="44645" x="4194175" y="3990975"/>
          <p14:tracePt t="44662" x="4095750" y="4016375"/>
          <p14:tracePt t="44679" x="4044950" y="4025900"/>
          <p14:tracePt t="44695" x="4010025" y="4038600"/>
          <p14:tracePt t="44712" x="3981450" y="4057650"/>
          <p14:tracePt t="44730" x="3927475" y="4086225"/>
          <p14:tracePt t="44745" x="3892550" y="4098925"/>
          <p14:tracePt t="44762" x="3879850" y="4108450"/>
          <p14:tracePt t="44796" x="3873500" y="4108450"/>
          <p14:tracePt t="44837" x="3876675" y="4111625"/>
          <p14:tracePt t="44845" x="3924300" y="4117975"/>
          <p14:tracePt t="44853" x="4041775" y="4127500"/>
          <p14:tracePt t="44862" x="4232275" y="4127500"/>
          <p14:tracePt t="44879" x="4775200" y="4114800"/>
          <p14:tracePt t="44896" x="5314950" y="4114800"/>
          <p14:tracePt t="44913" x="5578475" y="4133850"/>
          <p14:tracePt t="44929" x="5651500" y="4140200"/>
          <p14:tracePt t="44945" x="5654675" y="4140200"/>
          <p14:tracePt t="45009" x="5648325" y="4140200"/>
          <p14:tracePt t="45017" x="5645150" y="4140200"/>
          <p14:tracePt t="45034" x="5638800" y="4140200"/>
          <p14:tracePt t="45045" x="5635625" y="4140200"/>
          <p14:tracePt t="45062" x="5632450" y="4140200"/>
          <p14:tracePt t="45080" x="5616575" y="4140200"/>
          <p14:tracePt t="45096" x="5607050" y="4140200"/>
          <p14:tracePt t="45112" x="5600700" y="4140200"/>
          <p14:tracePt t="45129" x="5591175" y="4140200"/>
          <p14:tracePt t="45145" x="5584825" y="4140200"/>
          <p14:tracePt t="45162" x="5578475" y="4140200"/>
          <p14:tracePt t="45195" x="5568950" y="4140200"/>
          <p14:tracePt t="45212" x="5562600" y="4140200"/>
          <p14:tracePt t="45383" x="5546725" y="4146550"/>
          <p14:tracePt t="45391" x="5530850" y="4146550"/>
          <p14:tracePt t="45399" x="5505450" y="4152900"/>
          <p14:tracePt t="45412" x="5454650" y="4152900"/>
          <p14:tracePt t="45430" x="5187950" y="4159250"/>
          <p14:tracePt t="45445" x="4968875" y="4152900"/>
          <p14:tracePt t="45462" x="4787900" y="4146550"/>
          <p14:tracePt t="45479" x="4711700" y="4140200"/>
          <p14:tracePt t="45496" x="4699000" y="4140200"/>
          <p14:tracePt t="45531" x="4699000" y="4133850"/>
          <p14:tracePt t="45548" x="4711700" y="4117975"/>
          <p14:tracePt t="45562" x="4787900" y="4067175"/>
          <p14:tracePt t="45579" x="4933950" y="3997325"/>
          <p14:tracePt t="45595" x="5156200" y="3924300"/>
          <p14:tracePt t="45612" x="5473700" y="3848100"/>
          <p14:tracePt t="45628" x="5768975" y="3825875"/>
          <p14:tracePt t="45645" x="5949950" y="3832225"/>
          <p14:tracePt t="45662" x="6003925" y="3838575"/>
          <p14:tracePt t="45679" x="6007100" y="3838575"/>
          <p14:tracePt t="45734" x="6007100" y="3841750"/>
          <p14:tracePt t="45741" x="6000750" y="3854450"/>
          <p14:tracePt t="45749" x="5997575" y="3863975"/>
          <p14:tracePt t="45762" x="5984875" y="3883025"/>
          <p14:tracePt t="45779" x="5962650" y="3911600"/>
          <p14:tracePt t="45796" x="5940425" y="3940175"/>
          <p14:tracePt t="45812" x="5892800" y="3987800"/>
          <p14:tracePt t="45828" x="5816600" y="4048125"/>
          <p14:tracePt t="45845" x="5759450" y="4117975"/>
          <p14:tracePt t="45863" x="5708650" y="4181475"/>
          <p14:tracePt t="45879" x="5686425" y="4241800"/>
          <p14:tracePt t="45895" x="5689600" y="4308475"/>
          <p14:tracePt t="45912" x="5743575" y="4425950"/>
          <p14:tracePt t="45928" x="5797550" y="4511675"/>
          <p14:tracePt t="45946" x="5861050" y="4606925"/>
          <p14:tracePt t="45962" x="5911850" y="4673600"/>
          <p14:tracePt t="45978" x="5943600" y="4718050"/>
          <p14:tracePt t="45996" x="5956300" y="4733925"/>
          <p14:tracePt t="46931" x="5959475" y="4737100"/>
          <p14:tracePt t="46939" x="5962650" y="4740275"/>
          <p14:tracePt t="46947" x="5975350" y="4752975"/>
          <p14:tracePt t="46961" x="5978525" y="4756150"/>
          <p14:tracePt t="46978" x="5994400" y="4765675"/>
          <p14:tracePt t="46996" x="6007100" y="4778375"/>
          <p14:tracePt t="47011" x="6010275" y="4778375"/>
          <p14:tracePt t="50210" x="6016625" y="4768850"/>
          <p14:tracePt t="50218" x="6022975" y="4743450"/>
          <p14:tracePt t="50226" x="6029325" y="4727575"/>
          <p14:tracePt t="50243" x="6032500" y="4705350"/>
          <p14:tracePt t="50260" x="6038850" y="4689475"/>
          <p14:tracePt t="50277" x="6054725" y="4676775"/>
          <p14:tracePt t="50280" x="6070600" y="4670425"/>
          <p14:tracePt t="50293" x="6083300" y="4657725"/>
          <p14:tracePt t="50326" x="6169025" y="4629150"/>
          <p14:tracePt t="50360" x="6327775" y="4600575"/>
          <p14:tracePt t="50393" x="6616700" y="4575175"/>
          <p14:tracePt t="50410" x="6746875" y="4581525"/>
          <p14:tracePt t="50426" x="6819900" y="4581525"/>
          <p14:tracePt t="50443" x="6921500" y="4578350"/>
          <p14:tracePt t="50460" x="6978650" y="4568825"/>
          <p14:tracePt t="50477" x="7007225" y="4565650"/>
          <p14:tracePt t="50493" x="7019925" y="4565650"/>
          <p14:tracePt t="50510" x="7029450" y="4565650"/>
          <p14:tracePt t="50528" x="7038975" y="4565650"/>
          <p14:tracePt t="50544" x="7058025" y="4565650"/>
          <p14:tracePt t="50560" x="7112000" y="4559300"/>
          <p14:tracePt t="50576" x="7118350" y="4559300"/>
          <p14:tracePt t="50593" x="7127875" y="4552950"/>
          <p14:tracePt t="50610" x="7137400" y="4552950"/>
          <p14:tracePt t="50626" x="7143750" y="4552950"/>
          <p14:tracePt t="50741" x="7146925" y="4549775"/>
          <p14:tracePt t="50756" x="7150100" y="4549775"/>
          <p14:tracePt t="50769" x="7156450" y="4549775"/>
          <p14:tracePt t="50857" x="7156450" y="4543425"/>
          <p14:tracePt t="50904" x="7159625" y="4543425"/>
        </p14:tracePtLst>
      </p14:laserTrace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609600" y="152400"/>
            <a:ext cx="8229600" cy="5715000"/>
          </a:xfrm>
        </p:spPr>
        <p:txBody>
          <a:bodyPr/>
          <a:lstStyle/>
          <a:p>
            <a:pPr marL="0" indent="0" algn="just" eaLnBrk="1" hangingPunct="1">
              <a:lnSpc>
                <a:spcPct val="90000"/>
              </a:lnSpc>
              <a:buNone/>
            </a:pPr>
            <a:r>
              <a:rPr lang="en-US" altLang="en-US" sz="2000" b="1" u="sng" dirty="0" smtClean="0">
                <a:solidFill>
                  <a:srgbClr val="FFFF00"/>
                </a:solidFill>
                <a:effectLst/>
              </a:rPr>
              <a:t>Introduction (myself)</a:t>
            </a:r>
          </a:p>
          <a:p>
            <a:pPr algn="just"/>
            <a:r>
              <a:rPr lang="en-US" sz="1600" b="1" dirty="0">
                <a:effectLst/>
              </a:rPr>
              <a:t>Dr. Steve Ramroop has been teaching at Troy University for the past 16 years, ungraduated students in the field of Geospatial Informatics.  </a:t>
            </a:r>
            <a:endParaRPr lang="en-US" sz="1600" b="1" dirty="0" smtClean="0">
              <a:effectLst/>
            </a:endParaRPr>
          </a:p>
          <a:p>
            <a:pPr algn="just"/>
            <a:r>
              <a:rPr lang="en-US" sz="1600" b="1" dirty="0" smtClean="0">
                <a:effectLst/>
              </a:rPr>
              <a:t>He </a:t>
            </a:r>
            <a:r>
              <a:rPr lang="en-US" sz="1600" b="1" dirty="0">
                <a:effectLst/>
              </a:rPr>
              <a:t>has extensive experience in the field of Land Surveying which was his first degree, and specialized experience in the field of Geographic Information Systems (GIS) which was his MSc, and PhD degrees.  His credentials are as follows:</a:t>
            </a:r>
          </a:p>
          <a:p>
            <a:pPr lvl="1" algn="just"/>
            <a:r>
              <a:rPr lang="en-US" sz="1200" b="1" dirty="0">
                <a:solidFill>
                  <a:srgbClr val="FFFF00"/>
                </a:solidFill>
                <a:effectLst/>
              </a:rPr>
              <a:t>Doctor of Philosophy (PhD) in GIS, 2002. University of Otago, Dunedin, New Zealand.</a:t>
            </a:r>
          </a:p>
          <a:p>
            <a:pPr lvl="1" algn="just"/>
            <a:r>
              <a:rPr lang="en-US" sz="1200" b="1" dirty="0">
                <a:solidFill>
                  <a:srgbClr val="FFFF00"/>
                </a:solidFill>
                <a:effectLst/>
              </a:rPr>
              <a:t>Master of Science (MSc) </a:t>
            </a:r>
            <a:r>
              <a:rPr lang="en-US" sz="1200" b="1" dirty="0" smtClean="0">
                <a:solidFill>
                  <a:srgbClr val="FFFF00"/>
                </a:solidFill>
                <a:effectLst/>
              </a:rPr>
              <a:t>in </a:t>
            </a:r>
            <a:r>
              <a:rPr lang="en-US" sz="1200" b="1" dirty="0">
                <a:solidFill>
                  <a:srgbClr val="FFFF00"/>
                </a:solidFill>
                <a:effectLst/>
              </a:rPr>
              <a:t>GIS, 1995. International Institute for Aerospace Survey and Earth Science, </a:t>
            </a:r>
            <a:r>
              <a:rPr lang="en-US" sz="1200" b="1" dirty="0" err="1">
                <a:solidFill>
                  <a:srgbClr val="FFFF00"/>
                </a:solidFill>
                <a:effectLst/>
              </a:rPr>
              <a:t>Enschede</a:t>
            </a:r>
            <a:r>
              <a:rPr lang="en-US" sz="1200" b="1" dirty="0">
                <a:solidFill>
                  <a:srgbClr val="FFFF00"/>
                </a:solidFill>
                <a:effectLst/>
              </a:rPr>
              <a:t>, The Netherlands.</a:t>
            </a:r>
          </a:p>
          <a:p>
            <a:pPr lvl="1" algn="just"/>
            <a:r>
              <a:rPr lang="en-US" sz="1200" b="1" dirty="0">
                <a:solidFill>
                  <a:srgbClr val="FFFF00"/>
                </a:solidFill>
                <a:effectLst/>
              </a:rPr>
              <a:t>Bachelor of Science (BSc</a:t>
            </a:r>
            <a:r>
              <a:rPr lang="en-US" sz="1200" b="1" dirty="0" smtClean="0">
                <a:solidFill>
                  <a:srgbClr val="FFFF00"/>
                </a:solidFill>
                <a:effectLst/>
              </a:rPr>
              <a:t>) </a:t>
            </a:r>
            <a:r>
              <a:rPr lang="en-US" sz="1200" b="1" dirty="0">
                <a:solidFill>
                  <a:srgbClr val="FFFF00"/>
                </a:solidFill>
                <a:effectLst/>
              </a:rPr>
              <a:t>in Land Surveying, 1992. University of the West Indies, St. Augustine, Trinidad</a:t>
            </a:r>
            <a:r>
              <a:rPr lang="en-US" sz="1200" b="1" dirty="0" smtClean="0">
                <a:solidFill>
                  <a:srgbClr val="FFFF00"/>
                </a:solidFill>
                <a:effectLst/>
              </a:rPr>
              <a:t>.</a:t>
            </a:r>
            <a:endParaRPr lang="en-US" sz="1600" b="1" dirty="0">
              <a:solidFill>
                <a:srgbClr val="FFFF00"/>
              </a:solidFill>
              <a:effectLst/>
            </a:endParaRPr>
          </a:p>
          <a:p>
            <a:pPr algn="just"/>
            <a:r>
              <a:rPr lang="en-US" sz="1600" b="1" dirty="0">
                <a:effectLst/>
              </a:rPr>
              <a:t>Dr. Ramroop is a certified GIS professional (GISP) since 2011. His research area of interests lies in the following areas: </a:t>
            </a:r>
            <a:r>
              <a:rPr lang="en-US" sz="1600" b="1" dirty="0" err="1">
                <a:effectLst/>
              </a:rPr>
              <a:t>Georesource</a:t>
            </a:r>
            <a:r>
              <a:rPr lang="en-US" sz="1600" b="1" dirty="0">
                <a:effectLst/>
              </a:rPr>
              <a:t> sharing; Interoperability; GIS application development using multiple </a:t>
            </a:r>
            <a:r>
              <a:rPr lang="en-US" sz="1600" b="1" dirty="0" err="1">
                <a:effectLst/>
              </a:rPr>
              <a:t>geodata</a:t>
            </a:r>
            <a:r>
              <a:rPr lang="en-US" sz="1600" b="1" dirty="0">
                <a:effectLst/>
              </a:rPr>
              <a:t> sources; Remote Sensing; Photogrammetry; LIDAR.  </a:t>
            </a:r>
            <a:endParaRPr lang="en-US" sz="1600" b="1" dirty="0" smtClean="0">
              <a:effectLst/>
            </a:endParaRPr>
          </a:p>
          <a:p>
            <a:pPr algn="just"/>
            <a:r>
              <a:rPr lang="en-US" sz="1600" b="1" dirty="0" smtClean="0">
                <a:effectLst/>
              </a:rPr>
              <a:t>Dr</a:t>
            </a:r>
            <a:r>
              <a:rPr lang="en-US" sz="1600" b="1" dirty="0">
                <a:effectLst/>
              </a:rPr>
              <a:t>. Ramroop published in numerous journals; gave presentations at conferences; journal reviewer in his specialized field of research interest; symposium organizer; GIS sensitizing to students in High School and Community Colleges</a:t>
            </a:r>
            <a:r>
              <a:rPr lang="en-US" sz="1600" b="1" dirty="0" smtClean="0">
                <a:effectLst/>
              </a:rPr>
              <a:t>.</a:t>
            </a:r>
            <a:endParaRPr lang="en-US" sz="1600" b="1" dirty="0">
              <a:effectLst/>
            </a:endParaRPr>
          </a:p>
          <a:p>
            <a:pPr algn="just"/>
            <a:r>
              <a:rPr lang="en-US" sz="1600" b="1" dirty="0">
                <a:effectLst/>
              </a:rPr>
              <a:t>Dr. Ramroop is an Associate Professor, and the Program Director for the Surveying and Geomatics Sciences Program at Troy University</a:t>
            </a:r>
            <a:r>
              <a:rPr lang="en-US" sz="1600" b="1" dirty="0" smtClean="0">
                <a:effectLst/>
              </a:rPr>
              <a:t>.</a:t>
            </a:r>
            <a:endParaRPr lang="en-US" sz="1600" b="1" dirty="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3</a:t>
            </a:fld>
            <a:endParaRPr lang="en-US" altLang="en-US"/>
          </a:p>
        </p:txBody>
      </p:sp>
    </p:spTree>
    <p:extLst>
      <p:ext uri="{BB962C8B-B14F-4D97-AF65-F5344CB8AC3E}">
        <p14:creationId xmlns:p14="http://schemas.microsoft.com/office/powerpoint/2010/main" val="2710936743"/>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228600"/>
            <a:ext cx="8229600" cy="5292725"/>
          </a:xfrm>
        </p:spPr>
        <p:txBody>
          <a:bodyPr/>
          <a:lstStyle/>
          <a:p>
            <a:pPr marL="457200" indent="-457200" algn="just" eaLnBrk="1" hangingPunct="1">
              <a:lnSpc>
                <a:spcPct val="90000"/>
              </a:lnSpc>
            </a:pPr>
            <a:r>
              <a:rPr lang="en-US" altLang="en-US" sz="2800" b="1" dirty="0" smtClean="0">
                <a:solidFill>
                  <a:srgbClr val="FFFF00"/>
                </a:solidFill>
                <a:effectLst/>
              </a:rPr>
              <a:t>1.0 Introduction</a:t>
            </a:r>
          </a:p>
          <a:p>
            <a:pPr marL="838200" lvl="1" indent="-381000" algn="just" eaLnBrk="1" hangingPunct="1">
              <a:lnSpc>
                <a:spcPct val="90000"/>
              </a:lnSpc>
            </a:pPr>
            <a:r>
              <a:rPr lang="en-US" sz="1800" b="1" dirty="0" smtClean="0">
                <a:effectLst/>
              </a:rPr>
              <a:t>Brown </a:t>
            </a:r>
            <a:r>
              <a:rPr lang="en-US" sz="1800" b="1" dirty="0">
                <a:effectLst/>
              </a:rPr>
              <a:t>(2018) has expressed a common concern, a senior lecture at Stockholm University, stated “Outside of our community, and arguably even within our wider community, the term ‘geomatics’ is unfamiliar.” </a:t>
            </a:r>
            <a:endParaRPr lang="en-US" sz="1800" b="1" dirty="0" smtClean="0">
              <a:effectLst/>
            </a:endParaRPr>
          </a:p>
          <a:p>
            <a:pPr marL="838200" lvl="1" indent="-381000" algn="just" eaLnBrk="1" hangingPunct="1">
              <a:lnSpc>
                <a:spcPct val="90000"/>
              </a:lnSpc>
            </a:pPr>
            <a:r>
              <a:rPr lang="en-US" sz="1800" b="1" dirty="0" err="1" smtClean="0">
                <a:effectLst/>
              </a:rPr>
              <a:t>Ajvazi</a:t>
            </a:r>
            <a:r>
              <a:rPr lang="en-US" sz="1800" b="1" dirty="0" smtClean="0">
                <a:effectLst/>
              </a:rPr>
              <a:t> </a:t>
            </a:r>
            <a:r>
              <a:rPr lang="en-US" sz="1800" b="1" dirty="0">
                <a:effectLst/>
              </a:rPr>
              <a:t>et. al., (2016) stated that the land surveying profession fast changes have been taking place in the last fifty years</a:t>
            </a:r>
            <a:r>
              <a:rPr lang="en-US" sz="1800" b="1" dirty="0" smtClean="0">
                <a:effectLst/>
              </a:rPr>
              <a:t>.</a:t>
            </a:r>
          </a:p>
          <a:p>
            <a:pPr marL="838200" lvl="1" indent="-381000" algn="just" eaLnBrk="1" hangingPunct="1">
              <a:lnSpc>
                <a:spcPct val="90000"/>
              </a:lnSpc>
            </a:pPr>
            <a:r>
              <a:rPr lang="en-US" sz="1800" b="1" dirty="0">
                <a:effectLst/>
              </a:rPr>
              <a:t>“The traditional top-down approach substituted by bottom-up methodologies; in many cases the point-by-point measurement is changed by 3D laser scanning or Unmanned Aerial Systems, which produces huge amount of data, but it needs new algorithms for information extraction; instead of a simple data provision land surveyors support complex spatial decisions</a:t>
            </a:r>
            <a:r>
              <a:rPr lang="en-US" sz="1800" b="1" dirty="0" smtClean="0">
                <a:effectLst/>
              </a:rPr>
              <a:t>.”</a:t>
            </a:r>
          </a:p>
          <a:p>
            <a:pPr marL="838200" lvl="1" indent="-381000" algn="just" eaLnBrk="1" hangingPunct="1">
              <a:lnSpc>
                <a:spcPct val="90000"/>
              </a:lnSpc>
            </a:pPr>
            <a:r>
              <a:rPr lang="en-US" sz="1800" b="1" dirty="0" err="1">
                <a:effectLst/>
              </a:rPr>
              <a:t>Bednarczyk</a:t>
            </a:r>
            <a:r>
              <a:rPr lang="en-US" sz="1800" b="1" dirty="0">
                <a:effectLst/>
              </a:rPr>
              <a:t> (2017) discussed that the advent of widespread use of mobile devices (smartphones, tablets), which, in fact, are computers with quite big computing power and many sensors, made it possible to implement virtual reality in completely different way called Augmented Reality (AR).</a:t>
            </a:r>
          </a:p>
          <a:p>
            <a:pPr marL="838200" lvl="1" indent="-381000" algn="just" eaLnBrk="1" hangingPunct="1">
              <a:lnSpc>
                <a:spcPct val="90000"/>
              </a:lnSpc>
            </a:pPr>
            <a:r>
              <a:rPr lang="en-US" sz="1800" b="1" dirty="0" smtClean="0">
                <a:effectLst/>
              </a:rPr>
              <a:t>In </a:t>
            </a:r>
            <a:r>
              <a:rPr lang="en-US" sz="1800" b="1" dirty="0">
                <a:effectLst/>
              </a:rPr>
              <a:t>this article is discussed the strategies are explained in terms of their characteristics, and their implementations within the context of the historical development of the Surveying and Geomatics Sciences Program at Troy </a:t>
            </a:r>
            <a:r>
              <a:rPr lang="en-US" sz="1800" b="1" dirty="0" smtClean="0">
                <a:effectLst/>
              </a:rPr>
              <a:t>University</a:t>
            </a:r>
            <a:endParaRPr lang="en-US" sz="2000"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381000" y="228600"/>
            <a:ext cx="8382000" cy="5292725"/>
          </a:xfrm>
        </p:spPr>
        <p:txBody>
          <a:bodyPr/>
          <a:lstStyle/>
          <a:p>
            <a:pPr marL="457200" indent="-457200" algn="just" eaLnBrk="1" hangingPunct="1">
              <a:lnSpc>
                <a:spcPct val="90000"/>
              </a:lnSpc>
            </a:pPr>
            <a:r>
              <a:rPr lang="en-US" altLang="en-US" sz="2800" b="1" dirty="0">
                <a:solidFill>
                  <a:srgbClr val="FFFF00"/>
                </a:solidFill>
                <a:effectLst/>
              </a:rPr>
              <a:t>2</a:t>
            </a:r>
            <a:r>
              <a:rPr lang="en-US" altLang="en-US" sz="2800" b="1" dirty="0" smtClean="0">
                <a:solidFill>
                  <a:srgbClr val="FFFF00"/>
                </a:solidFill>
                <a:effectLst/>
              </a:rPr>
              <a:t>.0 </a:t>
            </a:r>
            <a:r>
              <a:rPr lang="en-US" sz="2800" b="1" dirty="0">
                <a:solidFill>
                  <a:srgbClr val="FFFF00"/>
                </a:solidFill>
                <a:effectLst/>
              </a:rPr>
              <a:t>History of the Surveying and Geomatics Sciences Program, Troy </a:t>
            </a:r>
            <a:r>
              <a:rPr lang="en-US" sz="2800" b="1" dirty="0" smtClean="0">
                <a:solidFill>
                  <a:srgbClr val="FFFF00"/>
                </a:solidFill>
                <a:effectLst/>
              </a:rPr>
              <a:t>University</a:t>
            </a:r>
          </a:p>
          <a:p>
            <a:pPr algn="just"/>
            <a:r>
              <a:rPr lang="en-US" sz="1200" b="1" u="sng" dirty="0">
                <a:effectLst/>
              </a:rPr>
              <a:t>1998</a:t>
            </a:r>
            <a:r>
              <a:rPr lang="en-US" sz="1200" dirty="0">
                <a:effectLst/>
              </a:rPr>
              <a:t> The Program was created within the Department of Social Sciences, with one full-time professor and two adjunct faculty members. A Bachelor of Social Sciences degree, with a Geomatics concentration, was awarded to graduates.  The first graduates with a Geomatics concentration graduated in 2002</a:t>
            </a:r>
            <a:r>
              <a:rPr lang="en-US" sz="1200" dirty="0" smtClean="0">
                <a:effectLst/>
              </a:rPr>
              <a:t>.</a:t>
            </a:r>
            <a:endParaRPr lang="en-US" sz="1200" dirty="0">
              <a:effectLst/>
            </a:endParaRPr>
          </a:p>
          <a:p>
            <a:pPr algn="just"/>
            <a:r>
              <a:rPr lang="en-US" sz="1200" b="1" u="sng" dirty="0">
                <a:effectLst/>
              </a:rPr>
              <a:t>2000</a:t>
            </a:r>
            <a:r>
              <a:rPr lang="en-US" sz="1200" dirty="0">
                <a:effectLst/>
              </a:rPr>
              <a:t> The Program was restructured under the Department of Mathematics, Physics, Computer Sciences and Geomatics, as a Bachelor of Science degree with a Geomatics Major. </a:t>
            </a:r>
          </a:p>
          <a:p>
            <a:pPr algn="just"/>
            <a:r>
              <a:rPr lang="en-US" sz="1200" b="1" u="sng" dirty="0" smtClean="0">
                <a:effectLst/>
              </a:rPr>
              <a:t>2003</a:t>
            </a:r>
            <a:r>
              <a:rPr lang="en-US" sz="1200" dirty="0" smtClean="0">
                <a:effectLst/>
              </a:rPr>
              <a:t> </a:t>
            </a:r>
            <a:r>
              <a:rPr lang="en-US" sz="1200" dirty="0">
                <a:effectLst/>
              </a:rPr>
              <a:t>The additional faculty member in Geomatics was appointed in August 2003.   A GIS minor was added to the curriculum for non-Geomatics majors</a:t>
            </a:r>
            <a:r>
              <a:rPr lang="en-US" sz="1200" dirty="0" smtClean="0">
                <a:effectLst/>
              </a:rPr>
              <a:t>.</a:t>
            </a:r>
            <a:endParaRPr lang="en-US" sz="1200" dirty="0">
              <a:effectLst/>
            </a:endParaRPr>
          </a:p>
          <a:p>
            <a:pPr algn="just"/>
            <a:r>
              <a:rPr lang="en-US" sz="1200" b="1" u="sng" dirty="0">
                <a:effectLst/>
              </a:rPr>
              <a:t>2005</a:t>
            </a:r>
            <a:r>
              <a:rPr lang="en-US" sz="1200" dirty="0">
                <a:effectLst/>
              </a:rPr>
              <a:t> Upon the Program Director’s return to his home state, the remaining full-time faculty member was appointed the interim Program Director, and a search for another faculty member began</a:t>
            </a:r>
            <a:r>
              <a:rPr lang="en-US" sz="1200" dirty="0" smtClean="0">
                <a:effectLst/>
              </a:rPr>
              <a:t>.</a:t>
            </a:r>
            <a:endParaRPr lang="en-US" sz="1200" dirty="0">
              <a:effectLst/>
            </a:endParaRPr>
          </a:p>
          <a:p>
            <a:pPr algn="just"/>
            <a:r>
              <a:rPr lang="en-US" sz="1200" b="1" u="sng" dirty="0">
                <a:effectLst/>
              </a:rPr>
              <a:t>2007</a:t>
            </a:r>
            <a:r>
              <a:rPr lang="en-US" sz="1200" dirty="0">
                <a:effectLst/>
              </a:rPr>
              <a:t> The interim Program Director was appointed Program Director and a Professional Land Surveyor who had been serving as an adjunct faculty member since the start of the program was appointed full-time</a:t>
            </a:r>
            <a:r>
              <a:rPr lang="en-US" sz="1200" dirty="0" smtClean="0">
                <a:effectLst/>
              </a:rPr>
              <a:t>.</a:t>
            </a:r>
            <a:endParaRPr lang="en-US" sz="1200" dirty="0">
              <a:effectLst/>
            </a:endParaRPr>
          </a:p>
          <a:p>
            <a:pPr algn="just"/>
            <a:r>
              <a:rPr lang="en-US" sz="1200" b="1" u="sng" dirty="0">
                <a:effectLst/>
              </a:rPr>
              <a:t>2008</a:t>
            </a:r>
            <a:r>
              <a:rPr lang="en-US" sz="1200" dirty="0">
                <a:effectLst/>
              </a:rPr>
              <a:t> A third faculty member with a terminal degree in Geodesy was appointed. </a:t>
            </a:r>
          </a:p>
          <a:p>
            <a:pPr algn="just"/>
            <a:r>
              <a:rPr lang="en-US" sz="1200" b="1" u="sng" dirty="0">
                <a:effectLst/>
              </a:rPr>
              <a:t>2009</a:t>
            </a:r>
            <a:r>
              <a:rPr lang="en-US" sz="1200" dirty="0">
                <a:effectLst/>
              </a:rPr>
              <a:t> The Program’s name was changed from “Geomatics” to the current name “Surveying and Geomatics Sciences.” </a:t>
            </a:r>
          </a:p>
          <a:p>
            <a:pPr algn="just"/>
            <a:r>
              <a:rPr lang="en-US" sz="1200" b="1" u="sng" dirty="0">
                <a:effectLst/>
              </a:rPr>
              <a:t>2010</a:t>
            </a:r>
            <a:r>
              <a:rPr lang="en-US" sz="1200" dirty="0">
                <a:effectLst/>
              </a:rPr>
              <a:t> A third faculty member was added to the faculty. The Program was changed from a Major to a degree Program. After a comprehensive curriculum review, the Major consisting of 47 hours in Surveying and Geomatics Sciences courses, was changed to a degree Program consisting of 59 hours in Surveying and Geomatics Sciences courses.  </a:t>
            </a:r>
          </a:p>
          <a:p>
            <a:pPr algn="just"/>
            <a:r>
              <a:rPr lang="en-US" sz="1200" b="1" u="sng" dirty="0">
                <a:effectLst/>
              </a:rPr>
              <a:t>2010</a:t>
            </a:r>
            <a:r>
              <a:rPr lang="en-US" sz="1200" dirty="0">
                <a:effectLst/>
              </a:rPr>
              <a:t> ABET Self-Study Report submitted on 1</a:t>
            </a:r>
            <a:r>
              <a:rPr lang="en-US" sz="1200" baseline="30000" dirty="0">
                <a:effectLst/>
              </a:rPr>
              <a:t>st</a:t>
            </a:r>
            <a:r>
              <a:rPr lang="en-US" sz="1200" dirty="0">
                <a:effectLst/>
              </a:rPr>
              <a:t> July </a:t>
            </a:r>
            <a:r>
              <a:rPr lang="en-US" sz="1200" dirty="0" smtClean="0">
                <a:effectLst/>
              </a:rPr>
              <a:t>2010</a:t>
            </a:r>
            <a:endParaRPr lang="en-US" sz="1200" dirty="0">
              <a:effectLst/>
            </a:endParaRPr>
          </a:p>
          <a:p>
            <a:pPr algn="just"/>
            <a:r>
              <a:rPr lang="en-US" sz="1200" b="1" u="sng" dirty="0" smtClean="0">
                <a:effectLst/>
              </a:rPr>
              <a:t>2013</a:t>
            </a:r>
            <a:r>
              <a:rPr lang="en-US" sz="1200" dirty="0" smtClean="0">
                <a:effectLst/>
              </a:rPr>
              <a:t> </a:t>
            </a:r>
            <a:r>
              <a:rPr lang="en-US" sz="1200" dirty="0">
                <a:effectLst/>
              </a:rPr>
              <a:t>Accreditation awarded to the Surveying and Geomatics Sciences Program until 30</a:t>
            </a:r>
            <a:r>
              <a:rPr lang="en-US" sz="1200" baseline="30000" dirty="0">
                <a:effectLst/>
              </a:rPr>
              <a:t>th</a:t>
            </a:r>
            <a:r>
              <a:rPr lang="en-US" sz="1200" dirty="0">
                <a:effectLst/>
              </a:rPr>
              <a:t> September, 2017</a:t>
            </a:r>
            <a:r>
              <a:rPr lang="en-US" sz="1200" dirty="0" smtClean="0">
                <a:effectLst/>
              </a:rPr>
              <a:t>.</a:t>
            </a:r>
            <a:endParaRPr lang="en-US" sz="1200" dirty="0">
              <a:effectLst/>
            </a:endParaRPr>
          </a:p>
          <a:p>
            <a:pPr algn="just"/>
            <a:r>
              <a:rPr lang="en-US" sz="1200" b="1" u="sng" dirty="0">
                <a:effectLst/>
              </a:rPr>
              <a:t>2016</a:t>
            </a:r>
            <a:r>
              <a:rPr lang="en-US" sz="1200" dirty="0">
                <a:effectLst/>
              </a:rPr>
              <a:t> Request for renewal of ABET accreditation submitted by 31st January, </a:t>
            </a:r>
            <a:r>
              <a:rPr lang="en-US" sz="1200" dirty="0" smtClean="0">
                <a:effectLst/>
              </a:rPr>
              <a:t>2016</a:t>
            </a:r>
            <a:endParaRPr lang="en-US" sz="1200" dirty="0">
              <a:effectLst/>
            </a:endParaRPr>
          </a:p>
          <a:p>
            <a:pPr algn="just"/>
            <a:r>
              <a:rPr lang="en-US" sz="1200" b="1" u="sng" dirty="0">
                <a:effectLst/>
              </a:rPr>
              <a:t>2016</a:t>
            </a:r>
            <a:r>
              <a:rPr lang="en-US" sz="1200" dirty="0">
                <a:effectLst/>
              </a:rPr>
              <a:t> ABET Self-Study Report submitted on 1</a:t>
            </a:r>
            <a:r>
              <a:rPr lang="en-US" sz="1200" baseline="30000" dirty="0">
                <a:effectLst/>
              </a:rPr>
              <a:t>st</a:t>
            </a:r>
            <a:r>
              <a:rPr lang="en-US" sz="1200" dirty="0">
                <a:effectLst/>
              </a:rPr>
              <a:t> July 2016</a:t>
            </a: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5</a:t>
            </a:fld>
            <a:endParaRPr lang="en-US" altLang="en-US"/>
          </a:p>
        </p:txBody>
      </p:sp>
    </p:spTree>
    <p:extLst>
      <p:ext uri="{BB962C8B-B14F-4D97-AF65-F5344CB8AC3E}">
        <p14:creationId xmlns:p14="http://schemas.microsoft.com/office/powerpoint/2010/main" val="2850765033"/>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1"/>
            <a:ext cx="8153400" cy="4572000"/>
          </a:xfrm>
        </p:spPr>
        <p:txBody>
          <a:bodyPr/>
          <a:lstStyle/>
          <a:p>
            <a:pPr marL="457200" indent="-457200" algn="just" eaLnBrk="1" hangingPunct="1">
              <a:lnSpc>
                <a:spcPct val="90000"/>
              </a:lnSpc>
            </a:pPr>
            <a:r>
              <a:rPr lang="en-US" altLang="en-US" sz="2800" b="1" dirty="0">
                <a:solidFill>
                  <a:srgbClr val="FFFF00"/>
                </a:solidFill>
                <a:effectLst/>
              </a:rPr>
              <a:t>3</a:t>
            </a:r>
            <a:r>
              <a:rPr lang="en-US" altLang="en-US" sz="2800" b="1" dirty="0" smtClean="0">
                <a:solidFill>
                  <a:srgbClr val="FFFF00"/>
                </a:solidFill>
                <a:effectLst/>
              </a:rPr>
              <a:t>.0 </a:t>
            </a:r>
            <a:r>
              <a:rPr lang="en-US" b="1" dirty="0">
                <a:solidFill>
                  <a:srgbClr val="FFFF00"/>
                </a:solidFill>
                <a:effectLst/>
              </a:rPr>
              <a:t>Program </a:t>
            </a:r>
            <a:r>
              <a:rPr lang="en-US" b="1" dirty="0" smtClean="0">
                <a:solidFill>
                  <a:srgbClr val="FFFF00"/>
                </a:solidFill>
                <a:effectLst/>
              </a:rPr>
              <a:t>Characteristics</a:t>
            </a:r>
            <a:endParaRPr lang="en-US" sz="1100" dirty="0">
              <a:solidFill>
                <a:srgbClr val="FFFF00"/>
              </a:solidFill>
              <a:effectLst/>
            </a:endParaRPr>
          </a:p>
          <a:p>
            <a:pPr marL="857250" lvl="1" indent="-457200" algn="just" eaLnBrk="1" hangingPunct="1">
              <a:lnSpc>
                <a:spcPct val="90000"/>
              </a:lnSpc>
            </a:pPr>
            <a:endParaRPr lang="en-US" b="1" dirty="0" smtClean="0">
              <a:effectLst/>
            </a:endParaRPr>
          </a:p>
          <a:p>
            <a:pPr marL="857250" lvl="1" indent="-457200" algn="just" eaLnBrk="1" hangingPunct="1">
              <a:lnSpc>
                <a:spcPct val="90000"/>
              </a:lnSpc>
            </a:pPr>
            <a:r>
              <a:rPr lang="en-US" b="1" dirty="0" smtClean="0">
                <a:effectLst/>
              </a:rPr>
              <a:t>Accredited</a:t>
            </a:r>
          </a:p>
          <a:p>
            <a:pPr marL="857250" lvl="1" indent="-457200" algn="just" eaLnBrk="1" hangingPunct="1">
              <a:lnSpc>
                <a:spcPct val="90000"/>
              </a:lnSpc>
            </a:pPr>
            <a:r>
              <a:rPr lang="en-US" b="1" dirty="0" smtClean="0">
                <a:effectLst/>
              </a:rPr>
              <a:t>Foundation </a:t>
            </a:r>
          </a:p>
          <a:p>
            <a:pPr marL="857250" lvl="1" indent="-457200" algn="just" eaLnBrk="1" hangingPunct="1">
              <a:lnSpc>
                <a:spcPct val="90000"/>
              </a:lnSpc>
            </a:pPr>
            <a:r>
              <a:rPr lang="en-US" b="1" dirty="0" smtClean="0">
                <a:effectLst/>
              </a:rPr>
              <a:t>Technology driven</a:t>
            </a:r>
          </a:p>
          <a:p>
            <a:pPr marL="857250" lvl="1" indent="-457200" algn="just" eaLnBrk="1" hangingPunct="1">
              <a:lnSpc>
                <a:spcPct val="90000"/>
              </a:lnSpc>
            </a:pPr>
            <a:r>
              <a:rPr lang="en-US" b="1" dirty="0" smtClean="0">
                <a:effectLst/>
              </a:rPr>
              <a:t>Achievements</a:t>
            </a:r>
          </a:p>
          <a:p>
            <a:pPr marL="857250" lvl="1" indent="-457200" algn="just" eaLnBrk="1" hangingPunct="1">
              <a:lnSpc>
                <a:spcPct val="90000"/>
              </a:lnSpc>
            </a:pPr>
            <a:r>
              <a:rPr lang="en-US" b="1" dirty="0" smtClean="0">
                <a:effectLst/>
              </a:rPr>
              <a:t>Scholarships</a:t>
            </a:r>
          </a:p>
          <a:p>
            <a:pPr marL="857250" lvl="1" indent="-457200" algn="just" eaLnBrk="1" hangingPunct="1">
              <a:lnSpc>
                <a:spcPct val="90000"/>
              </a:lnSpc>
            </a:pPr>
            <a:r>
              <a:rPr lang="en-US" b="1" dirty="0" smtClean="0">
                <a:effectLst/>
              </a:rPr>
              <a:t>Geomatics professionals</a:t>
            </a:r>
            <a:r>
              <a:rPr lang="en-US" dirty="0" smtClean="0">
                <a:effectLst/>
              </a:rPr>
              <a:t> </a:t>
            </a:r>
            <a:endParaRPr lang="en-US" sz="2400"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6</a:t>
            </a:fld>
            <a:endParaRPr lang="en-US" altLang="en-US"/>
          </a:p>
        </p:txBody>
      </p:sp>
    </p:spTree>
    <p:extLst>
      <p:ext uri="{BB962C8B-B14F-4D97-AF65-F5344CB8AC3E}">
        <p14:creationId xmlns:p14="http://schemas.microsoft.com/office/powerpoint/2010/main" val="3892160447"/>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0"/>
            <a:ext cx="8153400" cy="5257799"/>
          </a:xfrm>
        </p:spPr>
        <p:txBody>
          <a:bodyPr/>
          <a:lstStyle/>
          <a:p>
            <a:pPr marL="457200" indent="-457200" algn="just" eaLnBrk="1" hangingPunct="1">
              <a:lnSpc>
                <a:spcPct val="90000"/>
              </a:lnSpc>
            </a:pPr>
            <a:r>
              <a:rPr lang="en-US" altLang="en-US" sz="2800" b="1" dirty="0">
                <a:solidFill>
                  <a:srgbClr val="FFFF00"/>
                </a:solidFill>
                <a:effectLst/>
              </a:rPr>
              <a:t>4</a:t>
            </a:r>
            <a:r>
              <a:rPr lang="en-US" altLang="en-US" sz="2800" b="1" dirty="0" smtClean="0">
                <a:solidFill>
                  <a:srgbClr val="FFFF00"/>
                </a:solidFill>
                <a:effectLst/>
              </a:rPr>
              <a:t>.0 </a:t>
            </a:r>
            <a:r>
              <a:rPr lang="en-US" b="1" dirty="0">
                <a:solidFill>
                  <a:srgbClr val="FFFF00"/>
                </a:solidFill>
                <a:effectLst/>
              </a:rPr>
              <a:t>Curriculum </a:t>
            </a:r>
            <a:r>
              <a:rPr lang="en-US" b="1" dirty="0" smtClean="0">
                <a:solidFill>
                  <a:srgbClr val="FFFF00"/>
                </a:solidFill>
                <a:effectLst/>
              </a:rPr>
              <a:t>packaging</a:t>
            </a:r>
            <a:endParaRPr lang="en-US" sz="1100" dirty="0">
              <a:solidFill>
                <a:srgbClr val="FFFF00"/>
              </a:solidFill>
              <a:effectLst/>
            </a:endParaRPr>
          </a:p>
          <a:p>
            <a:pPr marL="0" indent="0" algn="just">
              <a:buNone/>
            </a:pPr>
            <a:r>
              <a:rPr lang="en-US" sz="2400" b="1" dirty="0">
                <a:effectLst/>
              </a:rPr>
              <a:t>The curriculum has the following credentials that are incorporated in our recruiting strategies:</a:t>
            </a:r>
          </a:p>
          <a:p>
            <a:pPr lvl="1" algn="just"/>
            <a:r>
              <a:rPr lang="en-US" sz="1800" b="1" dirty="0">
                <a:effectLst/>
              </a:rPr>
              <a:t>The full degree program is offered on the main Troy University campus;</a:t>
            </a:r>
          </a:p>
          <a:p>
            <a:pPr lvl="1" algn="just"/>
            <a:r>
              <a:rPr lang="en-US" sz="1800" b="1" dirty="0">
                <a:effectLst/>
              </a:rPr>
              <a:t>Courses cover all aspects of the NCEES knowledge areas for students to be successful in passing the Fundamentals of Surveying (FS) exam at their first attempt;</a:t>
            </a:r>
          </a:p>
          <a:p>
            <a:pPr lvl="1" algn="just"/>
            <a:r>
              <a:rPr lang="en-US" sz="1800" b="1" dirty="0">
                <a:effectLst/>
              </a:rPr>
              <a:t>In residence classes are one to one interaction;</a:t>
            </a:r>
          </a:p>
          <a:p>
            <a:pPr lvl="1" algn="just"/>
            <a:r>
              <a:rPr lang="en-US" sz="1800" b="1" dirty="0">
                <a:effectLst/>
              </a:rPr>
              <a:t>Courses incorporate hands-on usage of cutting edge hardware and software; and</a:t>
            </a:r>
          </a:p>
          <a:p>
            <a:pPr lvl="1" algn="just"/>
            <a:r>
              <a:rPr lang="en-US" sz="1800" b="1" dirty="0">
                <a:effectLst/>
              </a:rPr>
              <a:t>20 credit hours of Geomatics classes are offered online for students wanting to do a minor, and for working technicians/professionals requiring the minimum credits hours required for they to sit for the FS exam</a:t>
            </a:r>
            <a:endParaRPr lang="en-US" sz="1800"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7</a:t>
            </a:fld>
            <a:endParaRPr lang="en-US" altLang="en-US"/>
          </a:p>
        </p:txBody>
      </p:sp>
    </p:spTree>
    <p:extLst>
      <p:ext uri="{BB962C8B-B14F-4D97-AF65-F5344CB8AC3E}">
        <p14:creationId xmlns:p14="http://schemas.microsoft.com/office/powerpoint/2010/main" val="1393746512"/>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0"/>
            <a:ext cx="8153400" cy="5257799"/>
          </a:xfrm>
        </p:spPr>
        <p:txBody>
          <a:bodyPr/>
          <a:lstStyle/>
          <a:p>
            <a:pPr marL="457200" indent="-457200" algn="just" eaLnBrk="1" hangingPunct="1">
              <a:lnSpc>
                <a:spcPct val="90000"/>
              </a:lnSpc>
            </a:pPr>
            <a:r>
              <a:rPr lang="en-US" altLang="en-US" sz="2800" b="1" dirty="0">
                <a:solidFill>
                  <a:srgbClr val="FFFF00"/>
                </a:solidFill>
                <a:effectLst/>
              </a:rPr>
              <a:t>5</a:t>
            </a:r>
            <a:r>
              <a:rPr lang="en-US" altLang="en-US" sz="2800" b="1" dirty="0" smtClean="0">
                <a:solidFill>
                  <a:srgbClr val="FFFF00"/>
                </a:solidFill>
                <a:effectLst/>
              </a:rPr>
              <a:t>.0 </a:t>
            </a:r>
            <a:r>
              <a:rPr lang="en-US" b="1" dirty="0" smtClean="0">
                <a:solidFill>
                  <a:srgbClr val="FFFF00"/>
                </a:solidFill>
                <a:effectLst/>
              </a:rPr>
              <a:t>Student Base</a:t>
            </a:r>
            <a:endParaRPr lang="en-US" sz="1100" dirty="0">
              <a:solidFill>
                <a:srgbClr val="FFFF00"/>
              </a:solidFill>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8</a:t>
            </a:fld>
            <a:endParaRPr lang="en-US" altLang="en-US"/>
          </a:p>
        </p:txBody>
      </p:sp>
      <p:pic>
        <p:nvPicPr>
          <p:cNvPr id="1026" name="Picture 2" descr="Recruiting Diagram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90600" y="1182369"/>
            <a:ext cx="6561532" cy="5062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6553200" y="11624"/>
            <a:ext cx="2666179" cy="1200329"/>
          </a:xfrm>
          <a:prstGeom prst="rect">
            <a:avLst/>
          </a:prstGeom>
        </p:spPr>
        <p:txBody>
          <a:bodyPr wrap="none">
            <a:spAutoFit/>
          </a:bodyPr>
          <a:lstStyle/>
          <a:p>
            <a:r>
              <a:rPr lang="en-US" u="sng" dirty="0" smtClean="0">
                <a:ea typeface="Calibri" panose="020F0502020204030204" pitchFamily="34" charset="0"/>
              </a:rPr>
              <a:t>Classification</a:t>
            </a:r>
            <a:r>
              <a:rPr lang="en-US" dirty="0" smtClean="0">
                <a:ea typeface="Calibri" panose="020F0502020204030204" pitchFamily="34" charset="0"/>
              </a:rPr>
              <a:t>:</a:t>
            </a:r>
          </a:p>
          <a:p>
            <a:pPr marL="285750" indent="-285750">
              <a:buFont typeface="Wingdings" panose="05000000000000000000" pitchFamily="2" charset="2"/>
              <a:buChar char="q"/>
            </a:pPr>
            <a:r>
              <a:rPr lang="en-US" dirty="0" smtClean="0">
                <a:ea typeface="Calibri" panose="020F0502020204030204" pitchFamily="34" charset="0"/>
              </a:rPr>
              <a:t>Traditional students</a:t>
            </a:r>
          </a:p>
          <a:p>
            <a:pPr marL="285750" indent="-285750">
              <a:buFont typeface="Wingdings" panose="05000000000000000000" pitchFamily="2" charset="2"/>
              <a:buChar char="q"/>
            </a:pPr>
            <a:r>
              <a:rPr lang="en-US" dirty="0" smtClean="0"/>
              <a:t>Online students</a:t>
            </a:r>
          </a:p>
          <a:p>
            <a:pPr marL="285750" indent="-285750">
              <a:buFont typeface="Wingdings" panose="05000000000000000000" pitchFamily="2" charset="2"/>
              <a:buChar char="q"/>
            </a:pPr>
            <a:r>
              <a:rPr lang="en-US" dirty="0" smtClean="0"/>
              <a:t>Hybrid students</a:t>
            </a:r>
            <a:endParaRPr lang="en-US" dirty="0"/>
          </a:p>
        </p:txBody>
      </p:sp>
    </p:spTree>
    <p:extLst>
      <p:ext uri="{BB962C8B-B14F-4D97-AF65-F5344CB8AC3E}">
        <p14:creationId xmlns:p14="http://schemas.microsoft.com/office/powerpoint/2010/main" val="796318737"/>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a:xfrm>
            <a:off x="5847862" y="6172200"/>
            <a:ext cx="2895600" cy="457200"/>
          </a:xfrm>
        </p:spPr>
        <p:txBody>
          <a:bodyPr/>
          <a:lstStyle/>
          <a:p>
            <a:pPr>
              <a:defRPr/>
            </a:pPr>
            <a:r>
              <a:rPr lang="en-US" altLang="en-US" dirty="0" smtClean="0"/>
              <a:t>Dr. Steve Ramroop</a:t>
            </a:r>
            <a:endParaRPr lang="en-US" altLang="en-US" dirty="0"/>
          </a:p>
        </p:txBody>
      </p:sp>
      <p:sp>
        <p:nvSpPr>
          <p:cNvPr id="7171" name="Date Placeholder 4"/>
          <p:cNvSpPr>
            <a:spLocks noGrp="1"/>
          </p:cNvSpPr>
          <p:nvPr>
            <p:ph type="dt" sz="quarter" idx="11"/>
          </p:nvPr>
        </p:nvSpPr>
        <p:spPr>
          <a:xfrm>
            <a:off x="457200" y="6245224"/>
            <a:ext cx="3200400" cy="536575"/>
          </a:xfrm>
          <a:noFill/>
        </p:spPr>
        <p:txBody>
          <a:bodyPr/>
          <a:lstStyle>
            <a:lvl1pPr>
              <a:spcBef>
                <a:spcPct val="20000"/>
              </a:spcBef>
              <a:buClr>
                <a:schemeClr val="hlink"/>
              </a:buClr>
              <a:buSzPct val="90000"/>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latin typeface="Arial" panose="020B0604020202020204" pitchFamily="34" charset="0"/>
              </a:defRPr>
            </a:lvl9pPr>
          </a:lstStyle>
          <a:p>
            <a:pPr>
              <a:spcBef>
                <a:spcPct val="0"/>
              </a:spcBef>
              <a:buClrTx/>
              <a:buSzTx/>
              <a:buFontTx/>
              <a:buNone/>
            </a:pPr>
            <a:r>
              <a:rPr lang="en-US" altLang="en-US" sz="1400" smtClean="0"/>
              <a:t>Geospatial Informatics Department, Troy University, Troy, Al</a:t>
            </a:r>
            <a:endParaRPr lang="en-US" altLang="en-US" sz="1400" dirty="0" smtClean="0"/>
          </a:p>
        </p:txBody>
      </p:sp>
      <p:sp>
        <p:nvSpPr>
          <p:cNvPr id="7173" name="Rectangle 3"/>
          <p:cNvSpPr>
            <a:spLocks noGrp="1" noChangeArrowheads="1"/>
          </p:cNvSpPr>
          <p:nvPr>
            <p:ph type="body" idx="1"/>
          </p:nvPr>
        </p:nvSpPr>
        <p:spPr>
          <a:xfrm>
            <a:off x="533400" y="609600"/>
            <a:ext cx="8153400" cy="5257799"/>
          </a:xfrm>
        </p:spPr>
        <p:txBody>
          <a:bodyPr/>
          <a:lstStyle/>
          <a:p>
            <a:pPr marL="457200" indent="-457200" algn="just" eaLnBrk="1" hangingPunct="1">
              <a:lnSpc>
                <a:spcPct val="90000"/>
              </a:lnSpc>
            </a:pPr>
            <a:r>
              <a:rPr lang="en-US" altLang="en-US" sz="3600" b="1" dirty="0">
                <a:solidFill>
                  <a:srgbClr val="FFFF00"/>
                </a:solidFill>
                <a:effectLst/>
              </a:rPr>
              <a:t>6</a:t>
            </a:r>
            <a:r>
              <a:rPr lang="en-US" altLang="en-US" sz="3600" b="1" dirty="0" smtClean="0">
                <a:solidFill>
                  <a:srgbClr val="FFFF00"/>
                </a:solidFill>
                <a:effectLst/>
              </a:rPr>
              <a:t>.0 </a:t>
            </a:r>
            <a:r>
              <a:rPr lang="en-US" sz="4000" b="1" dirty="0">
                <a:solidFill>
                  <a:srgbClr val="FFFF00"/>
                </a:solidFill>
                <a:effectLst/>
              </a:rPr>
              <a:t>Program stake </a:t>
            </a:r>
            <a:r>
              <a:rPr lang="en-US" sz="4000" b="1" dirty="0" smtClean="0">
                <a:solidFill>
                  <a:srgbClr val="FFFF00"/>
                </a:solidFill>
                <a:effectLst/>
              </a:rPr>
              <a:t>holders</a:t>
            </a:r>
            <a:endParaRPr lang="en-US" sz="1400" dirty="0">
              <a:solidFill>
                <a:srgbClr val="FFFF00"/>
              </a:solidFill>
              <a:effectLst/>
            </a:endParaRPr>
          </a:p>
          <a:p>
            <a:pPr marL="857250" lvl="1" indent="-457200" algn="just" eaLnBrk="1" hangingPunct="1">
              <a:lnSpc>
                <a:spcPct val="90000"/>
              </a:lnSpc>
            </a:pPr>
            <a:endParaRPr lang="en-US" b="1" dirty="0" smtClean="0">
              <a:effectLst/>
            </a:endParaRPr>
          </a:p>
          <a:p>
            <a:pPr marL="857250" lvl="1" indent="-457200" algn="just" eaLnBrk="1" hangingPunct="1">
              <a:lnSpc>
                <a:spcPct val="90000"/>
              </a:lnSpc>
            </a:pPr>
            <a:r>
              <a:rPr lang="en-US" b="1" dirty="0" smtClean="0">
                <a:effectLst/>
              </a:rPr>
              <a:t>Students</a:t>
            </a:r>
          </a:p>
          <a:p>
            <a:pPr marL="857250" lvl="1" indent="-457200" algn="just" eaLnBrk="1" hangingPunct="1">
              <a:lnSpc>
                <a:spcPct val="90000"/>
              </a:lnSpc>
            </a:pPr>
            <a:r>
              <a:rPr lang="en-US" b="1" dirty="0" smtClean="0">
                <a:effectLst/>
              </a:rPr>
              <a:t>Employers</a:t>
            </a:r>
          </a:p>
          <a:p>
            <a:pPr marL="857250" lvl="1" indent="-457200" algn="just" eaLnBrk="1" hangingPunct="1">
              <a:lnSpc>
                <a:spcPct val="90000"/>
              </a:lnSpc>
            </a:pPr>
            <a:r>
              <a:rPr lang="en-US" b="1" dirty="0" smtClean="0">
                <a:effectLst/>
              </a:rPr>
              <a:t>Professional societies</a:t>
            </a:r>
          </a:p>
          <a:p>
            <a:pPr marL="857250" lvl="1" indent="-457200" algn="just" eaLnBrk="1" hangingPunct="1">
              <a:lnSpc>
                <a:spcPct val="90000"/>
              </a:lnSpc>
            </a:pPr>
            <a:r>
              <a:rPr lang="en-US" b="1" dirty="0" smtClean="0">
                <a:effectLst/>
              </a:rPr>
              <a:t>Licensure board</a:t>
            </a:r>
          </a:p>
          <a:p>
            <a:pPr marL="857250" lvl="1" indent="-457200" algn="just" eaLnBrk="1" hangingPunct="1">
              <a:lnSpc>
                <a:spcPct val="90000"/>
              </a:lnSpc>
            </a:pPr>
            <a:r>
              <a:rPr lang="en-US" b="1" dirty="0">
                <a:effectLst/>
              </a:rPr>
              <a:t>National Council of Examiners for Engineering and Surveying </a:t>
            </a:r>
            <a:endParaRPr lang="en-US" b="1" dirty="0" smtClean="0">
              <a:effectLst/>
            </a:endParaRPr>
          </a:p>
        </p:txBody>
      </p:sp>
      <p:sp>
        <p:nvSpPr>
          <p:cNvPr id="4" name="Slide Number Placeholder 3"/>
          <p:cNvSpPr>
            <a:spLocks noGrp="1"/>
          </p:cNvSpPr>
          <p:nvPr>
            <p:ph type="sldNum" sz="quarter" idx="12"/>
          </p:nvPr>
        </p:nvSpPr>
        <p:spPr/>
        <p:txBody>
          <a:bodyPr/>
          <a:lstStyle/>
          <a:p>
            <a:pPr>
              <a:defRPr/>
            </a:pPr>
            <a:fld id="{50B7D6EA-C717-441B-8630-497C08AB8359}" type="slidenum">
              <a:rPr lang="en-US" altLang="en-US" smtClean="0"/>
              <a:pPr>
                <a:defRPr/>
              </a:pPr>
              <a:t>9</a:t>
            </a:fld>
            <a:endParaRPr lang="en-US" altLang="en-US"/>
          </a:p>
        </p:txBody>
      </p:sp>
    </p:spTree>
    <p:extLst>
      <p:ext uri="{BB962C8B-B14F-4D97-AF65-F5344CB8AC3E}">
        <p14:creationId xmlns:p14="http://schemas.microsoft.com/office/powerpoint/2010/main" val="3544909274"/>
      </p:ext>
    </p:extLst>
  </p:cSld>
  <p:clrMapOvr>
    <a:masterClrMapping/>
  </p:clrMapOvr>
  <mc:AlternateContent xmlns:mc="http://schemas.openxmlformats.org/markup-compatibility/2006" xmlns:p14="http://schemas.microsoft.com/office/powerpoint/2010/main">
    <mc:Choice Requires="p14">
      <p:transition spd="slow" p14:dur="2000" advTm="135596"/>
    </mc:Choice>
    <mc:Fallback xmlns="">
      <p:transition spd="slow" advTm="135596"/>
    </mc:Fallback>
  </mc:AlternateContent>
  <p:timing>
    <p:tnLst>
      <p:par>
        <p:cTn id="1" dur="indefinite" restart="never" nodeType="tmRoot"/>
      </p:par>
    </p:tnLst>
  </p:timing>
  <p:extLst mod="1">
    <p:ext uri="{3A86A75C-4F4B-4683-9AE1-C65F6400EC91}">
      <p14:laserTraceLst xmlns:p14="http://schemas.microsoft.com/office/powerpoint/2010/main">
        <p14:tracePtLst>
          <p14:tracePt t="280" x="7645400" y="2244725"/>
          <p14:tracePt t="539" x="7639050" y="2244725"/>
          <p14:tracePt t="560" x="7635875" y="2238375"/>
          <p14:tracePt t="576" x="7635875" y="2235200"/>
          <p14:tracePt t="616" x="7632700" y="2235200"/>
          <p14:tracePt t="1969" x="7626350" y="2235200"/>
          <p14:tracePt t="1985" x="7623175" y="2235200"/>
          <p14:tracePt t="1994" x="7616825" y="2235200"/>
          <p14:tracePt t="2048" x="7613650" y="2235200"/>
          <p14:tracePt t="6082" x="7610475" y="2235200"/>
          <p14:tracePt t="6096" x="7588250" y="2238375"/>
          <p14:tracePt t="6104" x="7502525" y="2244725"/>
          <p14:tracePt t="6118" x="7385050" y="2254250"/>
          <p14:tracePt t="6135" x="7118350" y="2273300"/>
          <p14:tracePt t="6151" x="6804025" y="2295525"/>
          <p14:tracePt t="6168" x="6156325" y="2406650"/>
          <p14:tracePt t="6201" x="5492750" y="2574925"/>
          <p14:tracePt t="6234" x="5137150" y="2660650"/>
          <p14:tracePt t="6236" x="5060950" y="2676525"/>
          <p14:tracePt t="6268" x="4787900" y="2727325"/>
          <p14:tracePt t="6284" x="4660900" y="2743200"/>
          <p14:tracePt t="6301" x="4489450" y="2759075"/>
          <p14:tracePt t="6318" x="4257675" y="2778125"/>
          <p14:tracePt t="6335" x="4013200" y="2778125"/>
          <p14:tracePt t="6351" x="3803650" y="2787650"/>
          <p14:tracePt t="6368" x="3644900" y="2787650"/>
          <p14:tracePt t="6384" x="3441700" y="2803525"/>
          <p14:tracePt t="6401" x="3289300" y="2819400"/>
          <p14:tracePt t="6417" x="3111500" y="2838450"/>
          <p14:tracePt t="6434" x="2898775" y="2854325"/>
          <p14:tracePt t="6451" x="2698750" y="2854325"/>
          <p14:tracePt t="6467" x="2562225" y="2854325"/>
          <p14:tracePt t="6484" x="2495550" y="2854325"/>
          <p14:tracePt t="6501" x="2473325" y="2854325"/>
          <p14:tracePt t="6564" x="2463800" y="2854325"/>
          <p14:tracePt t="6580" x="2457450" y="2841625"/>
          <p14:tracePt t="6588" x="2432050" y="2822575"/>
          <p14:tracePt t="6603" x="2374900" y="2771775"/>
          <p14:tracePt t="6618" x="2317750" y="2724150"/>
          <p14:tracePt t="6635" x="2292350" y="2679700"/>
          <p14:tracePt t="6650" x="2282825" y="2651125"/>
          <p14:tracePt t="6668" x="2282825" y="2628900"/>
          <p14:tracePt t="6684" x="2282825" y="2616200"/>
          <p14:tracePt t="6700" x="2289175" y="2600325"/>
          <p14:tracePt t="6717" x="2298700" y="2587625"/>
          <p14:tracePt t="6734" x="2320925" y="2549525"/>
          <p14:tracePt t="6736" x="2339975" y="2533650"/>
          <p14:tracePt t="6751" x="2393950" y="2492375"/>
          <p14:tracePt t="6767" x="2486025" y="2460625"/>
          <p14:tracePt t="6784" x="2555875" y="2454275"/>
          <p14:tracePt t="6801" x="2565400" y="2454275"/>
          <p14:tracePt t="6844" x="2555875" y="2466975"/>
          <p14:tracePt t="6853" x="2540000" y="2473325"/>
          <p14:tracePt t="6868" x="2501900" y="2492375"/>
          <p14:tracePt t="6884" x="2489200" y="2501900"/>
          <p14:tracePt t="6900" x="2482850" y="2501900"/>
          <p14:tracePt t="6938" x="2495550" y="2498725"/>
          <p14:tracePt t="6950" x="2514600" y="2492375"/>
          <p14:tracePt t="6967" x="2533650" y="2482850"/>
          <p14:tracePt t="6984" x="2540000" y="2482850"/>
          <p14:tracePt t="7000" x="2540000" y="2479675"/>
          <p14:tracePt t="7733" x="2536825" y="2479675"/>
          <p14:tracePt t="7740" x="2533650" y="2479675"/>
          <p14:tracePt t="7750" x="2530475" y="2479675"/>
          <p14:tracePt t="7767" x="2520950" y="2486025"/>
          <p14:tracePt t="7783" x="2514600" y="2486025"/>
          <p14:tracePt t="7840" x="2511425" y="2505075"/>
          <p14:tracePt t="7867" x="2486025" y="2720975"/>
          <p14:tracePt t="7900" x="2444750" y="3022600"/>
          <p14:tracePt t="7917" x="2428875" y="3152775"/>
          <p14:tracePt t="7934" x="2447925" y="3295650"/>
          <p14:tracePt t="7951" x="2463800" y="3444875"/>
          <p14:tracePt t="7967" x="2463800" y="3581400"/>
          <p14:tracePt t="7984" x="2463800" y="3667125"/>
          <p14:tracePt t="8000" x="2451100" y="3756025"/>
          <p14:tracePt t="8017" x="2438400" y="3825875"/>
          <p14:tracePt t="8033" x="2432050" y="3895725"/>
          <p14:tracePt t="8050" x="2435225" y="3965575"/>
          <p14:tracePt t="8068" x="2441575" y="4006850"/>
          <p14:tracePt t="8085" x="2451100" y="4057650"/>
          <p14:tracePt t="8100" x="2466975" y="4124325"/>
          <p14:tracePt t="8117" x="2473325" y="4194175"/>
          <p14:tracePt t="8135" x="2473325" y="4257675"/>
          <p14:tracePt t="8150" x="2473325" y="4314825"/>
          <p14:tracePt t="8167" x="2473325" y="4362450"/>
          <p14:tracePt t="8183" x="2473325" y="4425950"/>
          <p14:tracePt t="8200" x="2470150" y="4441825"/>
          <p14:tracePt t="8217" x="2470150" y="4445000"/>
          <p14:tracePt t="8300" x="2466975" y="4451350"/>
          <p14:tracePt t="8314" x="2460625" y="4454525"/>
          <p14:tracePt t="8330" x="2457450" y="4454525"/>
          <p14:tracePt t="8449" x="2454275" y="4454525"/>
          <p14:tracePt t="8674" x="2460625" y="4454525"/>
          <p14:tracePt t="8682" x="2476500" y="4454525"/>
          <p14:tracePt t="8689" x="2492375" y="4454525"/>
          <p14:tracePt t="8700" x="2498725" y="4454525"/>
          <p14:tracePt t="8733" x="2501900" y="4454525"/>
          <p14:tracePt t="8782" x="2457450" y="4460875"/>
          <p14:tracePt t="8800" x="2317750" y="4476750"/>
          <p14:tracePt t="8816" x="2181225" y="4476750"/>
          <p14:tracePt t="8835" x="2136775" y="4476750"/>
          <p14:tracePt t="8885" x="2159000" y="4464050"/>
          <p14:tracePt t="8892" x="2235200" y="4445000"/>
          <p14:tracePt t="8900" x="2311400" y="4429125"/>
          <p14:tracePt t="8917" x="2441575" y="4413250"/>
          <p14:tracePt t="8933" x="2492375" y="4413250"/>
          <p14:tracePt t="8950" x="2498725" y="4413250"/>
          <p14:tracePt t="9010" x="2495550" y="4413250"/>
          <p14:tracePt t="9024" x="2479675" y="4419600"/>
          <p14:tracePt t="9032" x="2476500" y="4419600"/>
          <p14:tracePt t="9108" x="2482850" y="4419600"/>
          <p14:tracePt t="9117" x="2489200" y="4413250"/>
          <p14:tracePt t="9124" x="2492375" y="4410075"/>
          <p14:tracePt t="9133" x="2495550" y="4410075"/>
          <p14:tracePt t="9181" x="2495550" y="4403725"/>
          <p14:tracePt t="10101" x="2495550" y="4400550"/>
          <p14:tracePt t="10107" x="2492375" y="4397375"/>
          <p14:tracePt t="10116" x="2473325" y="4359275"/>
          <p14:tracePt t="10134" x="2432050" y="4235450"/>
          <p14:tracePt t="10149" x="2390775" y="4124325"/>
          <p14:tracePt t="10184" x="2298700" y="3883025"/>
          <p14:tracePt t="10216" x="2200275" y="3667125"/>
          <p14:tracePt t="10249" x="2108200" y="3489325"/>
          <p14:tracePt t="10266" x="2070100" y="3406775"/>
          <p14:tracePt t="10282" x="2051050" y="3336925"/>
          <p14:tracePt t="10299" x="2035175" y="3267075"/>
          <p14:tracePt t="10316" x="2028825" y="3155950"/>
          <p14:tracePt t="10332" x="2028825" y="3070225"/>
          <p14:tracePt t="10350" x="2035175" y="2943225"/>
          <p14:tracePt t="10366" x="2041525" y="2813050"/>
          <p14:tracePt t="10382" x="2041525" y="2695575"/>
          <p14:tracePt t="10399" x="2066925" y="2597150"/>
          <p14:tracePt t="10415" x="2095500" y="2514600"/>
          <p14:tracePt t="10432" x="2171700" y="2403475"/>
          <p14:tracePt t="10449" x="2298700" y="2298700"/>
          <p14:tracePt t="10465" x="2463800" y="2238375"/>
          <p14:tracePt t="10482" x="2590800" y="2232025"/>
          <p14:tracePt t="10499" x="2689225" y="2235200"/>
          <p14:tracePt t="10516" x="2733675" y="2254250"/>
          <p14:tracePt t="10532" x="2749550" y="2263775"/>
          <p14:tracePt t="10549" x="2752725" y="2270125"/>
          <p14:tracePt t="10566" x="2762250" y="2301875"/>
          <p14:tracePt t="10582" x="2762250" y="2327275"/>
          <p14:tracePt t="10600" x="2759075" y="2374900"/>
          <p14:tracePt t="10615" x="2749550" y="2425700"/>
          <p14:tracePt t="10633" x="2730500" y="2466975"/>
          <p14:tracePt t="10650" x="2717800" y="2511425"/>
          <p14:tracePt t="10666" x="2714625" y="2517775"/>
          <p14:tracePt t="10682" x="2714625" y="2530475"/>
          <p14:tracePt t="10699" x="2727325" y="2559050"/>
          <p14:tracePt t="10716" x="2774950" y="2606675"/>
          <p14:tracePt t="10732" x="2870200" y="2676525"/>
          <p14:tracePt t="10749" x="3016250" y="2762250"/>
          <p14:tracePt t="10766" x="3194050" y="2835275"/>
          <p14:tracePt t="10782" x="3390900" y="2924175"/>
          <p14:tracePt t="10799" x="3562350" y="3013075"/>
          <p14:tracePt t="10816" x="3578225" y="3028950"/>
          <p14:tracePt t="10832" x="3584575" y="3028950"/>
          <p14:tracePt t="10850" x="3584575" y="3038475"/>
          <p14:tracePt t="10867" x="3578225" y="3054350"/>
          <p14:tracePt t="10882" x="3543300" y="3063875"/>
          <p14:tracePt t="10899" x="3495675" y="3082925"/>
          <p14:tracePt t="10915" x="3444875" y="3095625"/>
          <p14:tracePt t="10933" x="3378200" y="3108325"/>
          <p14:tracePt t="10949" x="3365500" y="3108325"/>
          <p14:tracePt t="10965" x="3359150" y="3108325"/>
          <p14:tracePt t="10982" x="3359150" y="3111500"/>
          <p14:tracePt t="11049" x="3362325" y="3111500"/>
          <p14:tracePt t="11056" x="3381375" y="3111500"/>
          <p14:tracePt t="11066" x="3406775" y="3111500"/>
          <p14:tracePt t="11082" x="3463925" y="3117850"/>
          <p14:tracePt t="11099" x="3511550" y="3117850"/>
          <p14:tracePt t="11116" x="3530600" y="3117850"/>
          <p14:tracePt t="11132" x="3536950" y="3117850"/>
          <p14:tracePt t="11218" x="3533775" y="3124200"/>
          <p14:tracePt t="11229" x="3524250" y="3127375"/>
          <p14:tracePt t="11234" x="3514725" y="3133725"/>
          <p14:tracePt t="11249" x="3502025" y="3140075"/>
          <p14:tracePt t="11265" x="3486150" y="3149600"/>
          <p14:tracePt t="11282" x="3482975" y="3149600"/>
          <p14:tracePt t="11358" x="3482975" y="3146425"/>
          <p14:tracePt t="11374" x="3502025" y="3130550"/>
          <p14:tracePt t="11383" x="3527425" y="3117850"/>
          <p14:tracePt t="11390" x="3543300" y="3105150"/>
          <p14:tracePt t="11399" x="3562350" y="3101975"/>
          <p14:tracePt t="11416" x="3590925" y="3089275"/>
          <p14:tracePt t="11432" x="3600450" y="3086100"/>
          <p14:tracePt t="27313" x="3597275" y="3086100"/>
          <p14:tracePt t="27329" x="3581400" y="3101975"/>
          <p14:tracePt t="27337" x="3565525" y="3108325"/>
          <p14:tracePt t="27345" x="3552825" y="3117850"/>
          <p14:tracePt t="27358" x="3549650" y="3124200"/>
          <p14:tracePt t="27374" x="3514725" y="3146425"/>
          <p14:tracePt t="27391" x="3467100" y="3175000"/>
          <p14:tracePt t="27424" x="3432175" y="3197225"/>
          <p14:tracePt t="27458" x="3378200" y="3254375"/>
          <p14:tracePt t="27492" x="3305175" y="3336925"/>
          <p14:tracePt t="27509" x="3260725" y="3400425"/>
          <p14:tracePt t="27524" x="3235325" y="3435350"/>
          <p14:tracePt t="27541" x="3197225" y="3479800"/>
          <p14:tracePt t="27558" x="3168650" y="3514725"/>
          <p14:tracePt t="27576" x="3133725" y="3546475"/>
          <p14:tracePt t="27591" x="3105150" y="3562350"/>
          <p14:tracePt t="27608" x="3076575" y="3575050"/>
          <p14:tracePt t="27624" x="3025775" y="3587750"/>
          <p14:tracePt t="27641" x="2924175" y="3600450"/>
          <p14:tracePt t="27658" x="2806700" y="3606800"/>
          <p14:tracePt t="27674" x="2686050" y="3594100"/>
          <p14:tracePt t="27691" x="2587625" y="3578225"/>
          <p14:tracePt t="27708" x="2540000" y="3568700"/>
          <p14:tracePt t="27725" x="2524125" y="3562350"/>
          <p14:tracePt t="27727" x="2517775" y="3562350"/>
          <p14:tracePt t="27742" x="2517775" y="3556000"/>
          <p14:tracePt t="27844" x="2520950" y="3546475"/>
          <p14:tracePt t="27852" x="2530475" y="3543300"/>
          <p14:tracePt t="27861" x="2549525" y="3536950"/>
          <p14:tracePt t="27874" x="2574925" y="3524250"/>
          <p14:tracePt t="27891" x="2749550" y="3492500"/>
          <p14:tracePt t="27907" x="2921000" y="3473450"/>
          <p14:tracePt t="27925" x="3111500" y="3457575"/>
          <p14:tracePt t="27941" x="3279775" y="3448050"/>
          <p14:tracePt t="27957" x="3387725" y="3448050"/>
          <p14:tracePt t="27975" x="3413125" y="3448050"/>
          <p14:tracePt t="28070" x="3419475" y="3451225"/>
          <p14:tracePt t="28085" x="3435350" y="3454400"/>
          <p14:tracePt t="28094" x="3435350" y="3460750"/>
          <p14:tracePt t="28108" x="3438525" y="3460750"/>
          <p14:tracePt t="28398" x="3441700" y="3460750"/>
          <p14:tracePt t="28404" x="3448050" y="3460750"/>
          <p14:tracePt t="28412" x="3470275" y="3463925"/>
          <p14:tracePt t="28424" x="3514725" y="3473450"/>
          <p14:tracePt t="28440" x="3632200" y="3489325"/>
          <p14:tracePt t="28458" x="3762375" y="3505200"/>
          <p14:tracePt t="28474" x="3937000" y="3527425"/>
          <p14:tracePt t="28491" x="3997325" y="3546475"/>
          <p14:tracePt t="28525" x="4032250" y="3565525"/>
          <p14:tracePt t="30234" x="4025900" y="3565525"/>
          <p14:tracePt t="30242" x="4022725" y="3565525"/>
          <p14:tracePt t="30258" x="4016375" y="3565525"/>
          <p14:tracePt t="30266" x="4013200" y="3562350"/>
          <p14:tracePt t="30274" x="4006850" y="3562350"/>
          <p14:tracePt t="30290" x="4000500" y="3562350"/>
          <p14:tracePt t="30390" x="3994150" y="3562350"/>
          <p14:tracePt t="32072" x="3997325" y="3559175"/>
          <p14:tracePt t="32089" x="4010025" y="3546475"/>
          <p14:tracePt t="32097" x="4029075" y="3543300"/>
          <p14:tracePt t="32106" x="4038600" y="3536950"/>
          <p14:tracePt t="32122" x="4073525" y="3524250"/>
          <p14:tracePt t="32156" x="4191000" y="3505200"/>
          <p14:tracePt t="32189" x="4318000" y="3505200"/>
          <p14:tracePt t="32222" x="4565650" y="3517900"/>
          <p14:tracePt t="32239" x="4651375" y="3527425"/>
          <p14:tracePt t="32257" x="4740275" y="3533775"/>
          <p14:tracePt t="32273" x="4826000" y="3540125"/>
          <p14:tracePt t="32290" x="4997450" y="3540125"/>
          <p14:tracePt t="32308" x="5124450" y="3540125"/>
          <p14:tracePt t="32323" x="5241925" y="3549650"/>
          <p14:tracePt t="32339" x="5353050" y="3565525"/>
          <p14:tracePt t="32355" x="5438775" y="3571875"/>
          <p14:tracePt t="32373" x="5480050" y="3571875"/>
          <p14:tracePt t="32389" x="5508625" y="3571875"/>
          <p14:tracePt t="32406" x="5518150" y="3571875"/>
          <p14:tracePt t="32422" x="5521325" y="3571875"/>
          <p14:tracePt t="32439" x="5530850" y="3571875"/>
          <p14:tracePt t="32455" x="5543550" y="3565525"/>
          <p14:tracePt t="32472" x="5572125" y="3556000"/>
          <p14:tracePt t="32489" x="5622925" y="3543300"/>
          <p14:tracePt t="32505" x="5708650" y="3536950"/>
          <p14:tracePt t="32523" x="5797550" y="3521075"/>
          <p14:tracePt t="32539" x="5915025" y="3511550"/>
          <p14:tracePt t="32557" x="6096000" y="3511550"/>
          <p14:tracePt t="32573" x="6181725" y="3511550"/>
          <p14:tracePt t="32589" x="6229350" y="3511550"/>
          <p14:tracePt t="32605" x="6264275" y="3511550"/>
          <p14:tracePt t="32622" x="6273800" y="3511550"/>
          <p14:tracePt t="32639" x="6276975" y="3511550"/>
          <p14:tracePt t="32655" x="6286500" y="3511550"/>
          <p14:tracePt t="32672" x="6296025" y="3502025"/>
          <p14:tracePt t="32689" x="6308725" y="3498850"/>
          <p14:tracePt t="32705" x="6330950" y="3492500"/>
          <p14:tracePt t="32722" x="6340475" y="3489325"/>
          <p14:tracePt t="32739" x="6353175" y="3482975"/>
          <p14:tracePt t="32755" x="6369050" y="3479800"/>
          <p14:tracePt t="32772" x="6375400" y="3479800"/>
          <p14:tracePt t="32789" x="6381750" y="3479800"/>
          <p14:tracePt t="32828" x="6384925" y="3476625"/>
          <p14:tracePt t="32838" x="6391275" y="3476625"/>
          <p14:tracePt t="32856" x="6400800" y="3470275"/>
          <p14:tracePt t="32872" x="6407150" y="3470275"/>
          <p14:tracePt t="32889" x="6423025" y="3467100"/>
          <p14:tracePt t="32907" x="6467475" y="3454400"/>
          <p14:tracePt t="32922" x="6508750" y="3454400"/>
          <p14:tracePt t="32939" x="6613525" y="3454400"/>
          <p14:tracePt t="32955" x="6750050" y="3454400"/>
          <p14:tracePt t="32972" x="6908800" y="3470275"/>
          <p14:tracePt t="32988" x="7080250" y="3486150"/>
          <p14:tracePt t="33005" x="7264400" y="3508375"/>
          <p14:tracePt t="33022" x="7299325" y="3514725"/>
          <p14:tracePt t="33039" x="7305675" y="3514725"/>
          <p14:tracePt t="33980" x="7315200" y="3514725"/>
          <p14:tracePt t="33988" x="7324725" y="3508375"/>
          <p14:tracePt t="33996" x="7337425" y="3502025"/>
          <p14:tracePt t="34005" x="7346950" y="3502025"/>
          <p14:tracePt t="34021" x="7388225" y="3495675"/>
          <p14:tracePt t="34039" x="7442200" y="3495675"/>
          <p14:tracePt t="34057" x="7489825" y="3498850"/>
          <p14:tracePt t="34088" x="7566025" y="3505200"/>
          <p14:tracePt t="34122" x="7578725" y="3505200"/>
          <p14:tracePt t="34424" x="7588250" y="3505200"/>
          <p14:tracePt t="34434" x="7594600" y="3505200"/>
          <p14:tracePt t="34440" x="7597775" y="3505200"/>
          <p14:tracePt t="34454" x="7600950" y="3505200"/>
          <p14:tracePt t="34488" x="7620000" y="3498850"/>
          <p14:tracePt t="34521" x="7629525" y="3498850"/>
          <p14:tracePt t="34554" x="7648575" y="3495675"/>
          <p14:tracePt t="34572" x="7673975" y="3489325"/>
          <p14:tracePt t="34588" x="7686675" y="3489325"/>
          <p14:tracePt t="34605" x="7702550" y="3489325"/>
          <p14:tracePt t="34621" x="7708900" y="3486150"/>
          <p14:tracePt t="34638" x="7715250" y="3486150"/>
          <p14:tracePt t="34654" x="7718425" y="3486150"/>
          <p14:tracePt t="35296" x="7724775" y="3486150"/>
          <p14:tracePt t="35312" x="7727950" y="3486150"/>
          <p14:tracePt t="35321" x="7743825" y="3486150"/>
          <p14:tracePt t="35328" x="7753350" y="3486150"/>
          <p14:tracePt t="35354" x="7820025" y="3495675"/>
          <p14:tracePt t="35387" x="7854950" y="3505200"/>
          <p14:tracePt t="35404" x="7864475" y="3505200"/>
          <p14:tracePt t="35421" x="7877175" y="3508375"/>
          <p14:tracePt t="35437" x="7886700" y="3514725"/>
          <p14:tracePt t="35454" x="7893050" y="3514725"/>
          <p14:tracePt t="35471" x="7896225" y="3514725"/>
          <p14:tracePt t="35507" x="7896225" y="3517900"/>
          <p14:tracePt t="35520" x="7896225" y="3524250"/>
          <p14:tracePt t="35539" x="7896225" y="3536950"/>
          <p14:tracePt t="35554" x="7886700" y="3552825"/>
          <p14:tracePt t="35570" x="7864475" y="3571875"/>
          <p14:tracePt t="35589" x="7848600" y="3581400"/>
          <p14:tracePt t="35605" x="7813675" y="3600450"/>
          <p14:tracePt t="35622" x="7762875" y="3625850"/>
          <p14:tracePt t="35638" x="7635875" y="3663950"/>
          <p14:tracePt t="35654" x="7546975" y="3676650"/>
          <p14:tracePt t="35671" x="7458075" y="3692525"/>
          <p14:tracePt t="35687" x="7369175" y="3708400"/>
          <p14:tracePt t="35704" x="7280275" y="3730625"/>
          <p14:tracePt t="35720" x="7156450" y="3762375"/>
          <p14:tracePt t="35737" x="7016750" y="3778250"/>
          <p14:tracePt t="35754" x="6867525" y="3794125"/>
          <p14:tracePt t="35770" x="6654800" y="3819525"/>
          <p14:tracePt t="35787" x="6556375" y="3819525"/>
          <p14:tracePt t="35806" x="6467475" y="3835400"/>
          <p14:tracePt t="35822" x="6419850" y="3841750"/>
          <p14:tracePt t="35837" x="6384925" y="3851275"/>
          <p14:tracePt t="35856" x="6318250" y="3863975"/>
          <p14:tracePt t="35870" x="6286500" y="3870325"/>
          <p14:tracePt t="35889" x="6210300" y="3889375"/>
          <p14:tracePt t="35904" x="6162675" y="3895725"/>
          <p14:tracePt t="35921" x="6115050" y="3908425"/>
          <p14:tracePt t="35939" x="6067425" y="3914775"/>
          <p14:tracePt t="35954" x="6022975" y="3927475"/>
          <p14:tracePt t="35971" x="5997575" y="3930650"/>
          <p14:tracePt t="35987" x="5981700" y="3937000"/>
          <p14:tracePt t="36004" x="5949950" y="3946525"/>
          <p14:tracePt t="36020" x="5921375" y="3956050"/>
          <p14:tracePt t="36037" x="5880100" y="3968750"/>
          <p14:tracePt t="36054" x="5832475" y="3981450"/>
          <p14:tracePt t="36071" x="5762625" y="3994150"/>
          <p14:tracePt t="36087" x="5692775" y="4010025"/>
          <p14:tracePt t="36105" x="5645150" y="4022725"/>
          <p14:tracePt t="36120" x="5584825" y="4035425"/>
          <p14:tracePt t="36137" x="5511800" y="4054475"/>
          <p14:tracePt t="36154" x="5454650" y="4057650"/>
          <p14:tracePt t="36170" x="5407025" y="4064000"/>
          <p14:tracePt t="36187" x="5365750" y="4070350"/>
          <p14:tracePt t="36204" x="5318125" y="4076700"/>
          <p14:tracePt t="36220" x="5270500" y="4076700"/>
          <p14:tracePt t="36238" x="5222875" y="4076700"/>
          <p14:tracePt t="36240" x="5197475" y="4076700"/>
          <p14:tracePt t="36254" x="5143500" y="4073525"/>
          <p14:tracePt t="36270" x="5073650" y="4060825"/>
          <p14:tracePt t="36287" x="4994275" y="4044950"/>
          <p14:tracePt t="36306" x="4946650" y="4032250"/>
          <p14:tracePt t="36321" x="4918075" y="4029075"/>
          <p14:tracePt t="36337" x="4908550" y="4022725"/>
          <p14:tracePt t="36433" x="4905375" y="4019550"/>
          <p14:tracePt t="36440" x="4899025" y="4019550"/>
          <p14:tracePt t="36453" x="4895850" y="4013200"/>
          <p14:tracePt t="36470" x="4889500" y="4013200"/>
          <p14:tracePt t="42461" x="4879975" y="4010025"/>
          <p14:tracePt t="42469" x="4870450" y="4003675"/>
          <p14:tracePt t="42477" x="4864100" y="4000500"/>
          <p14:tracePt t="42486" x="4851400" y="3994150"/>
          <p14:tracePt t="42501" x="4835525" y="3984625"/>
          <p14:tracePt t="42518" x="4832350" y="3975100"/>
          <p14:tracePt t="42551" x="4822825" y="3971925"/>
          <p14:tracePt t="42584" x="4813300" y="3965575"/>
          <p14:tracePt t="42641" x="4803775" y="3956050"/>
          <p14:tracePt t="42651" x="4784725" y="3949700"/>
          <p14:tracePt t="42668" x="4762500" y="3940175"/>
          <p14:tracePt t="42684" x="4743450" y="3930650"/>
          <p14:tracePt t="42701" x="4708525" y="3911600"/>
          <p14:tracePt t="42717" x="4679950" y="3902075"/>
          <p14:tracePt t="42735" x="4654550" y="3886200"/>
          <p14:tracePt t="42751" x="4645025" y="3883025"/>
          <p14:tracePt t="42767" x="4638675" y="3876675"/>
          <p14:tracePt t="42784" x="4632325" y="3867150"/>
          <p14:tracePt t="42801" x="4622800" y="3857625"/>
          <p14:tracePt t="42817" x="4613275" y="3854450"/>
          <p14:tracePt t="42834" x="4603750" y="3851275"/>
          <p14:tracePt t="42928" x="4597400" y="3835400"/>
          <p14:tracePt t="42936" x="4594225" y="3835400"/>
          <p14:tracePt t="42983" x="4594225" y="3829050"/>
          <p14:tracePt t="43009" x="4606925" y="3825875"/>
          <p14:tracePt t="43015" x="4667250" y="3794125"/>
          <p14:tracePt t="43022" x="4762500" y="3768725"/>
          <p14:tracePt t="43034" x="4899025" y="3740150"/>
          <p14:tracePt t="43050" x="5137150" y="3711575"/>
          <p14:tracePt t="43067" x="5308600" y="3702050"/>
          <p14:tracePt t="43084" x="5372100" y="3705225"/>
          <p14:tracePt t="43101" x="5375275" y="3705225"/>
          <p14:tracePt t="43161" x="5391150" y="3702050"/>
          <p14:tracePt t="43169" x="5441950" y="3695700"/>
          <p14:tracePt t="43177" x="5505450" y="3695700"/>
          <p14:tracePt t="43186" x="5581650" y="3686175"/>
          <p14:tracePt t="43200" x="5800725" y="3686175"/>
          <p14:tracePt t="43217" x="6032500" y="3686175"/>
          <p14:tracePt t="43234" x="6226175" y="3702050"/>
          <p14:tracePt t="43250" x="6286500" y="3708400"/>
          <p14:tracePt t="43267" x="6289675" y="3708400"/>
          <p14:tracePt t="58310" x="6283325" y="3711575"/>
          <p14:tracePt t="58316" x="6267450" y="3717925"/>
          <p14:tracePt t="58327" x="6248400" y="3724275"/>
          <p14:tracePt t="58344" x="6207125" y="3743325"/>
          <p14:tracePt t="58360" x="6105525" y="3775075"/>
          <p14:tracePt t="58377" x="5956300" y="3800475"/>
          <p14:tracePt t="58394" x="5718175" y="3841750"/>
          <p14:tracePt t="58410" x="5565775" y="3876675"/>
          <p14:tracePt t="58443" x="5324475" y="3930650"/>
          <p14:tracePt t="58477" x="5111750" y="3987800"/>
          <p14:tracePt t="58510" x="4930775" y="4032250"/>
          <p14:tracePt t="58527" x="4797425" y="4054475"/>
          <p14:tracePt t="58543" x="4699000" y="4070350"/>
          <p14:tracePt t="58560" x="4619625" y="4083050"/>
          <p14:tracePt t="58577" x="4549775" y="4098925"/>
          <p14:tracePt t="58593" x="4483100" y="4111625"/>
          <p14:tracePt t="58610" x="4403725" y="4124325"/>
          <p14:tracePt t="58627" x="4270375" y="4146550"/>
          <p14:tracePt t="58643" x="4181475" y="4162425"/>
          <p14:tracePt t="58660" x="4092575" y="4168775"/>
          <p14:tracePt t="58677" x="3994150" y="4178300"/>
          <p14:tracePt t="58694" x="3917950" y="4184650"/>
          <p14:tracePt t="58710" x="3857625" y="4197350"/>
          <p14:tracePt t="58728" x="3816350" y="4203700"/>
          <p14:tracePt t="58730" x="3800475" y="4203700"/>
          <p14:tracePt t="58746" x="3759200" y="4210050"/>
          <p14:tracePt t="58760" x="3724275" y="4216400"/>
          <p14:tracePt t="58777" x="3698875" y="4216400"/>
          <p14:tracePt t="58795" x="3689350" y="4216400"/>
          <p14:tracePt t="58810" x="3670300" y="4216400"/>
          <p14:tracePt t="58827" x="3629025" y="4216400"/>
          <p14:tracePt t="58843" x="3571875" y="4216400"/>
          <p14:tracePt t="58860" x="3524250" y="4222750"/>
          <p14:tracePt t="58877" x="3482975" y="4222750"/>
          <p14:tracePt t="58893" x="3470275" y="4222750"/>
          <p14:tracePt t="58963" x="3470275" y="4219575"/>
          <p14:tracePt t="58970" x="3470275" y="4210050"/>
          <p14:tracePt t="58978" x="3470275" y="4206875"/>
          <p14:tracePt t="58994" x="3476625" y="4191000"/>
          <p14:tracePt t="59010" x="3489325" y="4178300"/>
          <p14:tracePt t="59026" x="3514725" y="4156075"/>
          <p14:tracePt t="59043" x="3556000" y="4130675"/>
          <p14:tracePt t="59060" x="3600450" y="4105275"/>
          <p14:tracePt t="59077" x="3648075" y="4092575"/>
          <p14:tracePt t="59093" x="3698875" y="4079875"/>
          <p14:tracePt t="59110" x="3746500" y="4079875"/>
          <p14:tracePt t="59126" x="3797300" y="4089400"/>
          <p14:tracePt t="59143" x="3838575" y="4102100"/>
          <p14:tracePt t="59160" x="3908425" y="4114800"/>
          <p14:tracePt t="59176" x="3965575" y="4127500"/>
          <p14:tracePt t="59193" x="4010025" y="4140200"/>
          <p14:tracePt t="59210" x="4035425" y="4146550"/>
          <p14:tracePt t="59226" x="4051300" y="4149725"/>
          <p14:tracePt t="59230" x="4060825" y="4149725"/>
          <p14:tracePt t="59244" x="4083050" y="4156075"/>
          <p14:tracePt t="59260" x="4102100" y="4156075"/>
          <p14:tracePt t="59277" x="4137025" y="4162425"/>
          <p14:tracePt t="59293" x="4171950" y="4162425"/>
          <p14:tracePt t="59310" x="4197350" y="4162425"/>
          <p14:tracePt t="59326" x="4213225" y="4162425"/>
          <p14:tracePt t="59343" x="4222750" y="4162425"/>
          <p14:tracePt t="59384" x="4225925" y="4162425"/>
          <p14:tracePt t="59400" x="4229100" y="4162425"/>
          <p14:tracePt t="59410" x="4235450" y="4162425"/>
          <p14:tracePt t="59426" x="4244975" y="4162425"/>
          <p14:tracePt t="59443" x="4254500" y="4162425"/>
          <p14:tracePt t="59460" x="4257675" y="4162425"/>
          <p14:tracePt t="59476" x="4270375" y="4159250"/>
          <p14:tracePt t="59493" x="4279900" y="4159250"/>
          <p14:tracePt t="59510" x="4289425" y="4159250"/>
          <p14:tracePt t="59526" x="4292600" y="4156075"/>
          <p14:tracePt t="59544" x="4298950" y="4156075"/>
          <p14:tracePt t="59632" x="4302125" y="4156075"/>
          <p14:tracePt t="59656" x="4308475" y="4156075"/>
          <p14:tracePt t="59672" x="4311650" y="4156075"/>
          <p14:tracePt t="59680" x="4314825" y="4156075"/>
          <p14:tracePt t="59693" x="4321175" y="4156075"/>
          <p14:tracePt t="60007" x="4324350" y="4156075"/>
          <p14:tracePt t="60014" x="4340225" y="4149725"/>
          <p14:tracePt t="60026" x="4352925" y="4146550"/>
          <p14:tracePt t="60043" x="4410075" y="4133850"/>
          <p14:tracePt t="60076" x="4619625" y="4117975"/>
          <p14:tracePt t="60110" x="4699000" y="4121150"/>
          <p14:tracePt t="60143" x="4737100" y="4127500"/>
          <p14:tracePt t="60159" x="4746625" y="4127500"/>
          <p14:tracePt t="60176" x="4756150" y="4127500"/>
          <p14:tracePt t="60193" x="4800600" y="4137025"/>
          <p14:tracePt t="60209" x="4848225" y="4143375"/>
          <p14:tracePt t="60226" x="4911725" y="4149725"/>
          <p14:tracePt t="60243" x="4991100" y="4156075"/>
          <p14:tracePt t="60260" x="5086350" y="4165600"/>
          <p14:tracePt t="60276" x="5178425" y="4178300"/>
          <p14:tracePt t="60293" x="5245100" y="4194175"/>
          <p14:tracePt t="60310" x="5292725" y="4203700"/>
          <p14:tracePt t="60326" x="5311775" y="4210050"/>
          <p14:tracePt t="60343" x="5334000" y="4213225"/>
          <p14:tracePt t="60359" x="5368925" y="4225925"/>
          <p14:tracePt t="60376" x="5416550" y="4232275"/>
          <p14:tracePt t="60393" x="5464175" y="4244975"/>
          <p14:tracePt t="60409" x="5534025" y="4257675"/>
          <p14:tracePt t="60426" x="5676900" y="4279900"/>
          <p14:tracePt t="60442" x="5756275" y="4295775"/>
          <p14:tracePt t="60460" x="5797550" y="4308475"/>
          <p14:tracePt t="60476" x="5807075" y="4311650"/>
          <p14:tracePt t="60747" x="5813425" y="4311650"/>
          <p14:tracePt t="60761" x="5822950" y="4311650"/>
          <p14:tracePt t="60769" x="5838825" y="4311650"/>
          <p14:tracePt t="60775" x="5854700" y="4311650"/>
          <p14:tracePt t="60793" x="5911850" y="4308475"/>
          <p14:tracePt t="60826" x="6283325" y="4302125"/>
          <p14:tracePt t="60859" x="6775450" y="4314825"/>
          <p14:tracePt t="60892" x="7023100" y="4330700"/>
          <p14:tracePt t="60909" x="7035800" y="4330700"/>
          <p14:tracePt t="61644" x="7032625" y="4330700"/>
          <p14:tracePt t="61704" x="7029450" y="4330700"/>
          <p14:tracePt t="62022" x="7019925" y="4330700"/>
          <p14:tracePt t="62030" x="7013575" y="4337050"/>
          <p14:tracePt t="62043" x="7004050" y="4337050"/>
          <p14:tracePt t="62059" x="6962775" y="4349750"/>
          <p14:tracePt t="62075" x="6883400" y="4362450"/>
          <p14:tracePt t="62092" x="6721475" y="4371975"/>
          <p14:tracePt t="62108" x="6543675" y="4365625"/>
          <p14:tracePt t="62125" x="6257925" y="4346575"/>
          <p14:tracePt t="62158" x="5711825" y="4267200"/>
          <p14:tracePt t="62192" x="5302250" y="4200525"/>
          <p14:tracePt t="62225" x="5080000" y="4178300"/>
          <p14:tracePt t="62241" x="5054600" y="4178300"/>
          <p14:tracePt t="62258" x="5045075" y="4178300"/>
          <p14:tracePt t="62311" x="5041900" y="4178300"/>
          <p14:tracePt t="62318" x="5035550" y="4178300"/>
          <p14:tracePt t="62326" x="5026025" y="4178300"/>
          <p14:tracePt t="62342" x="4978400" y="4178300"/>
          <p14:tracePt t="62358" x="4930775" y="4178300"/>
          <p14:tracePt t="62375" x="4883150" y="4178300"/>
          <p14:tracePt t="62392" x="4829175" y="4178300"/>
          <p14:tracePt t="62408" x="4781550" y="4178300"/>
          <p14:tracePt t="62425" x="4740275" y="4175125"/>
          <p14:tracePt t="62442" x="4724400" y="4175125"/>
          <p14:tracePt t="62459" x="4714875" y="4175125"/>
          <p14:tracePt t="63284" x="4724400" y="4159250"/>
          <p14:tracePt t="63294" x="4740275" y="4146550"/>
          <p14:tracePt t="63300" x="4759325" y="4133850"/>
          <p14:tracePt t="63309" x="4784725" y="4114800"/>
          <p14:tracePt t="63325" x="4838700" y="4079875"/>
          <p14:tracePt t="63341" x="4889500" y="4070350"/>
          <p14:tracePt t="63374" x="4921250" y="4070350"/>
          <p14:tracePt t="63580" x="4924425" y="4070350"/>
          <p14:tracePt t="63596" x="4940300" y="4070350"/>
          <p14:tracePt t="63606" x="4972050" y="4070350"/>
          <p14:tracePt t="63610" x="5026025" y="4073525"/>
          <p14:tracePt t="63624" x="5102225" y="4073525"/>
          <p14:tracePt t="63641" x="5375275" y="4073525"/>
          <p14:tracePt t="63658" x="5543550" y="4089400"/>
          <p14:tracePt t="63674" x="5651500" y="4098925"/>
          <p14:tracePt t="63691" x="5692775" y="4105275"/>
          <p14:tracePt t="63938" x="5692775" y="4108450"/>
          <p14:tracePt t="77559" x="5683250" y="4108450"/>
          <p14:tracePt t="77567" x="5664200" y="4108450"/>
          <p14:tracePt t="77575" x="5648325" y="4114800"/>
          <p14:tracePt t="77585" x="5622925" y="4121150"/>
          <p14:tracePt t="77618" x="5445125" y="4149725"/>
          <p14:tracePt t="77651" x="5257800" y="4171950"/>
          <p14:tracePt t="77686" x="5149850" y="4191000"/>
          <p14:tracePt t="77701" x="5114925" y="4197350"/>
          <p14:tracePt t="77718" x="5083175" y="4203700"/>
          <p14:tracePt t="77734" x="5048250" y="4210050"/>
          <p14:tracePt t="77751" x="5013325" y="4213225"/>
          <p14:tracePt t="77768" x="4965700" y="4219575"/>
          <p14:tracePt t="77785" x="4883150" y="4225925"/>
          <p14:tracePt t="77801" x="4841875" y="4225925"/>
          <p14:tracePt t="77818" x="4816475" y="4232275"/>
          <p14:tracePt t="77834" x="4800600" y="4232275"/>
          <p14:tracePt t="77851" x="4787900" y="4238625"/>
          <p14:tracePt t="77868" x="4752975" y="4241800"/>
          <p14:tracePt t="77885" x="4718050" y="4248150"/>
          <p14:tracePt t="77901" x="4686300" y="4260850"/>
          <p14:tracePt t="77919" x="4679950" y="4264025"/>
          <p14:tracePt t="77934" x="4673600" y="4264025"/>
          <p14:tracePt t="78641" x="4670425" y="4264025"/>
          <p14:tracePt t="78657" x="4648200" y="4270375"/>
          <p14:tracePt t="78667" x="4629150" y="4276725"/>
          <p14:tracePt t="78673" x="4613275" y="4279900"/>
          <p14:tracePt t="78701" x="4527550" y="4302125"/>
          <p14:tracePt t="78735" x="4352925" y="4333875"/>
          <p14:tracePt t="78751" x="4311650" y="4340225"/>
          <p14:tracePt t="78767" x="4289425" y="4346575"/>
          <p14:tracePt t="78784" x="4279900" y="4346575"/>
          <p14:tracePt t="78801" x="4270375" y="4346575"/>
          <p14:tracePt t="79397" x="4267200" y="4349750"/>
          <p14:tracePt t="79405" x="4257675" y="4356100"/>
          <p14:tracePt t="79419" x="4251325" y="4356100"/>
          <p14:tracePt t="79459" x="4248150" y="4356100"/>
          <p14:tracePt t="79484" x="4241800" y="4356100"/>
          <p14:tracePt t="79599" x="4238625" y="4356100"/>
          <p14:tracePt t="79645" x="4229100" y="4356100"/>
          <p14:tracePt t="79661" x="4225925" y="4356100"/>
          <p14:tracePt t="79670" x="4219575" y="4359275"/>
          <p14:tracePt t="79677" x="4216400" y="4359275"/>
          <p14:tracePt t="79685" x="4210050" y="4359275"/>
          <p14:tracePt t="79701" x="4200525" y="4365625"/>
          <p14:tracePt t="79717" x="4187825" y="4368800"/>
          <p14:tracePt t="79734" x="4168775" y="4375150"/>
          <p14:tracePt t="79750" x="4140200" y="4375150"/>
          <p14:tracePt t="79767" x="4098925" y="4384675"/>
          <p14:tracePt t="79784" x="3959225" y="4410075"/>
          <p14:tracePt t="79801" x="3752850" y="4454525"/>
          <p14:tracePt t="79817" x="3641725" y="4467225"/>
          <p14:tracePt t="79834" x="3575050" y="4473575"/>
          <p14:tracePt t="79850" x="3546475" y="4473575"/>
          <p14:tracePt t="79867" x="3543300" y="4473575"/>
          <p14:tracePt t="79935" x="3536950" y="4473575"/>
          <p14:tracePt t="79949" x="3533775" y="4473575"/>
          <p14:tracePt t="79957" x="3524250" y="4473575"/>
          <p14:tracePt t="79967" x="3521075" y="4473575"/>
          <p14:tracePt t="79984" x="3514725" y="4479925"/>
          <p14:tracePt t="108796" x="3511550" y="4479925"/>
          <p14:tracePt t="108803" x="3505200" y="4479925"/>
          <p14:tracePt t="108827" x="3524250" y="4470400"/>
          <p14:tracePt t="108833" x="3530600" y="4467225"/>
          <p14:tracePt t="108854" x="3527425" y="4460875"/>
          <p14:tracePt t="108888" x="3498850" y="4460875"/>
          <p14:tracePt t="108904" x="3463925" y="4470400"/>
          <p14:tracePt t="108921" x="3413125" y="4483100"/>
          <p14:tracePt t="108937" x="3333750" y="4495800"/>
          <p14:tracePt t="108954" x="3203575" y="4521200"/>
          <p14:tracePt t="108970" x="3054350" y="4537075"/>
          <p14:tracePt t="108987" x="2905125" y="4556125"/>
          <p14:tracePt t="109003" x="2774950" y="4572000"/>
          <p14:tracePt t="109020" x="2559050" y="4597400"/>
          <p14:tracePt t="109037" x="2460625" y="4610100"/>
          <p14:tracePt t="109054" x="2413000" y="4616450"/>
          <p14:tracePt t="109070" x="2365375" y="4622800"/>
          <p14:tracePt t="109087" x="2324100" y="4629150"/>
          <p14:tracePt t="109103" x="2282825" y="4629150"/>
          <p14:tracePt t="109120" x="2241550" y="4629150"/>
          <p14:tracePt t="109137" x="2203450" y="4629150"/>
          <p14:tracePt t="109154" x="2184400" y="4629150"/>
          <p14:tracePt t="109171" x="2162175" y="4629150"/>
          <p14:tracePt t="109188" x="2136775" y="4629150"/>
          <p14:tracePt t="109204" x="2108200" y="4629150"/>
          <p14:tracePt t="109220" x="2095500" y="4629150"/>
          <p14:tracePt t="109237" x="2082800" y="4629150"/>
          <p14:tracePt t="109253" x="2076450" y="4629150"/>
          <p14:tracePt t="110360" x="2089150" y="4622800"/>
          <p14:tracePt t="110368" x="2108200" y="4616450"/>
          <p14:tracePt t="110375" x="2124075" y="4616450"/>
          <p14:tracePt t="110386" x="2139950" y="4616450"/>
          <p14:tracePt t="110421" x="2200275" y="4616450"/>
          <p14:tracePt t="110453" x="2222500" y="4616450"/>
          <p14:tracePt t="110486" x="2235200" y="4616450"/>
          <p14:tracePt t="110553" x="2241550" y="4619625"/>
          <p14:tracePt t="110561" x="2241550" y="4622800"/>
          <p14:tracePt t="110569" x="2244725" y="4622800"/>
          <p14:tracePt t="110586" x="2254250" y="4632325"/>
          <p14:tracePt t="110603" x="2263775" y="4635500"/>
          <p14:tracePt t="110619" x="2273300" y="4641850"/>
          <p14:tracePt t="110638" x="2282825" y="4651375"/>
          <p14:tracePt t="110654" x="2295525" y="4660900"/>
          <p14:tracePt t="110670" x="2305050" y="4667250"/>
          <p14:tracePt t="110688" x="2317750" y="4683125"/>
          <p14:tracePt t="110703" x="2327275" y="4695825"/>
          <p14:tracePt t="110720" x="2327275" y="4705350"/>
          <p14:tracePt t="110736" x="2333625" y="4727575"/>
          <p14:tracePt t="110753" x="2333625" y="4740275"/>
          <p14:tracePt t="110771" x="2333625" y="4759325"/>
          <p14:tracePt t="110786" x="2333625" y="4762500"/>
          <p14:tracePt t="110803" x="2333625" y="4781550"/>
          <p14:tracePt t="110819" x="2333625" y="4791075"/>
          <p14:tracePt t="110836" x="2333625" y="4800600"/>
          <p14:tracePt t="110853" x="2333625" y="4810125"/>
          <p14:tracePt t="110870" x="2333625" y="4819650"/>
          <p14:tracePt t="110886" x="2327275" y="4829175"/>
          <p14:tracePt t="110904" x="2327275" y="4832350"/>
          <p14:tracePt t="110989" x="2327275" y="4835525"/>
          <p14:tracePt t="111005" x="2327275" y="4841875"/>
          <p14:tracePt t="111016" x="2327275" y="4845050"/>
          <p14:tracePt t="111021" x="2330450" y="4851400"/>
          <p14:tracePt t="111046" x="2330450" y="4854575"/>
          <p14:tracePt t="111083" x="2333625" y="4854575"/>
          <p14:tracePt t="111093" x="2336800" y="4857750"/>
          <p14:tracePt t="111103" x="2343150" y="4864100"/>
          <p14:tracePt t="111119" x="2346325" y="4867275"/>
          <p14:tracePt t="111136" x="2355850" y="4867275"/>
          <p14:tracePt t="111155" x="2400300" y="4867275"/>
          <p14:tracePt t="111171" x="2454275" y="4867275"/>
          <p14:tracePt t="111187" x="2495550" y="4867275"/>
          <p14:tracePt t="111202" x="2498725" y="4867275"/>
          <p14:tracePt t="111301" x="2511425" y="4873625"/>
          <p14:tracePt t="111311" x="2514600" y="4873625"/>
          <p14:tracePt t="111319" x="2517775" y="4876800"/>
          <p14:tracePt t="111336" x="2527300" y="4883150"/>
          <p14:tracePt t="111353" x="2536825" y="4886325"/>
          <p14:tracePt t="111369" x="2562225" y="4899025"/>
          <p14:tracePt t="111386" x="2590800" y="4902200"/>
          <p14:tracePt t="111404" x="2635250" y="4914900"/>
          <p14:tracePt t="111419" x="2651125" y="4914900"/>
          <p14:tracePt t="111436" x="2670175" y="4918075"/>
          <p14:tracePt t="111453" x="2698750" y="4918075"/>
          <p14:tracePt t="111469" x="2717800" y="4918075"/>
          <p14:tracePt t="111486" x="2740025" y="4918075"/>
          <p14:tracePt t="111504" x="2752725" y="4918075"/>
          <p14:tracePt t="113110" x="2749550" y="4918075"/>
          <p14:tracePt t="113124" x="2746375" y="4918075"/>
          <p14:tracePt t="113131" x="2743200" y="4918075"/>
          <p14:tracePt t="113141" x="2736850" y="4918075"/>
          <p14:tracePt t="113169" x="2724150" y="4918075"/>
          <p14:tracePt t="113202" x="2724150" y="4924425"/>
          <p14:tracePt t="114214" x="2720975" y="4924425"/>
          <p14:tracePt t="114221" x="2714625" y="4924425"/>
          <p14:tracePt t="114235" x="2711450" y="4924425"/>
          <p14:tracePt t="114252" x="2705100" y="4924425"/>
          <p14:tracePt t="117982" x="2708275" y="4921250"/>
          <p14:tracePt t="117999" x="2724150" y="4911725"/>
          <p14:tracePt t="118005" x="2740025" y="4905375"/>
          <p14:tracePt t="118016" x="2765425" y="4899025"/>
          <p14:tracePt t="118033" x="2816225" y="4873625"/>
          <p14:tracePt t="118049" x="2917825" y="4841875"/>
          <p14:tracePt t="118066" x="3079750" y="4826000"/>
          <p14:tracePt t="118099" x="3451225" y="4800600"/>
          <p14:tracePt t="118133" x="3536950" y="4800600"/>
          <p14:tracePt t="118166" x="3540125" y="4800600"/>
          <p14:tracePt t="118598" x="3533775" y="4800600"/>
          <p14:tracePt t="118808" x="3530600" y="4800600"/>
          <p14:tracePt t="119052" x="3524250" y="4800600"/>
          <p14:tracePt t="119057" x="3521075" y="4803775"/>
          <p14:tracePt t="120382" x="3514725" y="4803775"/>
          <p14:tracePt t="120390" x="3511550" y="4803775"/>
          <p14:tracePt t="120398" x="3508375" y="4803775"/>
          <p14:tracePt t="133097" x="3502025" y="4806950"/>
          <p14:tracePt t="133114" x="3498850" y="4810125"/>
          <p14:tracePt t="134911" x="3498850" y="4816475"/>
          <p14:tracePt t="134919" x="3498850" y="4819650"/>
          <p14:tracePt t="134925" x="3498850" y="4826000"/>
          <p14:tracePt t="134942" x="3498850" y="4829175"/>
          <p14:tracePt t="135348" x="3505200" y="4829175"/>
          <p14:tracePt t="135355" x="3514725" y="4822825"/>
          <p14:tracePt t="135361" x="3517900" y="4822825"/>
          <p14:tracePt t="135375" x="3524250" y="4822825"/>
          <p14:tracePt t="135393" x="3530600" y="4822825"/>
          <p14:tracePt t="135408" x="3536950" y="4822825"/>
          <p14:tracePt t="135441" x="3546475" y="4822825"/>
        </p14:tracePtLst>
      </p14:laserTraceLst>
    </p:ext>
  </p:extLst>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1124</TotalTime>
  <Words>1302</Words>
  <Application>Microsoft Office PowerPoint</Application>
  <PresentationFormat>On-screen Show (4:3)</PresentationFormat>
  <Paragraphs>158</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Lato</vt:lpstr>
      <vt:lpstr>Times New Roman</vt:lpstr>
      <vt:lpstr>Wingdings</vt:lpstr>
      <vt:lpstr>Beam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 Ramroop</dc:creator>
  <cp:lastModifiedBy>Dr. Steve Ramroop</cp:lastModifiedBy>
  <cp:revision>234</cp:revision>
  <dcterms:created xsi:type="dcterms:W3CDTF">2002-05-26T15:10:13Z</dcterms:created>
  <dcterms:modified xsi:type="dcterms:W3CDTF">2019-07-30T13:36:57Z</dcterms:modified>
</cp:coreProperties>
</file>