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0" r:id="rId4"/>
    <p:sldId id="258" r:id="rId5"/>
    <p:sldId id="293" r:id="rId6"/>
    <p:sldId id="294" r:id="rId7"/>
    <p:sldId id="259" r:id="rId8"/>
    <p:sldId id="308" r:id="rId9"/>
    <p:sldId id="261" r:id="rId10"/>
    <p:sldId id="262" r:id="rId11"/>
    <p:sldId id="270" r:id="rId12"/>
    <p:sldId id="263" r:id="rId13"/>
    <p:sldId id="271" r:id="rId14"/>
    <p:sldId id="266" r:id="rId15"/>
    <p:sldId id="273" r:id="rId16"/>
    <p:sldId id="274" r:id="rId17"/>
    <p:sldId id="265" r:id="rId18"/>
    <p:sldId id="275" r:id="rId19"/>
    <p:sldId id="264" r:id="rId20"/>
    <p:sldId id="276" r:id="rId21"/>
    <p:sldId id="277" r:id="rId22"/>
    <p:sldId id="278" r:id="rId23"/>
    <p:sldId id="306" r:id="rId24"/>
    <p:sldId id="280" r:id="rId25"/>
    <p:sldId id="281" r:id="rId26"/>
    <p:sldId id="282" r:id="rId27"/>
    <p:sldId id="283" r:id="rId28"/>
    <p:sldId id="284" r:id="rId29"/>
    <p:sldId id="295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6" r:id="rId39"/>
    <p:sldId id="297" r:id="rId40"/>
    <p:sldId id="298" r:id="rId41"/>
    <p:sldId id="309" r:id="rId42"/>
    <p:sldId id="299" r:id="rId43"/>
    <p:sldId id="300" r:id="rId44"/>
    <p:sldId id="310" r:id="rId45"/>
    <p:sldId id="301" r:id="rId46"/>
    <p:sldId id="302" r:id="rId47"/>
    <p:sldId id="303" r:id="rId48"/>
    <p:sldId id="304" r:id="rId49"/>
    <p:sldId id="305" r:id="rId50"/>
    <p:sldId id="30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3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54687-4115-49D8-A863-6DFAEB6A80C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C46BD-2113-46BD-9FB2-2D419F339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00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6EA4-5561-4544-818B-8CD62C3DFFBF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039D-1F7C-4563-83C2-A718588BF8F5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7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1DA-75ED-433E-BBFA-F837A76733F5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3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409D-C23E-478D-BE55-709276050B68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1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6677-3B26-446F-9F99-92E0445DE6E3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3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F8ED-9DA7-4A56-969E-BCA10147D12D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2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1BBA-7120-486A-8A92-78F8ABDE9E46}" type="datetime1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21CB-EDD7-470D-9909-CC52FE8F455C}" type="datetime1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5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B1EAC-85BB-40C3-ABB7-29C8D79F94DE}" type="datetime1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5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8AA9C-B027-4C6B-88B1-D68755F0E5EC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D67B-0B79-4A18-869D-5CAF64121441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8E35B-DDFB-4A60-AED1-294C072629D8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2E338-5B05-4AAB-BA3A-FB31A21A9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Spheroid.html" TargetMode="External"/><Relationship Id="rId7" Type="http://schemas.openxmlformats.org/officeDocument/2006/relationships/hyperlink" Target="http://mathworld.wolfram.com/MapProjection.html" TargetMode="External"/><Relationship Id="rId2" Type="http://schemas.openxmlformats.org/officeDocument/2006/relationships/hyperlink" Target="http://mathworld.wolfram.com/Spher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thworld.wolfram.com/" TargetMode="External"/><Relationship Id="rId5" Type="http://schemas.openxmlformats.org/officeDocument/2006/relationships/hyperlink" Target="http://mathworld.wolfram.com/about/author.html" TargetMode="External"/><Relationship Id="rId4" Type="http://schemas.openxmlformats.org/officeDocument/2006/relationships/hyperlink" Target="http://mathworld.wolfram.com/Plan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LDPs: Another Look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</a:t>
            </a:r>
            <a:r>
              <a:rPr lang="en-US" dirty="0" smtClean="0"/>
              <a:t>H. Meyer</a:t>
            </a:r>
          </a:p>
          <a:p>
            <a:r>
              <a:rPr lang="en-US" dirty="0" err="1" smtClean="0"/>
              <a:t>SaGES</a:t>
            </a:r>
            <a:r>
              <a:rPr lang="en-US" dirty="0" smtClean="0"/>
              <a:t> 2019 Thibodaux, 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85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the rub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130" y="1444625"/>
            <a:ext cx="10515600" cy="4351338"/>
          </a:xfrm>
        </p:spPr>
        <p:txBody>
          <a:bodyPr/>
          <a:lstStyle/>
          <a:p>
            <a:r>
              <a:rPr lang="en-US" dirty="0" smtClean="0"/>
              <a:t>We make observations wherever we happen to be,</a:t>
            </a:r>
          </a:p>
          <a:p>
            <a:r>
              <a:rPr lang="en-US" dirty="0" smtClean="0"/>
              <a:t>which is often </a:t>
            </a:r>
            <a:r>
              <a:rPr lang="en-US" i="1" dirty="0" smtClean="0"/>
              <a:t>not</a:t>
            </a:r>
            <a:r>
              <a:rPr lang="en-US" dirty="0" smtClean="0"/>
              <a:t> on our reference ellipsoid</a:t>
            </a:r>
          </a:p>
          <a:p>
            <a:pPr lvl="1"/>
            <a:r>
              <a:rPr lang="en-US" dirty="0" smtClean="0"/>
              <a:t>GRS 80 as placed by whichever NAD 83 you’re using, or</a:t>
            </a:r>
          </a:p>
          <a:p>
            <a:pPr lvl="1"/>
            <a:r>
              <a:rPr lang="en-US" dirty="0" smtClean="0"/>
              <a:t>GRS 80 as placed by the NATRF 2022, soon to be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346-C273-49A2-900B-7C5EF8E85595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661" y="3505200"/>
            <a:ext cx="7626539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5AC94F6-CA6C-401C-A3E6-82F8687A8349}" type="datetime1">
              <a:rPr lang="en-US" smtClean="0"/>
              <a:t>7/31/2019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Meyer, SaGES 2019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8DEE5F7-C77E-4AE8-A91B-2928D93A545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Places move farther apart by going </a:t>
            </a:r>
            <a:r>
              <a:rPr lang="en-US" i="1" dirty="0" smtClean="0"/>
              <a:t>up</a:t>
            </a:r>
            <a:r>
              <a:rPr lang="en-US" dirty="0" smtClean="0"/>
              <a:t>!</a:t>
            </a:r>
          </a:p>
        </p:txBody>
      </p:sp>
      <p:sp>
        <p:nvSpPr>
          <p:cNvPr id="49158" name="Oval 3"/>
          <p:cNvSpPr>
            <a:spLocks noChangeArrowheads="1"/>
          </p:cNvSpPr>
          <p:nvPr/>
        </p:nvSpPr>
        <p:spPr bwMode="auto">
          <a:xfrm>
            <a:off x="5905500" y="3771900"/>
            <a:ext cx="914400" cy="9144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159" name="Oval 4"/>
          <p:cNvSpPr>
            <a:spLocks noChangeArrowheads="1"/>
          </p:cNvSpPr>
          <p:nvPr/>
        </p:nvSpPr>
        <p:spPr bwMode="auto">
          <a:xfrm>
            <a:off x="5334000" y="3162300"/>
            <a:ext cx="2057400" cy="2133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160" name="Oval 5"/>
          <p:cNvSpPr>
            <a:spLocks noChangeArrowheads="1"/>
          </p:cNvSpPr>
          <p:nvPr/>
        </p:nvSpPr>
        <p:spPr bwMode="auto">
          <a:xfrm>
            <a:off x="4419600" y="2286000"/>
            <a:ext cx="3886200" cy="38862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161" name="Line 6"/>
          <p:cNvSpPr>
            <a:spLocks noChangeShapeType="1"/>
          </p:cNvSpPr>
          <p:nvPr/>
        </p:nvSpPr>
        <p:spPr bwMode="auto">
          <a:xfrm flipV="1">
            <a:off x="6324600" y="2057400"/>
            <a:ext cx="198120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Line 7"/>
          <p:cNvSpPr>
            <a:spLocks noChangeShapeType="1"/>
          </p:cNvSpPr>
          <p:nvPr/>
        </p:nvSpPr>
        <p:spPr bwMode="auto">
          <a:xfrm flipH="1" flipV="1">
            <a:off x="4343400" y="1981200"/>
            <a:ext cx="19812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5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Verrazano Narrows Bridge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ACC-26DC-4968-8673-0036FF074D48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52" y="1492250"/>
            <a:ext cx="7155095" cy="4752264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18452" y="1492250"/>
            <a:ext cx="47418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</a:rPr>
              <a:t>4,260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ft</a:t>
            </a:r>
            <a:r>
              <a:rPr lang="en-US" altLang="en-US" sz="2400" dirty="0">
                <a:latin typeface="Times New Roman" panose="02020603050405020304" pitchFamily="18" charset="0"/>
              </a:rPr>
              <a:t> long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deck is 228 </a:t>
            </a:r>
            <a:r>
              <a:rPr lang="en-US" altLang="en-US" sz="2400" dirty="0" err="1">
                <a:latin typeface="Times New Roman" panose="02020603050405020304" pitchFamily="18" charset="0"/>
              </a:rPr>
              <a:t>ft</a:t>
            </a:r>
            <a:r>
              <a:rPr lang="en-US" altLang="en-US" sz="2400" dirty="0">
                <a:latin typeface="Times New Roman" panose="02020603050405020304" pitchFamily="18" charset="0"/>
              </a:rPr>
              <a:t> above mean high water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towers are 693 </a:t>
            </a:r>
            <a:r>
              <a:rPr lang="en-US" altLang="en-US" sz="2400" dirty="0" err="1">
                <a:latin typeface="Times New Roman" panose="02020603050405020304" pitchFamily="18" charset="0"/>
              </a:rPr>
              <a:t>ft</a:t>
            </a:r>
            <a:r>
              <a:rPr lang="en-US" altLang="en-US" sz="2400" dirty="0">
                <a:latin typeface="Times New Roman" panose="02020603050405020304" pitchFamily="18" charset="0"/>
              </a:rPr>
              <a:t> tall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73698" y="2817813"/>
                <a:ext cx="5299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towers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are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1.5"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farther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apart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top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than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deck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698" y="2817813"/>
                <a:ext cx="5299849" cy="369332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03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678338A-C7D3-4937-9251-3677BEF90316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921B8A9-1847-4B0B-8CC8-B5E61C888175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Separation vs Elevation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438400" y="1676400"/>
          <a:ext cx="15087600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ocument" r:id="rId3" imgW="5642640" imgH="1833120" progId="Word.Document.8">
                  <p:embed/>
                </p:oleObj>
              </mc:Choice>
              <mc:Fallback>
                <p:oleObj name="Document" r:id="rId3" imgW="5642640" imgH="1833120" progId="Word.Document.8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676400"/>
                        <a:ext cx="15087600" cy="490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39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Slant Distance: Seldom Done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E84C-D405-454B-8A88-EB8ED5E6125F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90688"/>
            <a:ext cx="4410075" cy="41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8936" y="5987018"/>
            <a:ext cx="18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the </a:t>
            </a:r>
            <a:r>
              <a:rPr lang="en-US" dirty="0" err="1" smtClean="0">
                <a:solidFill>
                  <a:srgbClr val="FF0000"/>
                </a:solidFill>
              </a:rPr>
              <a:t>geocenter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 flipV="1">
            <a:off x="5933872" y="5642043"/>
            <a:ext cx="1605064" cy="529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96121" y="5272711"/>
            <a:ext cx="287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these aren’t equal in general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99626" y="4503906"/>
            <a:ext cx="418289" cy="953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67356" y="4494179"/>
            <a:ext cx="2094533" cy="958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33160" y="2174946"/>
            <a:ext cx="32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a circle (it’s a normal section)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933872" y="2344366"/>
            <a:ext cx="1887166" cy="758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53400" y="4489862"/>
            <a:ext cx="3008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these don’t intersect, actually,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so </a:t>
            </a:r>
            <a:r>
              <a:rPr lang="en-US" dirty="0">
                <a:solidFill>
                  <a:srgbClr val="FF0000"/>
                </a:solidFill>
              </a:rPr>
              <a:t>this isn’t a planar </a:t>
            </a:r>
            <a:r>
              <a:rPr lang="en-US" dirty="0" smtClean="0">
                <a:solidFill>
                  <a:srgbClr val="FF0000"/>
                </a:solidFill>
              </a:rPr>
              <a:t>figure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5933872" y="4813028"/>
            <a:ext cx="2219528" cy="747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1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Horizontal Distance: Super Simple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12" y="1873236"/>
            <a:ext cx="4326775" cy="425611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𝑔𝑟𝑜𝑢𝑛𝑑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so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𝑔𝑟𝑜𝑢𝑛𝑑</m:t>
                        </m:r>
                      </m:sub>
                    </m:sSub>
                  </m:oMath>
                </a14:m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Substituting gives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𝑔𝑟𝑜𝑢𝑛𝑑</m:t>
                        </m:r>
                      </m:sub>
                    </m:sSub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743B-2BF5-491D-8BE8-6B775E6835ED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44050" y="5019675"/>
            <a:ext cx="169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reduction factor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039225" y="5191125"/>
            <a:ext cx="476250" cy="295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Horizontal Distance: Issues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12" y="1873236"/>
            <a:ext cx="4326775" cy="42561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65D9-AC19-4CB2-B1AA-440BCBBFC780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16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429125" cy="841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This isn’t a planar horizontal distance.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4352926" y="2246313"/>
            <a:ext cx="1819274" cy="211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62675" y="3381375"/>
                <a:ext cx="4524765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a </a:t>
                </a:r>
                <a:r>
                  <a:rPr lang="en-US" dirty="0" smtClean="0"/>
                  <a:t>and </a:t>
                </a:r>
                <a:r>
                  <a:rPr lang="en-US" b="1" dirty="0" smtClean="0"/>
                  <a:t>b</a:t>
                </a:r>
                <a:r>
                  <a:rPr lang="en-US" dirty="0" smtClean="0"/>
                  <a:t> are not usually at the same height. </a:t>
                </a: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use the average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What to use for the radius?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Stem says use “mean radius of Earth” p. 49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algn="ctr"/>
                <a:r>
                  <a:rPr lang="en-US" i="1" dirty="0" smtClean="0"/>
                  <a:t>R</a:t>
                </a:r>
                <a:r>
                  <a:rPr lang="en-US" dirty="0" smtClean="0"/>
                  <a:t> = 6,372,000 m = 20,906,000 </a:t>
                </a:r>
                <a:r>
                  <a:rPr lang="en-US" dirty="0" err="1" smtClean="0"/>
                  <a:t>ft</a:t>
                </a:r>
                <a:endParaRPr lang="en-US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675" y="3381375"/>
                <a:ext cx="4524765" cy="2031325"/>
              </a:xfrm>
              <a:prstGeom prst="rect">
                <a:avLst/>
              </a:prstGeom>
              <a:blipFill>
                <a:blip r:embed="rId3"/>
                <a:stretch>
                  <a:fillRect l="-943" t="-1802" r="-135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28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Horizontal Distances Are Ambiguous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A081-20DD-4992-ACA8-7125D634A553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39" y="2013161"/>
            <a:ext cx="5046922" cy="402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71861" y="5849210"/>
            <a:ext cx="295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will revisit this in awhile…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Everybody knows we must reduce distances to the ellipsoid.</a:t>
            </a:r>
          </a:p>
          <a:p>
            <a:r>
              <a:rPr lang="en-US" dirty="0" smtClean="0"/>
              <a:t>But what about angles?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CFF7-42B3-4844-A88B-05CC3A7B2206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592" y="1398588"/>
            <a:ext cx="3981450" cy="1325563"/>
          </a:xfrm>
        </p:spPr>
        <p:txBody>
          <a:bodyPr/>
          <a:lstStyle/>
          <a:p>
            <a:r>
              <a:rPr lang="en-US" dirty="0" smtClean="0"/>
              <a:t>We observe </a:t>
            </a:r>
            <a:r>
              <a:rPr lang="en-US" i="1" dirty="0" smtClean="0"/>
              <a:t>dihedral angles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7C2-4059-471B-8924-3154FA34802B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77" y="1646238"/>
            <a:ext cx="3889248" cy="28590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875" y="4429125"/>
            <a:ext cx="4266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surface at elevation </a:t>
            </a:r>
            <a:r>
              <a:rPr lang="en-US" dirty="0" smtClean="0"/>
              <a:t>as</a:t>
            </a:r>
          </a:p>
          <a:p>
            <a:r>
              <a:rPr lang="en-US" dirty="0" smtClean="0"/>
              <a:t>defined by the total station = perpendicular</a:t>
            </a:r>
          </a:p>
          <a:p>
            <a:r>
              <a:rPr lang="en-US" dirty="0" smtClean="0"/>
              <a:t>to the normal axis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4409043" y="2724151"/>
            <a:ext cx="2772807" cy="216663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92348" y="428109"/>
            <a:ext cx="366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axis normal to the reference ellipsoid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 flipH="1">
            <a:off x="8153400" y="797441"/>
            <a:ext cx="1369674" cy="74560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58946" y="1543050"/>
            <a:ext cx="0" cy="8747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055" y="3272543"/>
            <a:ext cx="492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accounting for the deflection of the vertical…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50266" y="1654296"/>
            <a:ext cx="174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station at </a:t>
            </a:r>
            <a:r>
              <a:rPr lang="en-US" b="1" dirty="0" smtClean="0"/>
              <a:t>A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6096000" y="1838962"/>
            <a:ext cx="1771650" cy="44037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48550" y="5352455"/>
            <a:ext cx="437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 containing normal axis and back sight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54357" y="5433559"/>
            <a:ext cx="42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 containing normal axis and fore sight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4859389" y="3744896"/>
            <a:ext cx="1815506" cy="168866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0"/>
          </p:cNvCxnSpPr>
          <p:nvPr/>
        </p:nvCxnSpPr>
        <p:spPr>
          <a:xfrm flipH="1" flipV="1">
            <a:off x="9039111" y="3959870"/>
            <a:ext cx="598115" cy="139258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3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3571"/>
            <a:ext cx="10515600" cy="1325563"/>
          </a:xfrm>
        </p:spPr>
        <p:txBody>
          <a:bodyPr/>
          <a:lstStyle/>
          <a:p>
            <a:r>
              <a:rPr lang="en-US" i="1" dirty="0" smtClean="0"/>
              <a:t>Raison d’être</a:t>
            </a:r>
            <a:r>
              <a:rPr lang="en-US" dirty="0" smtClean="0"/>
              <a:t> for map projections</a:t>
            </a:r>
            <a:endParaRPr lang="en-US" i="1" dirty="0"/>
          </a:p>
        </p:txBody>
      </p:sp>
      <p:pic>
        <p:nvPicPr>
          <p:cNvPr id="1026" name="Picture 2" descr="Image result for earth as seen from the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27" y="1341968"/>
            <a:ext cx="9590346" cy="50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2056" y="2712244"/>
            <a:ext cx="107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It’s round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3969402" y="2896910"/>
            <a:ext cx="2431398" cy="80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CB1A-34C4-4015-8F33-EF06F3B8D734}" type="datetime1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47975"/>
            <a:ext cx="10515600" cy="33289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Are angles observed at elevation the same as those observed on the ellipsoid?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E157-1D9E-4BAC-B6BB-FC4CEF221395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an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F0A9-D207-4ECB-A1A8-62CF158944F7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870075"/>
            <a:ext cx="4238625" cy="4286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00425" y="6071672"/>
                <a:ext cx="1541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108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34°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425" y="6071672"/>
                <a:ext cx="15410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153400" y="3805515"/>
                <a:ext cx="1541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106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35°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805515"/>
                <a:ext cx="154106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25468" y="1400731"/>
                <a:ext cx="1541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107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36°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468" y="1400731"/>
                <a:ext cx="15410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111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Dihedral angles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933966"/>
              </p:ext>
            </p:extLst>
          </p:nvPr>
        </p:nvGraphicFramePr>
        <p:xfrm>
          <a:off x="838200" y="1825625"/>
          <a:ext cx="1051591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725">
                  <a:extLst>
                    <a:ext uri="{9D8B030D-6E8A-4147-A177-3AD203B41FA5}">
                      <a16:colId xmlns:a16="http://schemas.microsoft.com/office/drawing/2014/main" val="2655768669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3076460521"/>
                    </a:ext>
                  </a:extLst>
                </a:gridCol>
                <a:gridCol w="3114993">
                  <a:extLst>
                    <a:ext uri="{9D8B030D-6E8A-4147-A177-3AD203B41FA5}">
                      <a16:colId xmlns:a16="http://schemas.microsoft.com/office/drawing/2014/main" val="354457603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63088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302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h</a:t>
                      </a:r>
                      <a:r>
                        <a:rPr lang="en-US" i="0" dirty="0" smtClean="0"/>
                        <a:t> = 1600 m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36.228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69</a:t>
                      </a:r>
                      <a:r>
                        <a:rPr lang="en-US" dirty="0" smtClean="0"/>
                        <a:t>8736526186662</a:t>
                      </a:r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-81.574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72</a:t>
                      </a:r>
                      <a:r>
                        <a:rPr lang="en-US" dirty="0" smtClean="0"/>
                        <a:t>61443448773287</a:t>
                      </a:r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62.218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04</a:t>
                      </a:r>
                      <a:r>
                        <a:rPr lang="en-US" dirty="0" smtClean="0"/>
                        <a:t>979535223139</a:t>
                      </a:r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21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h</a:t>
                      </a:r>
                      <a:r>
                        <a:rPr lang="en-US" i="0" dirty="0" smtClean="0"/>
                        <a:t> = 0 m</a:t>
                      </a:r>
                      <a:endParaRPr lang="en-US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36.228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70</a:t>
                      </a:r>
                      <a:r>
                        <a:rPr lang="en-US" dirty="0" smtClean="0"/>
                        <a:t>4976721981022</a:t>
                      </a:r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-81.574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66</a:t>
                      </a:r>
                      <a:r>
                        <a:rPr lang="en-US" dirty="0" smtClean="0"/>
                        <a:t>56459809987242</a:t>
                      </a:r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62.218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dirty="0" smtClean="0"/>
                        <a:t>405351898718</a:t>
                      </a:r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76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Abs diff (sec)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0.02246…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0.21779…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0.19533…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996244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A18-91E3-4F4A-A6F0-9DB687E95CBB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86614" y="4849792"/>
            <a:ext cx="581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Angles at elevation are different than angles on the ellipsoid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the details, see…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Rollins, C.M. and Meyer, T.H. (</a:t>
            </a:r>
            <a:r>
              <a:rPr lang="en-US" i="1" dirty="0" smtClean="0"/>
              <a:t>in press</a:t>
            </a:r>
            <a:r>
              <a:rPr lang="en-US" dirty="0" smtClean="0"/>
              <a:t>) Four </a:t>
            </a:r>
            <a:r>
              <a:rPr lang="en-US" dirty="0"/>
              <a:t>Methods for Low Distortion </a:t>
            </a:r>
            <a:r>
              <a:rPr lang="en-US" dirty="0" smtClean="0"/>
              <a:t>Projections. </a:t>
            </a:r>
            <a:r>
              <a:rPr lang="en-US" i="1" dirty="0" smtClean="0"/>
              <a:t>Journal of Surveying Engineering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801B-2A10-4DB6-992E-B9E76994DC08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Conformality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Conformality is a property of projections that means “to preserve angles between the two surfaces involved in the projection.”</a:t>
            </a:r>
          </a:p>
          <a:p>
            <a:r>
              <a:rPr lang="en-US" dirty="0" smtClean="0"/>
              <a:t>For all map projections to date, the two surfaces are</a:t>
            </a:r>
          </a:p>
          <a:p>
            <a:pPr lvl="1"/>
            <a:r>
              <a:rPr lang="en-US" dirty="0" smtClean="0"/>
              <a:t>a reference ellipsoid (or a sphere), and</a:t>
            </a:r>
          </a:p>
          <a:p>
            <a:pPr lvl="1"/>
            <a:r>
              <a:rPr lang="en-US" dirty="0" smtClean="0"/>
              <a:t>the mapping surface</a:t>
            </a:r>
          </a:p>
          <a:p>
            <a:r>
              <a:rPr lang="en-US" dirty="0" smtClean="0"/>
              <a:t>Because </a:t>
            </a:r>
            <a:r>
              <a:rPr lang="en-US" u="sng" dirty="0" smtClean="0"/>
              <a:t>angles at elevation </a:t>
            </a:r>
            <a:r>
              <a:rPr lang="en-US" dirty="0" smtClean="0"/>
              <a:t>differ from </a:t>
            </a:r>
            <a:r>
              <a:rPr lang="en-US" u="sng" dirty="0" smtClean="0"/>
              <a:t>angles on the ellipsoid</a:t>
            </a:r>
            <a:r>
              <a:rPr lang="en-US" dirty="0" smtClean="0"/>
              <a:t>,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map projections as we know them today are not conformal unless the observations were observed at </a:t>
            </a:r>
            <a:r>
              <a:rPr lang="en-US" b="1" i="1" dirty="0" smtClean="0"/>
              <a:t>h</a:t>
            </a:r>
            <a:r>
              <a:rPr lang="en-US" b="1" dirty="0" smtClean="0"/>
              <a:t> = 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414B-1B9F-482E-8214-E747C0542CF6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bears closer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map projections map from the ellipsoid to the mapping surface.</a:t>
            </a:r>
          </a:p>
          <a:p>
            <a:r>
              <a:rPr lang="en-US" dirty="0" smtClean="0"/>
              <a:t>For a current map projection to be conformal for observations made at elevation, we must</a:t>
            </a:r>
          </a:p>
          <a:p>
            <a:pPr lvl="1"/>
            <a:r>
              <a:rPr lang="en-US" dirty="0" smtClean="0"/>
              <a:t>(first) define an </a:t>
            </a:r>
            <a:r>
              <a:rPr lang="en-US" i="1" dirty="0" smtClean="0"/>
              <a:t>elevated reference surface</a:t>
            </a:r>
            <a:r>
              <a:rPr lang="en-US" dirty="0" smtClean="0"/>
              <a:t> to be able to correctly discuss conformality – we must define the two surfaces </a:t>
            </a:r>
            <a:r>
              <a:rPr lang="en-US" i="1" dirty="0" smtClean="0"/>
              <a:t>explicitly</a:t>
            </a:r>
            <a:r>
              <a:rPr lang="en-US" dirty="0" smtClean="0"/>
              <a:t>, and then</a:t>
            </a:r>
          </a:p>
          <a:p>
            <a:pPr lvl="1"/>
            <a:r>
              <a:rPr lang="en-US" dirty="0" smtClean="0"/>
              <a:t>(second) show that the projection from </a:t>
            </a:r>
            <a:r>
              <a:rPr lang="en-US" u="sng" dirty="0" smtClean="0"/>
              <a:t>the elevated reference surface </a:t>
            </a:r>
            <a:r>
              <a:rPr lang="en-US" dirty="0" smtClean="0"/>
              <a:t>to the </a:t>
            </a:r>
            <a:r>
              <a:rPr lang="en-US" u="sng" dirty="0" smtClean="0"/>
              <a:t>mapping surface </a:t>
            </a:r>
            <a:r>
              <a:rPr lang="en-US" dirty="0" smtClean="0"/>
              <a:t>preserves angles.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8F4D-D1A6-45EB-ADFF-9F04DCAFE2B4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Elevated Reference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suggest that explicitly defining an elevated reference surface is natural and beneficial.</a:t>
            </a:r>
          </a:p>
          <a:p>
            <a:r>
              <a:rPr lang="en-US" dirty="0" smtClean="0"/>
              <a:t>Needed to formally analyzing map projections from observations at elevation.</a:t>
            </a:r>
          </a:p>
          <a:p>
            <a:r>
              <a:rPr lang="en-US" dirty="0" smtClean="0"/>
              <a:t>Can provide a non-ambiguous, well-defined meaning for </a:t>
            </a:r>
            <a:r>
              <a:rPr lang="en-US" i="1" dirty="0" smtClean="0"/>
              <a:t>horizontal distance.</a:t>
            </a:r>
            <a:endParaRPr lang="en-US" dirty="0" smtClean="0"/>
          </a:p>
          <a:p>
            <a:r>
              <a:rPr lang="en-US" dirty="0" smtClean="0"/>
              <a:t>Needed when working with vertical distances referred to, say, the ground.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6F5E4-67F3-41D0-83D1-7C2812AD43CA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41083"/>
            <a:ext cx="2743200" cy="365125"/>
          </a:xfrm>
        </p:spPr>
        <p:txBody>
          <a:bodyPr/>
          <a:lstStyle/>
          <a:p>
            <a:fld id="{FAE2E338-5B05-4AAB-BA3A-FB31A21A90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believe choosing a “serious” Earth model is best: has non-constant Gaussian curvature</a:t>
            </a:r>
          </a:p>
          <a:p>
            <a:pPr lvl="1"/>
            <a:r>
              <a:rPr lang="en-US" dirty="0" smtClean="0"/>
              <a:t>eliminates cylinders, cones, planes</a:t>
            </a:r>
          </a:p>
          <a:p>
            <a:r>
              <a:rPr lang="en-US" dirty="0" smtClean="0"/>
              <a:t>Possibilities</a:t>
            </a:r>
          </a:p>
          <a:p>
            <a:pPr lvl="1"/>
            <a:r>
              <a:rPr lang="en-US" dirty="0" smtClean="0"/>
              <a:t>An </a:t>
            </a:r>
            <a:r>
              <a:rPr lang="en-US" u="sng" dirty="0" smtClean="0"/>
              <a:t>ellipsoid of revolution </a:t>
            </a:r>
            <a:r>
              <a:rPr lang="en-US" dirty="0" smtClean="0"/>
              <a:t>whose parameters are chosen to fit the (elevated) area-of-interest,</a:t>
            </a:r>
          </a:p>
          <a:p>
            <a:pPr lvl="1"/>
            <a:r>
              <a:rPr lang="en-US" dirty="0" smtClean="0"/>
              <a:t>An </a:t>
            </a:r>
            <a:r>
              <a:rPr lang="en-US" u="sng" dirty="0" smtClean="0"/>
              <a:t>equipotential surface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A </a:t>
            </a:r>
            <a:r>
              <a:rPr lang="en-US" u="sng" dirty="0" smtClean="0"/>
              <a:t>surface of constant </a:t>
            </a:r>
            <a:r>
              <a:rPr lang="en-US" i="1" u="sng" dirty="0" smtClean="0"/>
              <a:t>h</a:t>
            </a:r>
            <a:r>
              <a:rPr lang="en-US" u="sng" dirty="0" smtClean="0"/>
              <a:t> offset </a:t>
            </a:r>
            <a:r>
              <a:rPr lang="en-US" dirty="0" smtClean="0"/>
              <a:t>from the reference ellipsoid, a </a:t>
            </a:r>
            <a:r>
              <a:rPr lang="en-US" i="1" dirty="0" smtClean="0"/>
              <a:t>constant-h</a:t>
            </a:r>
            <a:r>
              <a:rPr lang="en-US" dirty="0" smtClean="0"/>
              <a:t> </a:t>
            </a:r>
            <a:r>
              <a:rPr lang="en-US" i="1" dirty="0" smtClean="0"/>
              <a:t>surface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3B03-8409-46BF-91CE-EA23FE34DE44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Horizontal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Now, given an elevated reference surface,</a:t>
            </a:r>
          </a:p>
          <a:p>
            <a:r>
              <a:rPr lang="en-US" dirty="0"/>
              <a:t>w</a:t>
            </a:r>
            <a:r>
              <a:rPr lang="en-US" dirty="0" smtClean="0"/>
              <a:t>e define the </a:t>
            </a:r>
            <a:r>
              <a:rPr lang="en-US" b="1" dirty="0" smtClean="0"/>
              <a:t>horizontal distance</a:t>
            </a:r>
            <a:r>
              <a:rPr lang="en-US" dirty="0" smtClean="0"/>
              <a:t> between two points to be the arc length of the (shortest) geodesic </a:t>
            </a:r>
            <a:r>
              <a:rPr lang="en-US" i="1" dirty="0" smtClean="0"/>
              <a:t>in the elevated reference surface</a:t>
            </a:r>
            <a:r>
              <a:rPr lang="en-US" dirty="0" smtClean="0"/>
              <a:t> between the projections of the points on to the elevated reference surface.</a:t>
            </a:r>
          </a:p>
          <a:p>
            <a:r>
              <a:rPr lang="en-US" dirty="0" smtClean="0"/>
              <a:t>This definition provides an unambiguous meaning for horizontal distance,</a:t>
            </a:r>
          </a:p>
          <a:p>
            <a:pPr lvl="1"/>
            <a:r>
              <a:rPr lang="en-US" dirty="0" smtClean="0"/>
              <a:t>although it depends on which elevated reference surface was chosen.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A561-704B-4287-8ADE-72ADF40ECE34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i="1" dirty="0" smtClean="0"/>
              <a:t>Stem SPCS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State plane coordinates are derived from latitudes and longitudes. Latitudes and longitudes are based on an ellipsoid of reference and a horizontal datum that approximates the surface of the Earth. Accordingly, field observations measured on the ground </a:t>
            </a:r>
            <a:r>
              <a:rPr lang="en-US" i="1" dirty="0" smtClean="0">
                <a:solidFill>
                  <a:srgbClr val="FF0000"/>
                </a:solidFill>
              </a:rPr>
              <a:t>must first be reduced to the surface of the horizontal datum</a:t>
            </a:r>
            <a:r>
              <a:rPr lang="en-US" i="1" dirty="0" smtClean="0"/>
              <a:t> before they are further reduced to the map-projection surface—the grid.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4332-EA1F-4B31-92D4-67BDEF9E632B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0" y="5081286"/>
            <a:ext cx="550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surface of the ellipsoid as placed by the datum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164729" y="3761772"/>
            <a:ext cx="1689904" cy="1307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9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Distances on spheroids are not easy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distance along which kind of curve?</a:t>
                </a:r>
              </a:p>
              <a:p>
                <a:pPr lvl="1"/>
                <a:r>
                  <a:rPr lang="en-US" dirty="0" smtClean="0"/>
                  <a:t>great ellipse? normal section? loxodrome? curve of alignment?</a:t>
                </a:r>
              </a:p>
              <a:p>
                <a:r>
                  <a:rPr lang="en-US" dirty="0" smtClean="0"/>
                  <a:t>geodesic: for </a:t>
                </a:r>
                <a:r>
                  <a:rPr lang="en-US" dirty="0" err="1" smtClean="0"/>
                  <a:t>Clairaut’s</a:t>
                </a:r>
                <a:r>
                  <a:rPr lang="en-US" dirty="0" smtClean="0"/>
                  <a:t> constant </a:t>
                </a:r>
                <a:r>
                  <a:rPr lang="en-US" i="1" dirty="0" smtClean="0"/>
                  <a:t>c</a:t>
                </a:r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arcsin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func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func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−3/2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A670-7202-47F9-9AF3-A3EE9D27F942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72800" y="5613400"/>
            <a:ext cx="248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an elliptic integral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175500" y="4229100"/>
            <a:ext cx="1663700" cy="157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4281" y="5942568"/>
            <a:ext cx="48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think of these as mile markers along the geodesic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2608690" y="4229100"/>
            <a:ext cx="163693" cy="171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</p:cNvCxnSpPr>
          <p:nvPr/>
        </p:nvCxnSpPr>
        <p:spPr>
          <a:xfrm flipV="1">
            <a:off x="2608690" y="4229100"/>
            <a:ext cx="776536" cy="171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3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Low-Distortion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Surveyors are trained to apply reductions between using observations to produce, for example, State Plane Coordinates.</a:t>
            </a:r>
          </a:p>
          <a:p>
            <a:r>
              <a:rPr lang="en-US" dirty="0" smtClean="0"/>
              <a:t>It is possible to craft map projections to minimalize, or even eliminate, the need to apply reductions, within tolerances.</a:t>
            </a:r>
          </a:p>
          <a:p>
            <a:r>
              <a:rPr lang="en-US" dirty="0" smtClean="0"/>
              <a:t>Such projections are called </a:t>
            </a:r>
            <a:r>
              <a:rPr lang="en-US" i="1" dirty="0" smtClean="0"/>
              <a:t>low-distortion projections</a:t>
            </a:r>
            <a:r>
              <a:rPr lang="en-US" dirty="0" smtClean="0"/>
              <a:t> (LDP)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986E-7822-48B5-93F6-C42947F0AE29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present four methods of creating LDPs and analyze them.</a:t>
            </a:r>
          </a:p>
          <a:p>
            <a:r>
              <a:rPr lang="en-US" dirty="0" smtClean="0"/>
              <a:t>The first method is not new, the others are new.</a:t>
            </a:r>
          </a:p>
          <a:p>
            <a:r>
              <a:rPr lang="en-US" dirty="0" smtClean="0"/>
              <a:t>We use the constant-</a:t>
            </a:r>
            <a:r>
              <a:rPr lang="en-US" i="1" dirty="0" smtClean="0"/>
              <a:t>h</a:t>
            </a:r>
            <a:r>
              <a:rPr lang="en-US" dirty="0" smtClean="0"/>
              <a:t> surface for our elevated reference surface.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0545-C355-496B-8EF0-853D02E225A2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Constant-</a:t>
            </a:r>
            <a:r>
              <a:rPr lang="en-US" i="1" dirty="0" smtClean="0"/>
              <a:t>h </a:t>
            </a:r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surface offset by a constant distance from an ellipsoid is </a:t>
            </a:r>
            <a:r>
              <a:rPr lang="en-US" i="1" dirty="0" smtClean="0"/>
              <a:t>not</a:t>
            </a:r>
            <a:r>
              <a:rPr lang="en-US" dirty="0" smtClean="0"/>
              <a:t> itself an ellipsoid.</a:t>
            </a:r>
          </a:p>
          <a:p>
            <a:r>
              <a:rPr lang="en-US" dirty="0" smtClean="0"/>
              <a:t>Latitudes and longitudes on a constant-</a:t>
            </a:r>
            <a:r>
              <a:rPr lang="en-US" i="1" dirty="0" smtClean="0"/>
              <a:t>h</a:t>
            </a:r>
            <a:r>
              <a:rPr lang="en-US" dirty="0" smtClean="0"/>
              <a:t> surface are identical to the latitudes and longitudes of corresponding points on the ellipsoid.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0113-E761-4D9C-A259-ADC63A7F8D68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44" y="3582821"/>
            <a:ext cx="3897556" cy="277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LDP Method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Because, for a constant-</a:t>
                </a:r>
                <a:r>
                  <a:rPr lang="en-US" i="1" dirty="0" smtClean="0"/>
                  <a:t>h</a:t>
                </a:r>
                <a:r>
                  <a:rPr lang="en-US" dirty="0" smtClean="0"/>
                  <a:t> surface, the latitudes and longitudes at elevation equal those on the ellipsoid, simply use those coordinates as the inputs to the traditional formulas of a conformal projection of the ellipsoid.</a:t>
                </a:r>
              </a:p>
              <a:p>
                <a:r>
                  <a:rPr lang="en-US" dirty="0" smtClean="0"/>
                  <a:t>We call the offset of the constant-</a:t>
                </a:r>
                <a:r>
                  <a:rPr lang="en-US" i="1" dirty="0" smtClean="0"/>
                  <a:t>h </a:t>
                </a:r>
                <a:r>
                  <a:rPr lang="en-US" dirty="0" smtClean="0"/>
                  <a:t>surface the “design height” and denoted it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043B-ED3D-45F2-89D7-63019119FC90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0B8E-580B-4713-91A7-45A5CAA5D650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0" y="481381"/>
            <a:ext cx="7800000" cy="5895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293" y="1941100"/>
            <a:ext cx="1790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lon</a:t>
            </a:r>
            <a:r>
              <a:rPr lang="en-US" dirty="0" smtClean="0"/>
              <a:t>, </a:t>
            </a:r>
            <a:r>
              <a:rPr lang="en-US" dirty="0" err="1" smtClean="0"/>
              <a:t>lat</a:t>
            </a:r>
            <a:r>
              <a:rPr lang="en-US" dirty="0" smtClean="0"/>
              <a:t> at elevation in the map projection based on a reference ellipsoid</a:t>
            </a:r>
            <a:endParaRPr lang="en-US" dirty="0"/>
          </a:p>
        </p:txBody>
      </p:sp>
      <p:cxnSp>
        <p:nvCxnSpPr>
          <p:cNvPr id="8" name="Straight Arrow Connector 7"/>
          <p:cNvCxnSpPr>
            <a:stCxn id="2" idx="3"/>
          </p:cNvCxnSpPr>
          <p:nvPr/>
        </p:nvCxnSpPr>
        <p:spPr>
          <a:xfrm flipV="1">
            <a:off x="2118179" y="2665379"/>
            <a:ext cx="430468" cy="152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6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possible to derive the east-west scale factor and the north-south scale factor of this projection.</a:t>
            </a:r>
          </a:p>
          <a:p>
            <a:r>
              <a:rPr lang="en-US" dirty="0" smtClean="0"/>
              <a:t>These scale factors are not equal.</a:t>
            </a:r>
          </a:p>
          <a:p>
            <a:r>
              <a:rPr lang="en-US" dirty="0" smtClean="0"/>
              <a:t>Method 1 is not conformal from the elevated reference surface to the mapping surface.</a:t>
            </a:r>
          </a:p>
          <a:p>
            <a:r>
              <a:rPr lang="en-US" dirty="0" smtClean="0"/>
              <a:t>This result is fully general. In particular, it does not depend on the parameters, or even the kind of projection (we assume a traditionally conformal projection was chosen), that was used for the mapping.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3385-8EFE-4542-B6BE-E698698D8D2A}" type="datetime1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F485-DBA6-4432-B184-85B5D06C78F9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32" y="0"/>
            <a:ext cx="9954535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298150" y="2456049"/>
            <a:ext cx="162046" cy="1620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bad is that?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If applied to a place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 smtClean="0"/>
                  <a:t>N at </a:t>
                </a:r>
                <a:r>
                  <a:rPr lang="en-US" i="1" dirty="0" smtClean="0"/>
                  <a:t>h</a:t>
                </a:r>
                <a:r>
                  <a:rPr lang="en-US" dirty="0" smtClean="0"/>
                  <a:t> = 2500 m,</a:t>
                </a:r>
              </a:p>
              <a:p>
                <a:r>
                  <a:rPr lang="en-US" dirty="0" smtClean="0"/>
                  <a:t>the degree of non-conformality would be about the same as</a:t>
                </a:r>
              </a:p>
              <a:p>
                <a:r>
                  <a:rPr lang="en-US" dirty="0" smtClean="0"/>
                  <a:t>creating a map in an otherwise perfect mapping plane, and</a:t>
                </a:r>
              </a:p>
              <a:p>
                <a:r>
                  <a:rPr lang="en-US" dirty="0" smtClean="0"/>
                  <a:t>using International Feet on the 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-axis and</a:t>
                </a:r>
              </a:p>
              <a:p>
                <a:r>
                  <a:rPr lang="en-US" dirty="0" smtClean="0"/>
                  <a:t>using US Survey Feet on the </a:t>
                </a:r>
                <a:r>
                  <a:rPr lang="en-US" i="1" dirty="0" smtClean="0"/>
                  <a:t>y</a:t>
                </a:r>
                <a:r>
                  <a:rPr lang="en-US" dirty="0" smtClean="0"/>
                  <a:t>-axis.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0CE0-7E39-48D4-8EA4-A2FF6344C6DC}" type="datetime1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7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LDP Method 2: the ellipsoid-for-elevation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 constant-</a:t>
                </a:r>
                <a:r>
                  <a:rPr lang="en-US" i="1" dirty="0" smtClean="0"/>
                  <a:t>h</a:t>
                </a:r>
                <a:r>
                  <a:rPr lang="en-US" dirty="0" smtClean="0"/>
                  <a:t> surface is not an ellipsoid, but it is close to one.</a:t>
                </a:r>
              </a:p>
              <a:p>
                <a:r>
                  <a:rPr lang="en-US" dirty="0" smtClean="0"/>
                  <a:t>We call that ellipsoid the </a:t>
                </a:r>
                <a:r>
                  <a:rPr lang="en-US" u="sng" dirty="0" smtClean="0"/>
                  <a:t>ellipsoid for elevation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Ref the reference ellipsoid:</a:t>
                </a:r>
              </a:p>
              <a:p>
                <a:pPr lvl="1"/>
                <a:r>
                  <a:rPr lang="en-US" dirty="0" smtClean="0"/>
                  <a:t>same </a:t>
                </a:r>
                <a:r>
                  <a:rPr lang="en-US" dirty="0"/>
                  <a:t>origin </a:t>
                </a:r>
                <a:r>
                  <a:rPr lang="en-US" dirty="0" smtClean="0"/>
                  <a:t>and same orientation</a:t>
                </a:r>
              </a:p>
              <a:p>
                <a:pPr lvl="1"/>
                <a:r>
                  <a:rPr lang="en-US" dirty="0" smtClean="0"/>
                  <a:t>axes are elongated by the LDP design height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This is an auxiliary ellipsoid</a:t>
                </a:r>
              </a:p>
              <a:p>
                <a:pPr lvl="1"/>
                <a:r>
                  <a:rPr lang="en-US" i="1" dirty="0" smtClean="0"/>
                  <a:t>NOT</a:t>
                </a:r>
                <a:r>
                  <a:rPr lang="en-US" dirty="0" smtClean="0"/>
                  <a:t> a reference ellipsoid, nothing to do with the datum</a:t>
                </a:r>
              </a:p>
              <a:p>
                <a:pPr lvl="1"/>
                <a:r>
                  <a:rPr lang="en-US" dirty="0" smtClean="0"/>
                  <a:t>Part of the internal logic </a:t>
                </a:r>
                <a:r>
                  <a:rPr lang="en-US" i="1" dirty="0" smtClean="0"/>
                  <a:t>only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20B12-7AE8-401C-965F-63210F584632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Geodetic latitude on the ellipsoid for elevation: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(4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Reveals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 smtClean="0"/>
                  <a:t> &lt; 0.2 milliseconds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=1600</m:t>
                    </m:r>
                  </m:oMath>
                </a14:m>
                <a:r>
                  <a:rPr lang="en-US" dirty="0" smtClean="0"/>
                  <a:t> m. </a:t>
                </a:r>
              </a:p>
              <a:p>
                <a:r>
                  <a:rPr lang="en-US" dirty="0" smtClean="0"/>
                  <a:t>We can say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E7F3-CBA8-4EB5-B7D3-80146DB2143C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5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Distances on a sphere : easy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691009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distance along a circle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r>
                  <a:rPr lang="en-US" dirty="0" smtClean="0"/>
                  <a:t>arc length of a great circle from stations </a:t>
                </a:r>
                <a:r>
                  <a:rPr lang="en-US" b="1" dirty="0" smtClean="0"/>
                  <a:t>A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to</a:t>
                </a:r>
                <a:r>
                  <a:rPr lang="en-US" i="1" dirty="0" smtClean="0"/>
                  <a:t> </a:t>
                </a:r>
                <a:r>
                  <a:rPr lang="en-US" b="1" dirty="0" smtClean="0"/>
                  <a:t>B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on a sphere</a:t>
                </a:r>
                <a:endParaRPr lang="en-US" i="1" dirty="0" smtClean="0"/>
              </a:p>
              <a:p>
                <a:endParaRPr lang="en-US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𝐁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𝐀</m:t>
                                      </m:r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𝐁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691009" cy="4351338"/>
              </a:xfrm>
              <a:blipFill>
                <a:blip r:embed="rId2"/>
                <a:stretch>
                  <a:fillRect l="-154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8491-3E37-4DCB-9482-EB6A70F48107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43591" y="5515583"/>
            <a:ext cx="167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XYZ</a:t>
            </a:r>
            <a:r>
              <a:rPr lang="en-US" dirty="0" smtClean="0"/>
              <a:t> coordinates</a:t>
            </a:r>
            <a:endParaRPr lang="en-US" i="1" dirty="0"/>
          </a:p>
        </p:txBody>
      </p: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4282315" y="4426085"/>
            <a:ext cx="756613" cy="1089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</p:cNvCxnSpPr>
          <p:nvPr/>
        </p:nvCxnSpPr>
        <p:spPr>
          <a:xfrm flipV="1">
            <a:off x="4282315" y="4416357"/>
            <a:ext cx="1087353" cy="1099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10" y="1157468"/>
            <a:ext cx="5477174" cy="3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Method 2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28" y="1825625"/>
            <a:ext cx="5729144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60C5-1E46-47BB-AA74-DE9BBF7AC070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436" y="4201610"/>
            <a:ext cx="1916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EfE</a:t>
            </a:r>
            <a:r>
              <a:rPr lang="en-US" dirty="0" smtClean="0"/>
              <a:t> instead of</a:t>
            </a:r>
          </a:p>
          <a:p>
            <a:r>
              <a:rPr lang="en-US" dirty="0" smtClean="0"/>
              <a:t>reference ellipsoid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449371" y="4524776"/>
            <a:ext cx="965161" cy="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1332" y="2558005"/>
                <a:ext cx="22547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Previous eq. </a:t>
                </a:r>
                <a:r>
                  <a:rPr lang="en-US" i="1" dirty="0" smtClean="0"/>
                  <a:t>not</a:t>
                </a:r>
                <a:r>
                  <a:rPr lang="en-US" dirty="0" smtClean="0"/>
                  <a:t> used </a:t>
                </a:r>
              </a:p>
              <a:p>
                <a:r>
                  <a:rPr lang="en-US" dirty="0" smtClean="0"/>
                  <a:t>to provide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32" y="2558005"/>
                <a:ext cx="2254784" cy="646331"/>
              </a:xfrm>
              <a:prstGeom prst="rect">
                <a:avLst/>
              </a:prstGeom>
              <a:blipFill>
                <a:blip r:embed="rId3"/>
                <a:stretch>
                  <a:fillRect l="-2162" t="-5660" r="-135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2926116" y="2881171"/>
            <a:ext cx="305315" cy="463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21256" y="5567423"/>
                <a:ext cx="1701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256" y="5567423"/>
                <a:ext cx="1701428" cy="369332"/>
              </a:xfrm>
              <a:prstGeom prst="rect">
                <a:avLst/>
              </a:prstGeom>
              <a:blipFill>
                <a:blip r:embed="rId4"/>
                <a:stretch>
                  <a:fillRect l="-322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 flipV="1">
            <a:off x="6192456" y="4734046"/>
            <a:ext cx="1782501" cy="1041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1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possible to derive the east-west scale factor and the north-south scale factor of Method 2.</a:t>
            </a:r>
          </a:p>
          <a:p>
            <a:r>
              <a:rPr lang="en-US" dirty="0" smtClean="0"/>
              <a:t>These scale factors are not equal, but they are almost equal.</a:t>
            </a:r>
          </a:p>
          <a:p>
            <a:r>
              <a:rPr lang="en-US" dirty="0" smtClean="0"/>
              <a:t>Method 2 is an improvement on Method 1.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C2FD-3194-42F3-9CF9-FF9B7D9E1C57}" type="datetime1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3E494-EAE6-4E7F-876C-9DF42DC049E3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26" y="280987"/>
            <a:ext cx="9202737" cy="6075363"/>
          </a:xfrm>
        </p:spPr>
      </p:pic>
      <p:sp>
        <p:nvSpPr>
          <p:cNvPr id="8" name="Oval 7"/>
          <p:cNvSpPr/>
          <p:nvPr/>
        </p:nvSpPr>
        <p:spPr>
          <a:xfrm>
            <a:off x="4831078" y="2871014"/>
            <a:ext cx="162046" cy="1620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LDP Method 3: tweak the latitude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Method 2 tweaked only the map-projection parameters.</a:t>
                </a:r>
              </a:p>
              <a:p>
                <a:r>
                  <a:rPr lang="en-US" dirty="0" smtClean="0"/>
                  <a:t>Method 3 tweaks both the map-projection parameters and the latitude being projected.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16 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381E-B8D3-4026-8140-7A4353DAD342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possible to derive the east-west scale factor and the north-south scale factor of Method 3.</a:t>
            </a:r>
          </a:p>
          <a:p>
            <a:r>
              <a:rPr lang="en-US" dirty="0" smtClean="0"/>
              <a:t>These scale factors are not equal, but Method 3 is better than Method 2.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9C7D5-EDAB-4429-9AC1-77782F99C119}" type="datetime1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7DA9-555D-4206-998D-43FCD684FDD3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71" y="481381"/>
            <a:ext cx="7742857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1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BFE0-5FA8-419A-9260-657A8D7F6FD8}" type="datetime1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94" y="0"/>
            <a:ext cx="10058400" cy="64783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29658" y="3016129"/>
            <a:ext cx="162046" cy="1620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4: A conformal LDP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time we wrote the paper, deriving actually conformal LDP formulas had not been done.</a:t>
            </a:r>
          </a:p>
          <a:p>
            <a:r>
              <a:rPr lang="en-US" dirty="0" smtClean="0"/>
              <a:t>They are now done, but were not done in time for our paper.</a:t>
            </a:r>
          </a:p>
          <a:p>
            <a:r>
              <a:rPr lang="en-US" dirty="0" smtClean="0"/>
              <a:t>Alas.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DE3-A3D3-4DFF-91B0-DE88566B4F64}" type="datetime1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Remarks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See our paper in JSE for a worked-out example for Albuquerque, NM.</a:t>
                </a:r>
              </a:p>
              <a:p>
                <a:r>
                  <a:rPr lang="en-US" dirty="0" smtClean="0"/>
                  <a:t>Improving conformality is at odds </a:t>
                </a:r>
                <a:r>
                  <a:rPr lang="en-US" smtClean="0"/>
                  <a:t>with simplicity.</a:t>
                </a:r>
                <a:endParaRPr lang="en-US" dirty="0" smtClean="0"/>
              </a:p>
              <a:p>
                <a:r>
                  <a:rPr lang="en-US" dirty="0" smtClean="0"/>
                  <a:t>Method 2 is our recommendation (today)</a:t>
                </a:r>
              </a:p>
              <a:p>
                <a:pPr lvl="1"/>
                <a:r>
                  <a:rPr lang="en-US" dirty="0" smtClean="0"/>
                  <a:t>has much less non-conformality than Method 1,</a:t>
                </a:r>
              </a:p>
              <a:p>
                <a:pPr lvl="1"/>
                <a:r>
                  <a:rPr lang="en-US" dirty="0" smtClean="0"/>
                  <a:t>uses well-known map-projection formulas,</a:t>
                </a:r>
              </a:p>
              <a:p>
                <a:pPr lvl="2"/>
                <a:r>
                  <a:rPr lang="en-US" dirty="0" smtClean="0"/>
                  <a:t>no new formulas for coders to implement</a:t>
                </a:r>
              </a:p>
              <a:p>
                <a:pPr lvl="1"/>
                <a:r>
                  <a:rPr lang="en-US" dirty="0" smtClean="0"/>
                  <a:t>has only one design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, beyond those of the map projection</a:t>
                </a:r>
              </a:p>
              <a:p>
                <a:pPr lvl="2"/>
                <a:r>
                  <a:rPr lang="en-US" dirty="0" smtClean="0"/>
                  <a:t>we promote the idea of </a:t>
                </a:r>
                <a:r>
                  <a:rPr lang="en-US" i="1" dirty="0" smtClean="0"/>
                  <a:t>explicitly</a:t>
                </a:r>
                <a:r>
                  <a:rPr lang="en-US" dirty="0" smtClean="0"/>
                  <a:t> defining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and stipulating the elevated ref. surface.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35D7-C616-48C7-98EA-167CC6C64F6E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Remarks, continued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Method 3</a:t>
                </a:r>
              </a:p>
              <a:p>
                <a:pPr lvl="1"/>
                <a:r>
                  <a:rPr lang="en-US" dirty="0" smtClean="0"/>
                  <a:t>has much smaller non-conformality than Method 2,</a:t>
                </a:r>
              </a:p>
              <a:p>
                <a:pPr lvl="1"/>
                <a:r>
                  <a:rPr lang="en-US" dirty="0" smtClean="0"/>
                  <a:t>uses well-known map-projection formulas, but</a:t>
                </a:r>
              </a:p>
              <a:p>
                <a:pPr lvl="1"/>
                <a:r>
                  <a:rPr lang="en-US" dirty="0" smtClean="0"/>
                  <a:t>requires new formulas for coders to implement,</a:t>
                </a:r>
              </a:p>
              <a:p>
                <a:pPr lvl="1"/>
                <a:r>
                  <a:rPr lang="en-US" dirty="0" smtClean="0"/>
                  <a:t>has only one design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, beyond those of the map projection.</a:t>
                </a:r>
              </a:p>
              <a:p>
                <a:r>
                  <a:rPr lang="en-US" dirty="0" smtClean="0"/>
                  <a:t>Method 4</a:t>
                </a:r>
              </a:p>
              <a:p>
                <a:pPr lvl="1"/>
                <a:r>
                  <a:rPr lang="en-US" dirty="0" smtClean="0"/>
                  <a:t>Exactly conformal</a:t>
                </a:r>
              </a:p>
              <a:p>
                <a:pPr lvl="1"/>
                <a:r>
                  <a:rPr lang="en-US" dirty="0" smtClean="0"/>
                  <a:t>Most complicated </a:t>
                </a:r>
              </a:p>
              <a:p>
                <a:pPr lvl="1"/>
                <a:r>
                  <a:rPr lang="en-US" dirty="0" smtClean="0"/>
                  <a:t>Not published yet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ABB3-3E7F-4EBC-B824-455E0C2C7EC1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Directions along a great circle available using spherical trig or vector methods.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9501-1034-4E47-9BC1-F451EB26A179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965" y="2280777"/>
            <a:ext cx="3821349" cy="389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in practice in concert with the map-projection parameters.</a:t>
                </a:r>
              </a:p>
              <a:p>
                <a:pPr lvl="1"/>
                <a:r>
                  <a:rPr lang="en-US" dirty="0" smtClean="0"/>
                  <a:t>Somewhat complicated, multi-dimensional optimization problem.</a:t>
                </a:r>
              </a:p>
              <a:p>
                <a:r>
                  <a:rPr lang="en-US" dirty="0" smtClean="0"/>
                  <a:t>Work out suites of practical comparisons of the four methods for comparison and for didactic purposes.</a:t>
                </a:r>
              </a:p>
              <a:p>
                <a:r>
                  <a:rPr lang="en-US" dirty="0" smtClean="0"/>
                  <a:t>Work out conformal map projections.</a:t>
                </a:r>
              </a:p>
              <a:p>
                <a:r>
                  <a:rPr lang="en-US" dirty="0" smtClean="0"/>
                  <a:t>Analyze other choices for the elevated reference surface.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0321-0B76-47E3-99DC-BA9FCC9EBB5A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Curves: not ideal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with directions and distances on curved surfaces is not familiar to most of us.</a:t>
            </a:r>
          </a:p>
          <a:p>
            <a:r>
              <a:rPr lang="en-US" dirty="0" smtClean="0"/>
              <a:t>We’d rather work with planar geometry.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8F44B-AF77-4572-968C-07F87BCE18A3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46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Planes are easy, or, at least, familiar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distance between two stations on a straight line: </a:t>
                </a:r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direction between two stations on a straight line: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atan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4DD0-EE47-48FB-A8D2-777C911CCB97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Planes are what we want.</a:t>
            </a:r>
          </a:p>
          <a:p>
            <a:r>
              <a:rPr lang="en-US" dirty="0" smtClean="0"/>
              <a:t>Curves are what we have.</a:t>
            </a:r>
          </a:p>
          <a:p>
            <a:r>
              <a:rPr lang="en-US" dirty="0" smtClean="0"/>
              <a:t>Map projections are the solution.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5642-C93B-486D-AE54-65A668FC1399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map projection is..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dirty="0"/>
              <a:t>projection which maps a </a:t>
            </a:r>
            <a:r>
              <a:rPr lang="en-US" dirty="0">
                <a:hlinkClick r:id="rId2"/>
              </a:rPr>
              <a:t>sphere</a:t>
            </a:r>
            <a:r>
              <a:rPr lang="en-US" dirty="0"/>
              <a:t> (or </a:t>
            </a:r>
            <a:r>
              <a:rPr lang="en-US" dirty="0">
                <a:hlinkClick r:id="rId3"/>
              </a:rPr>
              <a:t>spheroid</a:t>
            </a:r>
            <a:r>
              <a:rPr lang="en-US" dirty="0"/>
              <a:t>) onto a </a:t>
            </a:r>
            <a:r>
              <a:rPr lang="en-US" dirty="0">
                <a:hlinkClick r:id="rId4"/>
              </a:rPr>
              <a:t>plane</a:t>
            </a:r>
            <a:r>
              <a:rPr lang="en-US" dirty="0"/>
              <a:t>. 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 smtClean="0"/>
              <a:t>-- </a:t>
            </a:r>
            <a:r>
              <a:rPr lang="en-US" sz="2000" dirty="0" err="1">
                <a:hlinkClick r:id="rId5"/>
              </a:rPr>
              <a:t>Weisstein</a:t>
            </a:r>
            <a:r>
              <a:rPr lang="en-US" sz="2000" dirty="0">
                <a:hlinkClick r:id="rId5"/>
              </a:rPr>
              <a:t>, Eric W.</a:t>
            </a:r>
            <a:r>
              <a:rPr lang="en-US" sz="2000" dirty="0"/>
              <a:t> "Map Projection." From </a:t>
            </a:r>
            <a:r>
              <a:rPr lang="en-US" sz="2000" i="1" dirty="0" err="1">
                <a:hlinkClick r:id="rId6"/>
              </a:rPr>
              <a:t>MathWorld</a:t>
            </a:r>
            <a:r>
              <a:rPr lang="en-US" sz="2000" dirty="0"/>
              <a:t>--A Wolfram Web Resource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http://mathworld.wolfram.com/MapProjection.html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87BB-C96B-4282-9F2C-610253EBE0CD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Meyer, SaGES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E338-5B05-4AAB-BA3A-FB31A21A9047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40600" y="658574"/>
            <a:ext cx="21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N.B. </a:t>
            </a:r>
            <a:r>
              <a:rPr lang="en-US" i="1" dirty="0" smtClean="0"/>
              <a:t>on </a:t>
            </a:r>
            <a:r>
              <a:rPr lang="en-US" dirty="0" smtClean="0"/>
              <a:t>the spheroid!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6235705" y="1027906"/>
            <a:ext cx="2195643" cy="1334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7886701" y="1027906"/>
            <a:ext cx="544647" cy="1321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1919</Words>
  <Application>Microsoft Office PowerPoint</Application>
  <PresentationFormat>Widescreen</PresentationFormat>
  <Paragraphs>389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Times New Roman</vt:lpstr>
      <vt:lpstr>Verdana</vt:lpstr>
      <vt:lpstr>Office Theme</vt:lpstr>
      <vt:lpstr>Document</vt:lpstr>
      <vt:lpstr>LDPs: Another Look</vt:lpstr>
      <vt:lpstr>Raison d’être for map projections</vt:lpstr>
      <vt:lpstr>Distances on spheroids are not easy</vt:lpstr>
      <vt:lpstr>Distances on a sphere : easy</vt:lpstr>
      <vt:lpstr>Sphere directions</vt:lpstr>
      <vt:lpstr>Curves: not ideal</vt:lpstr>
      <vt:lpstr>Planes are easy, or, at least, familiar</vt:lpstr>
      <vt:lpstr>PowerPoint Presentation</vt:lpstr>
      <vt:lpstr>A map projection is..</vt:lpstr>
      <vt:lpstr>Here’s the rub</vt:lpstr>
      <vt:lpstr>Places move farther apart by going up!</vt:lpstr>
      <vt:lpstr>The Verrazano Narrows Bridge </vt:lpstr>
      <vt:lpstr>Separation vs Elevation</vt:lpstr>
      <vt:lpstr>Reduce Slant Distance: Seldom Done</vt:lpstr>
      <vt:lpstr>Reduce Horizontal Distance: Super Simple</vt:lpstr>
      <vt:lpstr>Reduce Horizontal Distance: Issues</vt:lpstr>
      <vt:lpstr>Planar Horizontal Distances Are Ambiguous</vt:lpstr>
      <vt:lpstr>Common knowledge</vt:lpstr>
      <vt:lpstr>We observe dihedral angles</vt:lpstr>
      <vt:lpstr>Q? </vt:lpstr>
      <vt:lpstr>Here’s an example</vt:lpstr>
      <vt:lpstr>Dihedral angles</vt:lpstr>
      <vt:lpstr>For the details, see…</vt:lpstr>
      <vt:lpstr>Conformality</vt:lpstr>
      <vt:lpstr>This bears closer examination</vt:lpstr>
      <vt:lpstr>The Elevated Reference Surface</vt:lpstr>
      <vt:lpstr>Choices</vt:lpstr>
      <vt:lpstr>Back to Horizontal Distance</vt:lpstr>
      <vt:lpstr>From Stem SPCS</vt:lpstr>
      <vt:lpstr>Low-Distortion Projections</vt:lpstr>
      <vt:lpstr>Four Methods</vt:lpstr>
      <vt:lpstr>Constant-h surface</vt:lpstr>
      <vt:lpstr>LDP Method 1</vt:lpstr>
      <vt:lpstr>PowerPoint Presentation</vt:lpstr>
      <vt:lpstr>Analysis</vt:lpstr>
      <vt:lpstr>PowerPoint Presentation</vt:lpstr>
      <vt:lpstr>How bad is that?</vt:lpstr>
      <vt:lpstr>LDP Method 2: the ellipsoid-for-elevation</vt:lpstr>
      <vt:lpstr>ϕ^′ and ϕ</vt:lpstr>
      <vt:lpstr>Procedure Method 2</vt:lpstr>
      <vt:lpstr>Analysis</vt:lpstr>
      <vt:lpstr>PowerPoint Presentation</vt:lpstr>
      <vt:lpstr>LDP Method 3: tweak the latitude</vt:lpstr>
      <vt:lpstr>Analysis</vt:lpstr>
      <vt:lpstr>PowerPoint Presentation</vt:lpstr>
      <vt:lpstr>PowerPoint Presentation</vt:lpstr>
      <vt:lpstr>Method 4: A conformal LDP</vt:lpstr>
      <vt:lpstr>Remarks</vt:lpstr>
      <vt:lpstr>Remarks, continued</vt:lpstr>
      <vt:lpstr>Future Work</vt:lpstr>
    </vt:vector>
  </TitlesOfParts>
  <Company>University of Connecticut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LDPs: Another Look</dc:title>
  <dc:creator>Meyer, Thomas</dc:creator>
  <cp:lastModifiedBy>Meyer, Thomas</cp:lastModifiedBy>
  <cp:revision>48</cp:revision>
  <dcterms:created xsi:type="dcterms:W3CDTF">2019-05-24T11:41:31Z</dcterms:created>
  <dcterms:modified xsi:type="dcterms:W3CDTF">2019-07-31T15:11:16Z</dcterms:modified>
</cp:coreProperties>
</file>