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3"/>
  </p:notesMasterIdLst>
  <p:sldIdLst>
    <p:sldId id="257" r:id="rId2"/>
    <p:sldId id="500" r:id="rId3"/>
    <p:sldId id="263" r:id="rId4"/>
    <p:sldId id="262" r:id="rId5"/>
    <p:sldId id="264" r:id="rId6"/>
    <p:sldId id="325" r:id="rId7"/>
    <p:sldId id="427" r:id="rId8"/>
    <p:sldId id="496" r:id="rId9"/>
    <p:sldId id="296" r:id="rId10"/>
    <p:sldId id="297" r:id="rId11"/>
    <p:sldId id="261" r:id="rId12"/>
    <p:sldId id="311" r:id="rId13"/>
    <p:sldId id="321" r:id="rId14"/>
    <p:sldId id="322" r:id="rId15"/>
    <p:sldId id="323" r:id="rId16"/>
    <p:sldId id="312" r:id="rId17"/>
    <p:sldId id="315" r:id="rId18"/>
    <p:sldId id="316" r:id="rId19"/>
    <p:sldId id="314" r:id="rId20"/>
    <p:sldId id="317" r:id="rId21"/>
    <p:sldId id="324" r:id="rId22"/>
    <p:sldId id="497" r:id="rId23"/>
    <p:sldId id="283" r:id="rId24"/>
    <p:sldId id="299" r:id="rId25"/>
    <p:sldId id="319" r:id="rId26"/>
    <p:sldId id="320" r:id="rId27"/>
    <p:sldId id="498" r:id="rId28"/>
    <p:sldId id="499" r:id="rId29"/>
    <p:sldId id="493" r:id="rId30"/>
    <p:sldId id="494" r:id="rId31"/>
    <p:sldId id="495" r:id="rId32"/>
    <p:sldId id="417" r:id="rId33"/>
    <p:sldId id="418" r:id="rId34"/>
    <p:sldId id="419" r:id="rId35"/>
    <p:sldId id="420" r:id="rId36"/>
    <p:sldId id="421" r:id="rId37"/>
    <p:sldId id="422" r:id="rId38"/>
    <p:sldId id="269" r:id="rId39"/>
    <p:sldId id="270" r:id="rId40"/>
    <p:sldId id="445" r:id="rId41"/>
    <p:sldId id="334" r:id="rId4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6" d="100"/>
          <a:sy n="86" d="100"/>
        </p:scale>
        <p:origin x="1524" y="12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C55E049-2CF2-4FBE-BE7A-DB7AFB237568}" type="datetimeFigureOut">
              <a:rPr lang="en-US" smtClean="0"/>
              <a:t>8/5/2019</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FAD3B71-E218-405C-9A46-C617190E83EB}" type="slidenum">
              <a:rPr lang="en-US" smtClean="0"/>
              <a:t>‹#›</a:t>
            </a:fld>
            <a:endParaRPr lang="en-US"/>
          </a:p>
        </p:txBody>
      </p:sp>
    </p:spTree>
    <p:extLst>
      <p:ext uri="{BB962C8B-B14F-4D97-AF65-F5344CB8AC3E}">
        <p14:creationId xmlns:p14="http://schemas.microsoft.com/office/powerpoint/2010/main" val="29038822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00000"/>
                </a:solidFill>
                <a:latin typeface="Times New Roman" panose="02020603050405020304" pitchFamily="18" charset="0"/>
              </a:rPr>
              <a:t>Images collected from unmanned aerial systems (UASs) offer the means to create point-clouds and elevation models of high resolution and accuracy. However, accuracy of derived models varies based on several parameters such as flying height, direct geo-referencing versus ground control points, camera settings during data-acquisition, type of camera and camera calibration, shadow areas, and scene complexity. Understanding how these factors affect errors in elevation models, as well as the spatial distribution of these errors, can be important in order to understand limitations of collected data. This workshop aims to investigate how these factors affect the accuracy of UAS surveys and provide best practices for field data acquisition.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rgbClr val="000000"/>
              </a:solidFill>
              <a:latin typeface="Times New Roman" panose="02020603050405020304" pitchFamily="18" charset="0"/>
            </a:endParaRPr>
          </a:p>
          <a:p>
            <a:r>
              <a:rPr lang="en-US" b="1" dirty="0">
                <a:solidFill>
                  <a:srgbClr val="000000"/>
                </a:solidFill>
                <a:latin typeface="Times New Roman" panose="02020603050405020304" pitchFamily="18" charset="0"/>
              </a:rPr>
              <a:t>Course Objective</a:t>
            </a:r>
          </a:p>
          <a:p>
            <a:r>
              <a:rPr lang="en-US" dirty="0">
                <a:solidFill>
                  <a:srgbClr val="000000"/>
                </a:solidFill>
                <a:latin typeface="Times New Roman" panose="02020603050405020304" pitchFamily="18" charset="0"/>
              </a:rPr>
              <a:t>How camera calibration affects UAS accuracy</a:t>
            </a:r>
          </a:p>
          <a:p>
            <a:r>
              <a:rPr lang="en-US" dirty="0">
                <a:solidFill>
                  <a:srgbClr val="000000"/>
                </a:solidFill>
                <a:latin typeface="Times New Roman" panose="02020603050405020304" pitchFamily="18" charset="0"/>
              </a:rPr>
              <a:t>How target-scene affects UAS accuracy</a:t>
            </a:r>
          </a:p>
          <a:p>
            <a:r>
              <a:rPr lang="en-US" dirty="0">
                <a:solidFill>
                  <a:srgbClr val="000000"/>
                </a:solidFill>
                <a:latin typeface="Times New Roman" panose="02020603050405020304" pitchFamily="18" charset="0"/>
              </a:rPr>
              <a:t>How the number of ground control points affects UAS accuracy</a:t>
            </a:r>
          </a:p>
          <a:p>
            <a:r>
              <a:rPr lang="en-US" dirty="0">
                <a:solidFill>
                  <a:srgbClr val="000000"/>
                </a:solidFill>
                <a:latin typeface="Times New Roman" panose="02020603050405020304" pitchFamily="18" charset="0"/>
              </a:rPr>
              <a:t>Ground control point versus direct geo-referencing</a:t>
            </a:r>
          </a:p>
          <a:p>
            <a:r>
              <a:rPr lang="en-US" dirty="0">
                <a:solidFill>
                  <a:srgbClr val="000000"/>
                </a:solidFill>
                <a:latin typeface="Times New Roman" panose="02020603050405020304" pitchFamily="18" charset="0"/>
              </a:rPr>
              <a:t>Flying height and UAS data processing</a:t>
            </a:r>
          </a:p>
          <a:p>
            <a:r>
              <a:rPr lang="en-US" b="1" dirty="0">
                <a:solidFill>
                  <a:srgbClr val="000000"/>
                </a:solidFill>
                <a:latin typeface="Times New Roman" panose="02020603050405020304" pitchFamily="18" charset="0"/>
              </a:rPr>
              <a:t>Anticipated Learning Outcomes: Participants will:</a:t>
            </a:r>
          </a:p>
          <a:p>
            <a:r>
              <a:rPr lang="en-US" dirty="0">
                <a:solidFill>
                  <a:srgbClr val="000000"/>
                </a:solidFill>
                <a:latin typeface="Times New Roman" panose="02020603050405020304" pitchFamily="18" charset="0"/>
              </a:rPr>
              <a:t>Understand how discussed factors affect elevation accuracy</a:t>
            </a:r>
          </a:p>
          <a:p>
            <a:r>
              <a:rPr lang="en-US" dirty="0">
                <a:solidFill>
                  <a:srgbClr val="000000"/>
                </a:solidFill>
                <a:latin typeface="Times New Roman" panose="02020603050405020304" pitchFamily="18" charset="0"/>
              </a:rPr>
              <a:t>Understand the difference in accuracy between ground control point and direct geo-referencing</a:t>
            </a:r>
          </a:p>
          <a:p>
            <a:r>
              <a:rPr lang="en-US" dirty="0">
                <a:solidFill>
                  <a:srgbClr val="000000"/>
                </a:solidFill>
                <a:latin typeface="Times New Roman" panose="02020603050405020304" pitchFamily="18" charset="0"/>
              </a:rPr>
              <a:t>Learn best practices for field data acquisition</a:t>
            </a:r>
            <a:endParaRPr lang="en-US" b="0" i="0" dirty="0">
              <a:solidFill>
                <a:srgbClr val="000000"/>
              </a:solidFill>
              <a:effectLst/>
              <a:latin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8CCBCF2D-E23D-4AED-8090-F36207EDA8A4}" type="slidenum">
              <a:rPr lang="en-US" smtClean="0"/>
              <a:t>1</a:t>
            </a:fld>
            <a:endParaRPr lang="en-US"/>
          </a:p>
        </p:txBody>
      </p:sp>
    </p:spTree>
    <p:extLst>
      <p:ext uri="{BB962C8B-B14F-4D97-AF65-F5344CB8AC3E}">
        <p14:creationId xmlns:p14="http://schemas.microsoft.com/office/powerpoint/2010/main" val="42293920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two flights took place around noon to utilize overhead sunlight and to avoid long shadows. </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CCBCF2D-E23D-4AED-8090-F36207EDA8A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563304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 Post-adjustment standard deviations where at the level of 1 mm for easting and northing coordinates, and 2 mm for elevations. The coordinate system is the North American Datum 1983 (NAD83) (National Adjustment of 2011), State Plane Coordinate System, Pennsylvania North Zone. Orthometric heights, with respect to the North American Vertical Datum (NAVD) of 1988, are computed using an average geoid value of -32.727 m. The geoid value is derived from the National Geodetic Survey (NGS) geoid model GEOID 12B (NGS 2012).</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CCBCF2D-E23D-4AED-8090-F36207EDA8A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15144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CCBCF2D-E23D-4AED-8090-F36207EDA8A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245500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CCBCF2D-E23D-4AED-8090-F36207EDA8A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551983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TLS point-clouds were collected on June 6 2017 using a Leica </a:t>
            </a:r>
            <a:r>
              <a:rPr lang="en-US" sz="1200" kern="1200" dirty="0" err="1">
                <a:solidFill>
                  <a:schemeClr val="tx1"/>
                </a:solidFill>
                <a:effectLst/>
                <a:latin typeface="+mn-lt"/>
                <a:ea typeface="+mn-ea"/>
                <a:cs typeface="+mn-cs"/>
              </a:rPr>
              <a:t>Scanstation</a:t>
            </a:r>
            <a:r>
              <a:rPr lang="en-US" sz="1200" kern="1200" dirty="0">
                <a:solidFill>
                  <a:schemeClr val="tx1"/>
                </a:solidFill>
                <a:effectLst/>
                <a:latin typeface="+mn-lt"/>
                <a:ea typeface="+mn-ea"/>
                <a:cs typeface="+mn-cs"/>
              </a:rPr>
              <a:t> P40 with resolution of 2 mm at 10 m. TLS scans were acquired from 12 scanner setups (triangles in Fig. 3a). The point-cloud was segmented in 10 sub-areas in order to assess the spatial variability of the </a:t>
            </a:r>
            <a:r>
              <a:rPr lang="en-US" sz="1200" kern="1200" dirty="0" err="1">
                <a:solidFill>
                  <a:schemeClr val="tx1"/>
                </a:solidFill>
                <a:effectLst/>
                <a:latin typeface="+mn-lt"/>
                <a:ea typeface="+mn-ea"/>
                <a:cs typeface="+mn-cs"/>
              </a:rPr>
              <a:t>sUAS</a:t>
            </a:r>
            <a:r>
              <a:rPr lang="en-US" sz="1200" kern="1200" dirty="0">
                <a:solidFill>
                  <a:schemeClr val="tx1"/>
                </a:solidFill>
                <a:effectLst/>
                <a:latin typeface="+mn-lt"/>
                <a:ea typeface="+mn-ea"/>
                <a:cs typeface="+mn-cs"/>
              </a:rPr>
              <a:t>-derived DEM errors (Fig. 3a). The segmentation is based on the characteristics of the encountered target-scenes. Average TLS point-spacing is 0.5 cm - 1 cm in most areas of Fig. 3a (roof, observatory, road shadow, road sloped, pavement, parking 1 and parking 2). In field areas (field area, field sloped 1 and field sloped 2 in Fig. 3a) ground points are extracted in a grid of 30 cm × 30 cm using Leica Cyclone (version 9) software, in order to create a consistent reference surface for comparison of this and future UAS campaigns. </a:t>
            </a:r>
          </a:p>
          <a:p>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Checkpoints in 93 locations were collected using a Leica Viva TS 15 M total station. These points are located in building corners, corners of concrete structures, parking stripe corners, and crosswalk strip corners (Fig. 3b). Checkpoints were observed from at least two different positions. The average observed discrepancy was 0.7 cm for easting and northing coordinates, and 0.3 cm for orthometric heights. The GNSS network, TLS data, and checkpoints were also used in </a:t>
            </a:r>
            <a:r>
              <a:rPr lang="en-US" sz="1200" kern="1200" dirty="0" err="1">
                <a:solidFill>
                  <a:schemeClr val="tx1"/>
                </a:solidFill>
                <a:effectLst/>
                <a:latin typeface="+mn-lt"/>
                <a:ea typeface="+mn-ea"/>
                <a:cs typeface="+mn-cs"/>
              </a:rPr>
              <a:t>Bolkas</a:t>
            </a:r>
            <a:r>
              <a:rPr lang="en-US" sz="1200" kern="1200" dirty="0">
                <a:solidFill>
                  <a:schemeClr val="tx1"/>
                </a:solidFill>
                <a:effectLst/>
                <a:latin typeface="+mn-lt"/>
                <a:ea typeface="+mn-ea"/>
                <a:cs typeface="+mn-cs"/>
              </a:rPr>
              <a:t> et al. (2019) for the accuracy assessment of </a:t>
            </a:r>
            <a:r>
              <a:rPr lang="en-US" sz="1200" kern="1200" dirty="0" err="1">
                <a:solidFill>
                  <a:schemeClr val="tx1"/>
                </a:solidFill>
                <a:effectLst/>
                <a:latin typeface="+mn-lt"/>
                <a:ea typeface="+mn-ea"/>
                <a:cs typeface="+mn-cs"/>
              </a:rPr>
              <a:t>sUAS</a:t>
            </a:r>
            <a:r>
              <a:rPr lang="en-US" sz="1200" kern="1200" dirty="0">
                <a:solidFill>
                  <a:schemeClr val="tx1"/>
                </a:solidFill>
                <a:effectLst/>
                <a:latin typeface="+mn-lt"/>
                <a:ea typeface="+mn-ea"/>
                <a:cs typeface="+mn-cs"/>
              </a:rPr>
              <a:t> datasets.</a:t>
            </a: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CCBCF2D-E23D-4AED-8090-F36207EDA8A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893518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CCBCF2D-E23D-4AED-8090-F36207EDA8A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765616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CCBCF2D-E23D-4AED-8090-F36207EDA8A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527840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CCBCF2D-E23D-4AED-8090-F36207EDA8A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2999017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CCBCF2D-E23D-4AED-8090-F36207EDA8A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5804319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CCBCF2D-E23D-4AED-8090-F36207EDA8A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275884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CBCF2D-E23D-4AED-8090-F36207EDA8A4}" type="slidenum">
              <a:rPr lang="en-US" smtClean="0"/>
              <a:t>2</a:t>
            </a:fld>
            <a:endParaRPr lang="en-US"/>
          </a:p>
        </p:txBody>
      </p:sp>
    </p:spTree>
    <p:extLst>
      <p:ext uri="{BB962C8B-B14F-4D97-AF65-F5344CB8AC3E}">
        <p14:creationId xmlns:p14="http://schemas.microsoft.com/office/powerpoint/2010/main" val="307432924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CCBCF2D-E23D-4AED-8090-F36207EDA8A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9297218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bg1"/>
                </a:solidFill>
                <a:latin typeface="Arial" panose="020B0604020202020204" pitchFamily="34" charset="0"/>
                <a:cs typeface="Arial" panose="020B0604020202020204" pitchFamily="34" charset="0"/>
              </a:rPr>
              <a:t>Data captured from two flights at different altitudes (90 m and 50 m). The study area had a size of 22,500 m²</a:t>
            </a: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CCBCF2D-E23D-4AED-8090-F36207EDA8A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4264966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CCBCF2D-E23D-4AED-8090-F36207EDA8A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8857355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CCBCF2D-E23D-4AED-8090-F36207EDA8A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7560293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CCBCF2D-E23D-4AED-8090-F36207EDA8A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3222438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CCBCF2D-E23D-4AED-8090-F36207EDA8A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9575566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CCBCF2D-E23D-4AED-8090-F36207EDA8A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8454216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CCBCF2D-E23D-4AED-8090-F36207EDA8A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7523671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CBCF2D-E23D-4AED-8090-F36207EDA8A4}" type="slidenum">
              <a:rPr lang="en-US" smtClean="0"/>
              <a:t>29</a:t>
            </a:fld>
            <a:endParaRPr lang="en-US"/>
          </a:p>
        </p:txBody>
      </p:sp>
    </p:spTree>
    <p:extLst>
      <p:ext uri="{BB962C8B-B14F-4D97-AF65-F5344CB8AC3E}">
        <p14:creationId xmlns:p14="http://schemas.microsoft.com/office/powerpoint/2010/main" val="223625380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correlation between decentering parameters and principal point offsets is well known and is due to the polynomial nature used in the Brown model (Tang and Fritsch 2013). </a:t>
            </a:r>
            <a:endParaRPr lang="en-US" dirty="0"/>
          </a:p>
        </p:txBody>
      </p:sp>
      <p:sp>
        <p:nvSpPr>
          <p:cNvPr id="4" name="Slide Number Placeholder 3"/>
          <p:cNvSpPr>
            <a:spLocks noGrp="1"/>
          </p:cNvSpPr>
          <p:nvPr>
            <p:ph type="sldNum" sz="quarter" idx="10"/>
          </p:nvPr>
        </p:nvSpPr>
        <p:spPr/>
        <p:txBody>
          <a:bodyPr/>
          <a:lstStyle/>
          <a:p>
            <a:fld id="{8CCBCF2D-E23D-4AED-8090-F36207EDA8A4}" type="slidenum">
              <a:rPr lang="en-US" smtClean="0"/>
              <a:t>33</a:t>
            </a:fld>
            <a:endParaRPr lang="en-US"/>
          </a:p>
        </p:txBody>
      </p:sp>
    </p:spTree>
    <p:extLst>
      <p:ext uri="{BB962C8B-B14F-4D97-AF65-F5344CB8AC3E}">
        <p14:creationId xmlns:p14="http://schemas.microsoft.com/office/powerpoint/2010/main" val="624790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CBCF2D-E23D-4AED-8090-F36207EDA8A4}" type="slidenum">
              <a:rPr lang="en-US" smtClean="0"/>
              <a:t>3</a:t>
            </a:fld>
            <a:endParaRPr lang="en-US"/>
          </a:p>
        </p:txBody>
      </p:sp>
    </p:spTree>
    <p:extLst>
      <p:ext uri="{BB962C8B-B14F-4D97-AF65-F5344CB8AC3E}">
        <p14:creationId xmlns:p14="http://schemas.microsoft.com/office/powerpoint/2010/main" val="158147451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CCBCF2D-E23D-4AED-8090-F36207EDA8A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8238590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t"/>
            <a:r>
              <a:rPr lang="en-US" dirty="0"/>
              <a:t>660 gram; </a:t>
            </a:r>
            <a:r>
              <a:rPr lang="en-US" sz="1200" b="1" i="0" kern="1200" dirty="0">
                <a:solidFill>
                  <a:schemeClr val="tx1"/>
                </a:solidFill>
                <a:effectLst/>
                <a:latin typeface="+mn-lt"/>
                <a:ea typeface="+mn-ea"/>
                <a:cs typeface="+mn-cs"/>
              </a:rPr>
              <a:t>Maximum Angle of View (DX-format); Minimum Angle of View (DX-format)</a:t>
            </a:r>
          </a:p>
          <a:p>
            <a:r>
              <a:rPr lang="en-US" sz="1200" b="0" i="0" kern="1200" dirty="0">
                <a:solidFill>
                  <a:schemeClr val="tx1"/>
                </a:solidFill>
                <a:effectLst/>
                <a:latin typeface="+mn-lt"/>
                <a:ea typeface="+mn-ea"/>
                <a:cs typeface="+mn-cs"/>
              </a:rPr>
              <a:t>28°50'</a:t>
            </a:r>
          </a:p>
          <a:p>
            <a:pPr fontAlgn="t"/>
            <a:endParaRPr lang="en-US" sz="1200" b="1"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76°</a:t>
            </a: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CCBCF2D-E23D-4AED-8090-F36207EDA8A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2220285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Assuming coordinate errors, originating from the TLS point-cloud, present little or practically no contribution into the height differences, any deviation from zero in Equation (1) will reflect the error in the UAS-derived </a:t>
            </a:r>
            <a:r>
              <a:rPr lang="en-US" sz="1200" kern="1200" dirty="0" err="1">
                <a:solidFill>
                  <a:schemeClr val="tx1"/>
                </a:solidFill>
                <a:effectLst/>
                <a:latin typeface="+mn-lt"/>
                <a:ea typeface="+mn-ea"/>
                <a:cs typeface="+mn-cs"/>
              </a:rPr>
              <a:t>DEMs.</a:t>
            </a:r>
            <a:r>
              <a:rPr lang="en-US" sz="1200" kern="1200" dirty="0">
                <a:solidFill>
                  <a:schemeClr val="tx1"/>
                </a:solidFill>
                <a:effectLst/>
                <a:latin typeface="+mn-lt"/>
                <a:ea typeface="+mn-ea"/>
                <a:cs typeface="+mn-cs"/>
              </a:rPr>
              <a:t> Also, Equation (1) shows that positive height differences indicate that UAS elevations are higher than TLS elevations, and negative height differences that UAS elevations are lower than TLS elevations. </a:t>
            </a: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CCBCF2D-E23D-4AED-8090-F36207EDA8A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9164937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From the height differences of Equation (1) and the coordinate differences of Equation (2) first order statistics can be derived such as mean, standard deviation (</a:t>
                </a:r>
                <a:r>
                  <a:rPr lang="en-US" sz="1200" kern="1200" dirty="0" err="1">
                    <a:solidFill>
                      <a:schemeClr val="tx1"/>
                    </a:solidFill>
                    <a:effectLst/>
                    <a:latin typeface="+mn-lt"/>
                    <a:ea typeface="+mn-ea"/>
                    <a:cs typeface="+mn-cs"/>
                  </a:rPr>
                  <a:t>StD</a:t>
                </a:r>
                <a:r>
                  <a:rPr lang="en-US" sz="1200" kern="1200" dirty="0">
                    <a:solidFill>
                      <a:schemeClr val="tx1"/>
                    </a:solidFill>
                    <a:effectLst/>
                    <a:latin typeface="+mn-lt"/>
                    <a:ea typeface="+mn-ea"/>
                    <a:cs typeface="+mn-cs"/>
                  </a:rPr>
                  <a:t>), and root mean squared error (RMSE), which indicate the amount of error existing in the UAS data. The RMSE value is computed as </a:t>
                </a:r>
                <a14:m>
                  <m:oMath xmlns:m="http://schemas.openxmlformats.org/officeDocument/2006/math">
                    <m:r>
                      <m:rPr>
                        <m:sty m:val="p"/>
                      </m:rPr>
                      <a:rPr lang="en-US" sz="1200" kern="1200">
                        <a:solidFill>
                          <a:schemeClr val="tx1"/>
                        </a:solidFill>
                        <a:effectLst/>
                        <a:latin typeface="Cambria Math" panose="02040503050406030204" pitchFamily="18" charset="0"/>
                        <a:ea typeface="+mn-ea"/>
                        <a:cs typeface="+mn-cs"/>
                      </a:rPr>
                      <m:t>RMSE</m:t>
                    </m:r>
                    <m:r>
                      <a:rPr lang="en-US" sz="1200" kern="1200">
                        <a:solidFill>
                          <a:schemeClr val="tx1"/>
                        </a:solidFill>
                        <a:effectLst/>
                        <a:latin typeface="Cambria Math" panose="02040503050406030204" pitchFamily="18" charset="0"/>
                        <a:ea typeface="+mn-ea"/>
                        <a:cs typeface="+mn-cs"/>
                      </a:rPr>
                      <m:t>= </m:t>
                    </m:r>
                    <m:rad>
                      <m:radPr>
                        <m:degHide m:val="on"/>
                        <m:ctrlPr>
                          <a:rPr lang="en-US" sz="1200" i="1" kern="1200">
                            <a:solidFill>
                              <a:schemeClr val="tx1"/>
                            </a:solidFill>
                            <a:effectLst/>
                            <a:latin typeface="Cambria Math" panose="02040503050406030204" pitchFamily="18" charset="0"/>
                            <a:ea typeface="+mn-ea"/>
                            <a:cs typeface="+mn-cs"/>
                          </a:rPr>
                        </m:ctrlPr>
                      </m:radPr>
                      <m:deg/>
                      <m:e>
                        <m:sSup>
                          <m:sSupPr>
                            <m:ctrlPr>
                              <a:rPr lang="en-US" sz="1200" i="1" kern="1200">
                                <a:solidFill>
                                  <a:schemeClr val="tx1"/>
                                </a:solidFill>
                                <a:effectLst/>
                                <a:latin typeface="Cambria Math" panose="02040503050406030204" pitchFamily="18" charset="0"/>
                                <a:ea typeface="+mn-ea"/>
                                <a:cs typeface="+mn-cs"/>
                              </a:rPr>
                            </m:ctrlPr>
                          </m:sSupPr>
                          <m:e>
                            <m:r>
                              <m:rPr>
                                <m:sty m:val="p"/>
                              </m:rPr>
                              <a:rPr lang="en-US" sz="1200" kern="1200">
                                <a:solidFill>
                                  <a:schemeClr val="tx1"/>
                                </a:solidFill>
                                <a:effectLst/>
                                <a:latin typeface="Cambria Math" panose="02040503050406030204" pitchFamily="18" charset="0"/>
                                <a:ea typeface="+mn-ea"/>
                                <a:cs typeface="+mn-cs"/>
                              </a:rPr>
                              <m:t>mean</m:t>
                            </m:r>
                          </m:e>
                          <m:sup>
                            <m:r>
                              <a:rPr lang="en-US" sz="1200" kern="1200">
                                <a:solidFill>
                                  <a:schemeClr val="tx1"/>
                                </a:solidFill>
                                <a:effectLst/>
                                <a:latin typeface="Cambria Math" panose="02040503050406030204" pitchFamily="18" charset="0"/>
                                <a:ea typeface="+mn-ea"/>
                                <a:cs typeface="+mn-cs"/>
                              </a:rPr>
                              <m:t>2</m:t>
                            </m:r>
                          </m:sup>
                        </m:sSup>
                        <m:r>
                          <a:rPr lang="en-US" sz="1200" kern="1200">
                            <a:solidFill>
                              <a:schemeClr val="tx1"/>
                            </a:solidFill>
                            <a:effectLst/>
                            <a:latin typeface="Cambria Math" panose="02040503050406030204" pitchFamily="18" charset="0"/>
                            <a:ea typeface="+mn-ea"/>
                            <a:cs typeface="+mn-cs"/>
                          </a:rPr>
                          <m:t>+</m:t>
                        </m:r>
                        <m:sSup>
                          <m:sSupPr>
                            <m:ctrlPr>
                              <a:rPr lang="en-US" sz="1200" i="1" kern="1200">
                                <a:solidFill>
                                  <a:schemeClr val="tx1"/>
                                </a:solidFill>
                                <a:effectLst/>
                                <a:latin typeface="Cambria Math" panose="02040503050406030204" pitchFamily="18" charset="0"/>
                                <a:ea typeface="+mn-ea"/>
                                <a:cs typeface="+mn-cs"/>
                              </a:rPr>
                            </m:ctrlPr>
                          </m:sSupPr>
                          <m:e>
                            <m:r>
                              <m:rPr>
                                <m:sty m:val="p"/>
                              </m:rPr>
                              <a:rPr lang="en-US" sz="1200" kern="1200">
                                <a:solidFill>
                                  <a:schemeClr val="tx1"/>
                                </a:solidFill>
                                <a:effectLst/>
                                <a:latin typeface="Cambria Math" panose="02040503050406030204" pitchFamily="18" charset="0"/>
                                <a:ea typeface="+mn-ea"/>
                                <a:cs typeface="+mn-cs"/>
                              </a:rPr>
                              <m:t>StD</m:t>
                            </m:r>
                          </m:e>
                          <m:sup>
                            <m:r>
                              <a:rPr lang="en-US" sz="1200" kern="1200">
                                <a:solidFill>
                                  <a:schemeClr val="tx1"/>
                                </a:solidFill>
                                <a:effectLst/>
                                <a:latin typeface="Cambria Math" panose="02040503050406030204" pitchFamily="18" charset="0"/>
                                <a:ea typeface="+mn-ea"/>
                                <a:cs typeface="+mn-cs"/>
                              </a:rPr>
                              <m:t>2</m:t>
                            </m:r>
                          </m:sup>
                        </m:sSup>
                      </m:e>
                    </m:rad>
                  </m:oMath>
                </a14:m>
                <a:r>
                  <a:rPr lang="en-US" sz="1200" kern="1200" dirty="0">
                    <a:solidFill>
                      <a:schemeClr val="tx1"/>
                    </a:solidFill>
                    <a:effectLst/>
                    <a:latin typeface="+mn-lt"/>
                    <a:ea typeface="+mn-ea"/>
                    <a:cs typeface="+mn-cs"/>
                  </a:rPr>
                  <a:t>.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TLS checkpoints have an error of at least 1 cm.. </a:t>
                </a:r>
                <a:endParaRPr lang="en-US" dirty="0"/>
              </a:p>
            </p:txBody>
          </p:sp>
        </mc:Choice>
        <mc:Fallback xmlns="">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From the height differences of Equation (1) and the coordinate differences of Equation (2) first order statistics can be derived such as mean, standard deviation (</a:t>
                </a:r>
                <a:r>
                  <a:rPr lang="en-US" sz="1200" kern="1200" dirty="0" err="1" smtClean="0">
                    <a:solidFill>
                      <a:schemeClr val="tx1"/>
                    </a:solidFill>
                    <a:effectLst/>
                    <a:latin typeface="+mn-lt"/>
                    <a:ea typeface="+mn-ea"/>
                    <a:cs typeface="+mn-cs"/>
                  </a:rPr>
                  <a:t>StD</a:t>
                </a:r>
                <a:r>
                  <a:rPr lang="en-US" sz="1200" kern="1200" dirty="0" smtClean="0">
                    <a:solidFill>
                      <a:schemeClr val="tx1"/>
                    </a:solidFill>
                    <a:effectLst/>
                    <a:latin typeface="+mn-lt"/>
                    <a:ea typeface="+mn-ea"/>
                    <a:cs typeface="+mn-cs"/>
                  </a:rPr>
                  <a:t>), and root mean squared error (RMSE), which indicate the amount of error existing in the UAS data. The RMSE value is computed as </a:t>
                </a:r>
                <a:r>
                  <a:rPr lang="en-US" sz="1200" i="0" kern="1200">
                    <a:solidFill>
                      <a:schemeClr val="tx1"/>
                    </a:solidFill>
                    <a:effectLst/>
                    <a:latin typeface="+mn-lt"/>
                    <a:ea typeface="+mn-ea"/>
                    <a:cs typeface="+mn-cs"/>
                  </a:rPr>
                  <a:t>RMSE= √(mean^2+StD^2 )</a:t>
                </a:r>
                <a:r>
                  <a:rPr lang="en-US" sz="1200" kern="1200" dirty="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TLS checkpoints have an error of at least 1 cm.. </a:t>
                </a:r>
                <a:endParaRPr lang="en-US" dirty="0"/>
              </a:p>
            </p:txBody>
          </p:sp>
        </mc:Fallback>
      </mc:AlternateContent>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CCBCF2D-E23D-4AED-8090-F36207EDA8A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530794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such as topographic mapping, earthwork volume calculations, landslide and rockslide monitoring, and detecting building  damage</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CCBCF2D-E23D-4AED-8090-F36207EDA8A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895970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CCBCF2D-E23D-4AED-8090-F36207EDA8A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46126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Include oblique</a:t>
            </a:r>
            <a:r>
              <a:rPr kumimoji="0" lang="en-US" sz="1200" b="0" i="0" u="none" strike="noStrike" kern="1200" cap="none" spc="0" normalizeH="0" noProof="0" dirty="0">
                <a:ln>
                  <a:noFill/>
                </a:ln>
                <a:solidFill>
                  <a:prstClr val="white"/>
                </a:solidFill>
                <a:effectLst/>
                <a:uLnTx/>
                <a:uFillTx/>
                <a:latin typeface="Arial" panose="020B0604020202020204" pitchFamily="34" charset="0"/>
                <a:ea typeface="+mn-ea"/>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that high accuracy can be maintained with at least 3-4 GCPs (or more than ~20 GCP/km²), if these are evenly distributed in the study area and high overlap of images exists (</a:t>
            </a:r>
            <a:r>
              <a:rPr lang="en-US" sz="1200" kern="1200" dirty="0" err="1">
                <a:solidFill>
                  <a:schemeClr val="tx1"/>
                </a:solidFill>
                <a:effectLst/>
                <a:latin typeface="+mn-lt"/>
                <a:ea typeface="+mn-ea"/>
                <a:cs typeface="+mn-cs"/>
              </a:rPr>
              <a:t>Shahbazi</a:t>
            </a:r>
            <a:r>
              <a:rPr lang="en-US" sz="1200" kern="1200" dirty="0">
                <a:solidFill>
                  <a:schemeClr val="tx1"/>
                </a:solidFill>
                <a:effectLst/>
                <a:latin typeface="+mn-lt"/>
                <a:ea typeface="+mn-ea"/>
                <a:cs typeface="+mn-cs"/>
              </a:rPr>
              <a:t> et al. 2015; Tonkin and </a:t>
            </a:r>
            <a:r>
              <a:rPr lang="en-US" sz="1200" kern="1200" dirty="0" err="1">
                <a:solidFill>
                  <a:schemeClr val="tx1"/>
                </a:solidFill>
                <a:effectLst/>
                <a:latin typeface="+mn-lt"/>
                <a:ea typeface="+mn-ea"/>
                <a:cs typeface="+mn-cs"/>
              </a:rPr>
              <a:t>Midgley</a:t>
            </a:r>
            <a:r>
              <a:rPr lang="en-US" sz="1200" kern="1200" dirty="0">
                <a:solidFill>
                  <a:schemeClr val="tx1"/>
                </a:solidFill>
                <a:effectLst/>
                <a:latin typeface="+mn-lt"/>
                <a:ea typeface="+mn-ea"/>
                <a:cs typeface="+mn-cs"/>
              </a:rPr>
              <a:t> 2016; </a:t>
            </a:r>
            <a:r>
              <a:rPr lang="en-US" sz="1200" kern="1200" dirty="0" err="1">
                <a:solidFill>
                  <a:schemeClr val="tx1"/>
                </a:solidFill>
                <a:effectLst/>
                <a:latin typeface="+mn-lt"/>
                <a:ea typeface="+mn-ea"/>
                <a:cs typeface="+mn-cs"/>
              </a:rPr>
              <a:t>Gindraux</a:t>
            </a:r>
            <a:r>
              <a:rPr lang="en-US" sz="1200" kern="1200" dirty="0">
                <a:solidFill>
                  <a:schemeClr val="tx1"/>
                </a:solidFill>
                <a:effectLst/>
                <a:latin typeface="+mn-lt"/>
                <a:ea typeface="+mn-ea"/>
                <a:cs typeface="+mn-cs"/>
              </a:rPr>
              <a:t> et al. 2017)</a:t>
            </a:r>
            <a:endParaRPr kumimoji="0" lang="en-US"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Arial" panose="020B0604020202020204" pitchFamily="34" charset="0"/>
                <a:cs typeface="Arial" panose="020B0604020202020204" pitchFamily="34" charset="0"/>
              </a:rPr>
              <a:t>3-6cm from a 90-m altitude flight with 2-cm ground spacing</a:t>
            </a: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CCBCF2D-E23D-4AED-8090-F36207EDA8A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427035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Both</a:t>
            </a:r>
            <a:r>
              <a:rPr lang="en-US" sz="1200" b="0" i="0" kern="1200" baseline="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a:t>
            </a:r>
            <a:r>
              <a:rPr lang="en-US" sz="1200" b="0" i="0" kern="1200" baseline="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traditional’</a:t>
            </a:r>
            <a:r>
              <a:rPr lang="en-US" sz="1200" b="0" i="0" kern="1200" baseline="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photogrammetry and </a:t>
            </a:r>
            <a:r>
              <a:rPr lang="en-US" sz="1200" b="0" i="0" kern="1200" dirty="0" err="1">
                <a:solidFill>
                  <a:schemeClr val="tx1"/>
                </a:solidFill>
                <a:effectLst/>
                <a:latin typeface="+mn-lt"/>
                <a:ea typeface="+mn-ea"/>
                <a:cs typeface="+mn-cs"/>
              </a:rPr>
              <a:t>SfM</a:t>
            </a: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approaches use bundle adjustment optimization, but typically</a:t>
            </a:r>
          </a:p>
          <a:p>
            <a:r>
              <a:rPr lang="en-US" sz="1200" b="0" i="0" kern="1200" dirty="0">
                <a:solidFill>
                  <a:schemeClr val="tx1"/>
                </a:solidFill>
                <a:effectLst/>
                <a:latin typeface="+mn-lt"/>
                <a:ea typeface="+mn-ea"/>
                <a:cs typeface="+mn-cs"/>
              </a:rPr>
              <a:t>differ in whether the </a:t>
            </a:r>
            <a:r>
              <a:rPr lang="en-US" sz="1200" b="1" i="0" kern="1200" dirty="0">
                <a:solidFill>
                  <a:schemeClr val="tx1"/>
                </a:solidFill>
                <a:effectLst/>
                <a:latin typeface="+mn-lt"/>
                <a:ea typeface="+mn-ea"/>
                <a:cs typeface="+mn-cs"/>
              </a:rPr>
              <a:t>control data are used prior to, and within,</a:t>
            </a:r>
          </a:p>
          <a:p>
            <a:r>
              <a:rPr lang="en-US" sz="1200" b="1" i="0" kern="1200" dirty="0">
                <a:solidFill>
                  <a:schemeClr val="tx1"/>
                </a:solidFill>
                <a:effectLst/>
                <a:latin typeface="+mn-lt"/>
                <a:ea typeface="+mn-ea"/>
                <a:cs typeface="+mn-cs"/>
              </a:rPr>
              <a:t>the bundle adjustment process (photogrammetry), or only after</a:t>
            </a:r>
          </a:p>
          <a:p>
            <a:r>
              <a:rPr lang="en-US" sz="1200" b="1" i="0" kern="1200" dirty="0">
                <a:solidFill>
                  <a:schemeClr val="tx1"/>
                </a:solidFill>
                <a:effectLst/>
                <a:latin typeface="+mn-lt"/>
                <a:ea typeface="+mn-ea"/>
                <a:cs typeface="+mn-cs"/>
              </a:rPr>
              <a:t>bundle adjustment in the form of a separate coordinate </a:t>
            </a:r>
            <a:r>
              <a:rPr lang="en-US" sz="1200" b="1" i="0" kern="1200" dirty="0" err="1">
                <a:solidFill>
                  <a:schemeClr val="tx1"/>
                </a:solidFill>
                <a:effectLst/>
                <a:latin typeface="+mn-lt"/>
                <a:ea typeface="+mn-ea"/>
                <a:cs typeface="+mn-cs"/>
              </a:rPr>
              <a:t>transfor</a:t>
            </a:r>
            <a:r>
              <a:rPr lang="en-US" sz="1200" b="1" i="0" kern="1200" dirty="0">
                <a:solidFill>
                  <a:schemeClr val="tx1"/>
                </a:solidFill>
                <a:effectLst/>
                <a:latin typeface="+mn-lt"/>
                <a:ea typeface="+mn-ea"/>
                <a:cs typeface="+mn-cs"/>
              </a:rPr>
              <a:t>-</a:t>
            </a:r>
          </a:p>
          <a:p>
            <a:r>
              <a:rPr lang="en-US" sz="1200" b="1" i="0" kern="1200" dirty="0" err="1">
                <a:solidFill>
                  <a:schemeClr val="tx1"/>
                </a:solidFill>
                <a:effectLst/>
                <a:latin typeface="+mn-lt"/>
                <a:ea typeface="+mn-ea"/>
                <a:cs typeface="+mn-cs"/>
              </a:rPr>
              <a:t>mation</a:t>
            </a:r>
            <a:r>
              <a:rPr lang="en-US" sz="1200" b="1" i="0" kern="1200" dirty="0">
                <a:solidFill>
                  <a:schemeClr val="tx1"/>
                </a:solidFill>
                <a:effectLst/>
                <a:latin typeface="+mn-lt"/>
                <a:ea typeface="+mn-ea"/>
                <a:cs typeface="+mn-cs"/>
              </a:rPr>
              <a:t> (</a:t>
            </a:r>
            <a:r>
              <a:rPr lang="en-US" sz="1200" b="1" i="0" kern="1200" dirty="0" err="1">
                <a:solidFill>
                  <a:schemeClr val="tx1"/>
                </a:solidFill>
                <a:effectLst/>
                <a:latin typeface="+mn-lt"/>
                <a:ea typeface="+mn-ea"/>
                <a:cs typeface="+mn-cs"/>
              </a:rPr>
              <a:t>SfM</a:t>
            </a:r>
            <a:endParaRPr lang="en-US" sz="1200" b="1" i="0" kern="1200" dirty="0">
              <a:solidFill>
                <a:schemeClr val="tx1"/>
              </a:solidFill>
              <a:effectLst/>
              <a:latin typeface="+mn-lt"/>
              <a:ea typeface="+mn-ea"/>
              <a:cs typeface="+mn-cs"/>
            </a:endParaRPr>
          </a:p>
          <a:p>
            <a:endParaRPr lang="en-US" dirty="0"/>
          </a:p>
          <a:p>
            <a:r>
              <a:rPr lang="en-US" sz="1200" b="0" i="0" kern="1200" dirty="0">
                <a:solidFill>
                  <a:schemeClr val="tx1"/>
                </a:solidFill>
                <a:effectLst/>
                <a:latin typeface="+mn-lt"/>
                <a:ea typeface="+mn-ea"/>
                <a:cs typeface="+mn-cs"/>
              </a:rPr>
              <a:t>In contrast, typical </a:t>
            </a:r>
            <a:r>
              <a:rPr lang="en-US" sz="1200" b="0" i="0" kern="1200" dirty="0" err="1">
                <a:solidFill>
                  <a:schemeClr val="tx1"/>
                </a:solidFill>
                <a:effectLst/>
                <a:latin typeface="+mn-lt"/>
                <a:ea typeface="+mn-ea"/>
                <a:cs typeface="+mn-cs"/>
              </a:rPr>
              <a:t>SfM</a:t>
            </a:r>
            <a:r>
              <a:rPr lang="en-US" sz="1200" b="0" i="0" kern="1200" dirty="0">
                <a:solidFill>
                  <a:schemeClr val="tx1"/>
                </a:solidFill>
                <a:effectLst/>
                <a:latin typeface="+mn-lt"/>
                <a:ea typeface="+mn-ea"/>
                <a:cs typeface="+mn-cs"/>
              </a:rPr>
              <a:t> approaches use significantly fewer</a:t>
            </a:r>
          </a:p>
          <a:p>
            <a:r>
              <a:rPr lang="en-US" sz="1200" b="0" i="0" kern="1200" dirty="0">
                <a:solidFill>
                  <a:schemeClr val="tx1"/>
                </a:solidFill>
                <a:effectLst/>
                <a:latin typeface="+mn-lt"/>
                <a:ea typeface="+mn-ea"/>
                <a:cs typeface="+mn-cs"/>
              </a:rPr>
              <a:t>control points because the 3D model is built from information</a:t>
            </a:r>
          </a:p>
          <a:p>
            <a:r>
              <a:rPr lang="en-US" sz="1200" b="0" i="0" kern="1200" dirty="0">
                <a:solidFill>
                  <a:schemeClr val="tx1"/>
                </a:solidFill>
                <a:effectLst/>
                <a:latin typeface="+mn-lt"/>
                <a:ea typeface="+mn-ea"/>
                <a:cs typeface="+mn-cs"/>
              </a:rPr>
              <a:t>in the image set alone (‘inner </a:t>
            </a:r>
            <a:r>
              <a:rPr lang="en-US" sz="1200" b="0" i="0" kern="1200" dirty="0" err="1">
                <a:solidFill>
                  <a:schemeClr val="tx1"/>
                </a:solidFill>
                <a:effectLst/>
                <a:latin typeface="+mn-lt"/>
                <a:ea typeface="+mn-ea"/>
                <a:cs typeface="+mn-cs"/>
              </a:rPr>
              <a:t>constraints’only</a:t>
            </a:r>
            <a:r>
              <a:rPr lang="en-US" sz="1200" b="0" i="0" kern="1200" dirty="0">
                <a:solidFill>
                  <a:schemeClr val="tx1"/>
                </a:solidFill>
                <a:effectLst/>
                <a:latin typeface="+mn-lt"/>
                <a:ea typeface="+mn-ea"/>
                <a:cs typeface="+mn-cs"/>
              </a:rPr>
              <a:t>). Control data are</a:t>
            </a:r>
          </a:p>
          <a:p>
            <a:r>
              <a:rPr lang="en-US" sz="1200" b="0" i="0" kern="1200" dirty="0">
                <a:solidFill>
                  <a:schemeClr val="tx1"/>
                </a:solidFill>
                <a:effectLst/>
                <a:latin typeface="+mn-lt"/>
                <a:ea typeface="+mn-ea"/>
                <a:cs typeface="+mn-cs"/>
              </a:rPr>
              <a:t>then used to scale and orient the model to </a:t>
            </a:r>
            <a:r>
              <a:rPr lang="en-US" sz="1200" b="0" i="0" kern="1200" dirty="0" err="1">
                <a:solidFill>
                  <a:schemeClr val="tx1"/>
                </a:solidFill>
                <a:effectLst/>
                <a:latin typeface="+mn-lt"/>
                <a:ea typeface="+mn-ea"/>
                <a:cs typeface="+mn-cs"/>
              </a:rPr>
              <a:t>the‘real</a:t>
            </a:r>
            <a:r>
              <a:rPr lang="en-US" sz="1200" b="0" i="0" kern="1200" dirty="0">
                <a:solidFill>
                  <a:schemeClr val="tx1"/>
                </a:solidFill>
                <a:effectLst/>
                <a:latin typeface="+mn-lt"/>
                <a:ea typeface="+mn-ea"/>
                <a:cs typeface="+mn-cs"/>
              </a:rPr>
              <a:t>’</a:t>
            </a:r>
            <a:r>
              <a:rPr lang="en-US" sz="1200" b="0" i="0" kern="1200" baseline="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coordinate</a:t>
            </a:r>
          </a:p>
          <a:p>
            <a:r>
              <a:rPr lang="en-US" sz="1200" b="0" i="0" kern="1200" dirty="0">
                <a:solidFill>
                  <a:schemeClr val="tx1"/>
                </a:solidFill>
                <a:effectLst/>
                <a:latin typeface="+mn-lt"/>
                <a:ea typeface="+mn-ea"/>
                <a:cs typeface="+mn-cs"/>
              </a:rPr>
              <a:t>system, but do not contribute to reducing any distortion of the</a:t>
            </a:r>
          </a:p>
          <a:p>
            <a:r>
              <a:rPr lang="en-US" sz="1200" b="0" i="0" kern="1200" dirty="0">
                <a:solidFill>
                  <a:schemeClr val="tx1"/>
                </a:solidFill>
                <a:effectLst/>
                <a:latin typeface="+mn-lt"/>
                <a:ea typeface="+mn-ea"/>
                <a:cs typeface="+mn-cs"/>
              </a:rPr>
              <a:t>model shape. </a:t>
            </a:r>
            <a:r>
              <a:rPr lang="en-US" sz="1200" b="1" i="0" kern="1200" dirty="0">
                <a:solidFill>
                  <a:schemeClr val="tx1"/>
                </a:solidFill>
                <a:effectLst/>
                <a:latin typeface="+mn-lt"/>
                <a:ea typeface="+mn-ea"/>
                <a:cs typeface="+mn-cs"/>
              </a:rPr>
              <a:t>Nevertheless, convergence between the workflows</a:t>
            </a:r>
          </a:p>
          <a:p>
            <a:r>
              <a:rPr lang="en-US" sz="1200" b="1" i="0" kern="1200" dirty="0">
                <a:solidFill>
                  <a:schemeClr val="tx1"/>
                </a:solidFill>
                <a:effectLst/>
                <a:latin typeface="+mn-lt"/>
                <a:ea typeface="+mn-ea"/>
                <a:cs typeface="+mn-cs"/>
              </a:rPr>
              <a:t>of the photogrammetric and computer vision communities is</a:t>
            </a:r>
          </a:p>
          <a:p>
            <a:r>
              <a:rPr lang="en-US" sz="1200" b="1" i="0" kern="1200" dirty="0">
                <a:solidFill>
                  <a:schemeClr val="tx1"/>
                </a:solidFill>
                <a:effectLst/>
                <a:latin typeface="+mn-lt"/>
                <a:ea typeface="+mn-ea"/>
                <a:cs typeface="+mn-cs"/>
              </a:rPr>
              <a:t>increasing, </a:t>
            </a:r>
            <a:r>
              <a:rPr lang="en-US" sz="1200" b="1" i="0" kern="1200" dirty="0" err="1">
                <a:solidFill>
                  <a:schemeClr val="tx1"/>
                </a:solidFill>
                <a:effectLst/>
                <a:latin typeface="+mn-lt"/>
                <a:ea typeface="+mn-ea"/>
                <a:cs typeface="+mn-cs"/>
              </a:rPr>
              <a:t>andseveral</a:t>
            </a:r>
            <a:r>
              <a:rPr lang="en-US" sz="1200" b="1" i="0" kern="1200" dirty="0">
                <a:solidFill>
                  <a:schemeClr val="tx1"/>
                </a:solidFill>
                <a:effectLst/>
                <a:latin typeface="+mn-lt"/>
                <a:ea typeface="+mn-ea"/>
                <a:cs typeface="+mn-cs"/>
              </a:rPr>
              <a:t> </a:t>
            </a:r>
            <a:r>
              <a:rPr lang="en-US" sz="1200" b="1" i="0" kern="1200" dirty="0" err="1">
                <a:solidFill>
                  <a:schemeClr val="tx1"/>
                </a:solidFill>
                <a:effectLst/>
                <a:latin typeface="+mn-lt"/>
                <a:ea typeface="+mn-ea"/>
                <a:cs typeface="+mn-cs"/>
              </a:rPr>
              <a:t>SfM</a:t>
            </a:r>
            <a:r>
              <a:rPr lang="en-US" sz="1200" b="1" i="0" kern="1200" dirty="0">
                <a:solidFill>
                  <a:schemeClr val="tx1"/>
                </a:solidFill>
                <a:effectLst/>
                <a:latin typeface="+mn-lt"/>
                <a:ea typeface="+mn-ea"/>
                <a:cs typeface="+mn-cs"/>
              </a:rPr>
              <a:t>-based applications now </a:t>
            </a:r>
            <a:r>
              <a:rPr lang="en-US" sz="1200" b="1" i="0" kern="1200" dirty="0" err="1">
                <a:solidFill>
                  <a:schemeClr val="tx1"/>
                </a:solidFill>
                <a:effectLst/>
                <a:latin typeface="+mn-lt"/>
                <a:ea typeface="+mn-ea"/>
                <a:cs typeface="+mn-cs"/>
              </a:rPr>
              <a:t>allowcontrol</a:t>
            </a:r>
            <a:endParaRPr lang="en-US" sz="1200" b="1"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measurements to be included in the bundle adjustment.</a:t>
            </a:r>
          </a:p>
          <a:p>
            <a:endParaRPr lang="en-US" dirty="0"/>
          </a:p>
          <a:p>
            <a:endParaRPr lang="en-US" dirty="0"/>
          </a:p>
          <a:p>
            <a:r>
              <a:rPr lang="en-US" dirty="0"/>
              <a:t>Quality levels this is manual input;</a:t>
            </a:r>
          </a:p>
          <a:p>
            <a:endParaRPr lang="en-US" dirty="0"/>
          </a:p>
          <a:p>
            <a:r>
              <a:rPr lang="en-US" sz="1200" kern="1200" dirty="0">
                <a:solidFill>
                  <a:schemeClr val="tx1"/>
                </a:solidFill>
                <a:effectLst/>
                <a:latin typeface="+mn-lt"/>
                <a:ea typeface="+mn-ea"/>
                <a:cs typeface="+mn-cs"/>
              </a:rPr>
              <a:t>Processing of the images was conducted with </a:t>
            </a:r>
            <a:r>
              <a:rPr lang="en-US" sz="1200" kern="1200" dirty="0" err="1">
                <a:solidFill>
                  <a:schemeClr val="tx1"/>
                </a:solidFill>
                <a:effectLst/>
                <a:latin typeface="+mn-lt"/>
                <a:ea typeface="+mn-ea"/>
                <a:cs typeface="+mn-cs"/>
              </a:rPr>
              <a:t>Agisoft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Photoscan</a:t>
            </a:r>
            <a:r>
              <a:rPr lang="en-US" sz="1200" kern="1200" dirty="0">
                <a:solidFill>
                  <a:schemeClr val="tx1"/>
                </a:solidFill>
                <a:effectLst/>
                <a:latin typeface="+mn-lt"/>
                <a:ea typeface="+mn-ea"/>
                <a:cs typeface="+mn-cs"/>
              </a:rPr>
              <a:t> software. Image alignment was achieved using automatically selected tie points; the 90 m flight utilized ~25,000 points, and the 50 m flight utilized ~80,000 points. </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CCBCF2D-E23D-4AED-8090-F36207EDA8A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329738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CCBCF2D-E23D-4AED-8090-F36207EDA8A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35180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solidFill>
                  <a:prstClr val="white"/>
                </a:solidFill>
                <a:latin typeface="Arial" panose="020B0604020202020204" pitchFamily="34" charset="0"/>
                <a:cs typeface="Arial" panose="020B0604020202020204" pitchFamily="34" charset="0"/>
              </a:rPr>
              <a:t>; results in 3 mm sensor motion</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two flights took place around noon to utilize overhead sunlight and to avoid long shadows.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3.5m/sec is the sweet</a:t>
            </a:r>
            <a:r>
              <a:rPr lang="en-US" sz="1200" kern="1200" baseline="0" dirty="0">
                <a:solidFill>
                  <a:schemeClr val="tx1"/>
                </a:solidFill>
                <a:effectLst/>
                <a:latin typeface="+mn-lt"/>
                <a:ea typeface="+mn-ea"/>
                <a:cs typeface="+mn-cs"/>
              </a:rPr>
              <a:t> spot, this is what </a:t>
            </a:r>
            <a:r>
              <a:rPr lang="en-US" sz="1200" kern="1200" baseline="0" dirty="0" err="1">
                <a:solidFill>
                  <a:schemeClr val="tx1"/>
                </a:solidFill>
                <a:effectLst/>
                <a:latin typeface="+mn-lt"/>
                <a:ea typeface="+mn-ea"/>
                <a:cs typeface="+mn-cs"/>
              </a:rPr>
              <a:t>aibotix</a:t>
            </a:r>
            <a:r>
              <a:rPr lang="en-US" sz="1200" kern="1200" baseline="0" dirty="0">
                <a:solidFill>
                  <a:schemeClr val="tx1"/>
                </a:solidFill>
                <a:effectLst/>
                <a:latin typeface="+mn-lt"/>
                <a:ea typeface="+mn-ea"/>
                <a:cs typeface="+mn-cs"/>
              </a:rPr>
              <a:t> says, this is what I found as well </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CCBCF2D-E23D-4AED-8090-F36207EDA8A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151005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E5CF033B-4069-4D9E-8F0C-3B4321224DD4}" type="datetimeFigureOut">
              <a:rPr lang="en-US" smtClean="0"/>
              <a:t>8/5/2019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844177E-2200-46C7-BDAD-B14DA558BDCF}" type="slidenum">
              <a:rPr lang="en-US" smtClean="0"/>
              <a:t>‹#›</a:t>
            </a:fld>
            <a:endParaRPr lang="en-US"/>
          </a:p>
        </p:txBody>
      </p:sp>
    </p:spTree>
    <p:extLst>
      <p:ext uri="{BB962C8B-B14F-4D97-AF65-F5344CB8AC3E}">
        <p14:creationId xmlns:p14="http://schemas.microsoft.com/office/powerpoint/2010/main" val="40452530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5CF033B-4069-4D9E-8F0C-3B4321224DD4}" type="datetimeFigureOut">
              <a:rPr lang="en-US" smtClean="0"/>
              <a:t>8/5/2019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844177E-2200-46C7-BDAD-B14DA558BDCF}" type="slidenum">
              <a:rPr lang="en-US" smtClean="0"/>
              <a:t>‹#›</a:t>
            </a:fld>
            <a:endParaRPr lang="en-US"/>
          </a:p>
        </p:txBody>
      </p:sp>
    </p:spTree>
    <p:extLst>
      <p:ext uri="{BB962C8B-B14F-4D97-AF65-F5344CB8AC3E}">
        <p14:creationId xmlns:p14="http://schemas.microsoft.com/office/powerpoint/2010/main" val="12514125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5CF033B-4069-4D9E-8F0C-3B4321224DD4}" type="datetimeFigureOut">
              <a:rPr lang="en-US" smtClean="0"/>
              <a:t>8/5/2019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844177E-2200-46C7-BDAD-B14DA558BDCF}" type="slidenum">
              <a:rPr lang="en-US" smtClean="0"/>
              <a:t>‹#›</a:t>
            </a:fld>
            <a:endParaRPr lang="en-US"/>
          </a:p>
        </p:txBody>
      </p:sp>
    </p:spTree>
    <p:extLst>
      <p:ext uri="{BB962C8B-B14F-4D97-AF65-F5344CB8AC3E}">
        <p14:creationId xmlns:p14="http://schemas.microsoft.com/office/powerpoint/2010/main" val="34003866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5CF033B-4069-4D9E-8F0C-3B4321224DD4}" type="datetimeFigureOut">
              <a:rPr lang="en-US" smtClean="0"/>
              <a:t>8/5/2019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844177E-2200-46C7-BDAD-B14DA558BDCF}" type="slidenum">
              <a:rPr lang="en-US" smtClean="0"/>
              <a:t>‹#›</a:t>
            </a:fld>
            <a:endParaRPr lang="en-US"/>
          </a:p>
        </p:txBody>
      </p:sp>
    </p:spTree>
    <p:extLst>
      <p:ext uri="{BB962C8B-B14F-4D97-AF65-F5344CB8AC3E}">
        <p14:creationId xmlns:p14="http://schemas.microsoft.com/office/powerpoint/2010/main" val="31324835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5CF033B-4069-4D9E-8F0C-3B4321224DD4}" type="datetimeFigureOut">
              <a:rPr lang="en-US" smtClean="0"/>
              <a:t>8/5/2019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844177E-2200-46C7-BDAD-B14DA558BDCF}" type="slidenum">
              <a:rPr lang="en-US" smtClean="0"/>
              <a:t>‹#›</a:t>
            </a:fld>
            <a:endParaRPr lang="en-US"/>
          </a:p>
        </p:txBody>
      </p:sp>
    </p:spTree>
    <p:extLst>
      <p:ext uri="{BB962C8B-B14F-4D97-AF65-F5344CB8AC3E}">
        <p14:creationId xmlns:p14="http://schemas.microsoft.com/office/powerpoint/2010/main" val="14468912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5CF033B-4069-4D9E-8F0C-3B4321224DD4}" type="datetimeFigureOut">
              <a:rPr lang="en-US" smtClean="0"/>
              <a:t>8/5/2019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844177E-2200-46C7-BDAD-B14DA558BDCF}" type="slidenum">
              <a:rPr lang="en-US" smtClean="0"/>
              <a:t>‹#›</a:t>
            </a:fld>
            <a:endParaRPr lang="en-US"/>
          </a:p>
        </p:txBody>
      </p:sp>
    </p:spTree>
    <p:extLst>
      <p:ext uri="{BB962C8B-B14F-4D97-AF65-F5344CB8AC3E}">
        <p14:creationId xmlns:p14="http://schemas.microsoft.com/office/powerpoint/2010/main" val="11598180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5CF033B-4069-4D9E-8F0C-3B4321224DD4}" type="datetimeFigureOut">
              <a:rPr lang="en-US" smtClean="0"/>
              <a:t>8/5/2019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844177E-2200-46C7-BDAD-B14DA558BDCF}" type="slidenum">
              <a:rPr lang="en-US" smtClean="0"/>
              <a:t>‹#›</a:t>
            </a:fld>
            <a:endParaRPr lang="en-US"/>
          </a:p>
        </p:txBody>
      </p:sp>
    </p:spTree>
    <p:extLst>
      <p:ext uri="{BB962C8B-B14F-4D97-AF65-F5344CB8AC3E}">
        <p14:creationId xmlns:p14="http://schemas.microsoft.com/office/powerpoint/2010/main" val="17993474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5CF033B-4069-4D9E-8F0C-3B4321224DD4}" type="datetimeFigureOut">
              <a:rPr lang="en-US" smtClean="0"/>
              <a:t>8/5/2019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844177E-2200-46C7-BDAD-B14DA558BDCF}" type="slidenum">
              <a:rPr lang="en-US" smtClean="0"/>
              <a:t>‹#›</a:t>
            </a:fld>
            <a:endParaRPr lang="en-US"/>
          </a:p>
        </p:txBody>
      </p:sp>
    </p:spTree>
    <p:extLst>
      <p:ext uri="{BB962C8B-B14F-4D97-AF65-F5344CB8AC3E}">
        <p14:creationId xmlns:p14="http://schemas.microsoft.com/office/powerpoint/2010/main" val="26247325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CF033B-4069-4D9E-8F0C-3B4321224DD4}" type="datetimeFigureOut">
              <a:rPr lang="en-US" smtClean="0"/>
              <a:t>8/5/2019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844177E-2200-46C7-BDAD-B14DA558BDCF}" type="slidenum">
              <a:rPr lang="en-US" smtClean="0"/>
              <a:t>‹#›</a:t>
            </a:fld>
            <a:endParaRPr lang="en-US"/>
          </a:p>
        </p:txBody>
      </p:sp>
    </p:spTree>
    <p:extLst>
      <p:ext uri="{BB962C8B-B14F-4D97-AF65-F5344CB8AC3E}">
        <p14:creationId xmlns:p14="http://schemas.microsoft.com/office/powerpoint/2010/main" val="24150779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5CF033B-4069-4D9E-8F0C-3B4321224DD4}" type="datetimeFigureOut">
              <a:rPr lang="en-US" smtClean="0"/>
              <a:t>8/5/2019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844177E-2200-46C7-BDAD-B14DA558BDCF}" type="slidenum">
              <a:rPr lang="en-US" smtClean="0"/>
              <a:t>‹#›</a:t>
            </a:fld>
            <a:endParaRPr lang="en-US"/>
          </a:p>
        </p:txBody>
      </p:sp>
    </p:spTree>
    <p:extLst>
      <p:ext uri="{BB962C8B-B14F-4D97-AF65-F5344CB8AC3E}">
        <p14:creationId xmlns:p14="http://schemas.microsoft.com/office/powerpoint/2010/main" val="36027106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5CF033B-4069-4D9E-8F0C-3B4321224DD4}" type="datetimeFigureOut">
              <a:rPr lang="en-US" smtClean="0"/>
              <a:t>8/5/2019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844177E-2200-46C7-BDAD-B14DA558BDCF}" type="slidenum">
              <a:rPr lang="en-US" smtClean="0"/>
              <a:t>‹#›</a:t>
            </a:fld>
            <a:endParaRPr lang="en-US"/>
          </a:p>
        </p:txBody>
      </p:sp>
    </p:spTree>
    <p:extLst>
      <p:ext uri="{BB962C8B-B14F-4D97-AF65-F5344CB8AC3E}">
        <p14:creationId xmlns:p14="http://schemas.microsoft.com/office/powerpoint/2010/main" val="29884779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CF033B-4069-4D9E-8F0C-3B4321224DD4}" type="datetimeFigureOut">
              <a:rPr lang="en-US" smtClean="0"/>
              <a:t>8/5/2019</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844177E-2200-46C7-BDAD-B14DA558BDCF}" type="slidenum">
              <a:rPr lang="en-US" smtClean="0"/>
              <a:t>‹#›</a:t>
            </a:fld>
            <a:endParaRPr lang="en-US"/>
          </a:p>
        </p:txBody>
      </p:sp>
    </p:spTree>
    <p:extLst>
      <p:ext uri="{BB962C8B-B14F-4D97-AF65-F5344CB8AC3E}">
        <p14:creationId xmlns:p14="http://schemas.microsoft.com/office/powerpoint/2010/main" val="85686655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14.jpeg"/><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9.tiff"/><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0.tiff"/><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21.tiff"/></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2.tiff"/><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3.tiff"/><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0.tiff"/><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21.tiff"/><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24.tiff"/><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26.tiff"/><Relationship Id="rId4" Type="http://schemas.openxmlformats.org/officeDocument/2006/relationships/image" Target="../media/image25.tiff"/></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2" Type="http://schemas.openxmlformats.org/officeDocument/2006/relationships/image" Target="../media/image27.tif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8.tif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70.png"/><Relationship Id="rId2" Type="http://schemas.openxmlformats.org/officeDocument/2006/relationships/image" Target="../media/image460.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80.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490.png"/></Relationships>
</file>

<file path=ppt/slides/_rels/slide34.xml.rels><?xml version="1.0" encoding="UTF-8" standalone="yes"?>
<Relationships xmlns="http://schemas.openxmlformats.org/package/2006/relationships"><Relationship Id="rId2" Type="http://schemas.openxmlformats.org/officeDocument/2006/relationships/image" Target="../media/image500.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xml"/><Relationship Id="rId6" Type="http://schemas.openxmlformats.org/officeDocument/2006/relationships/image" Target="../media/image440.png"/><Relationship Id="rId5" Type="http://schemas.openxmlformats.org/officeDocument/2006/relationships/image" Target="../media/image400.png"/><Relationship Id="rId4" Type="http://schemas.openxmlformats.org/officeDocument/2006/relationships/image" Target="../media/image430.png"/></Relationships>
</file>

<file path=ppt/slides/_rels/slide41.xml.rels><?xml version="1.0" encoding="UTF-8" standalone="yes"?>
<Relationships xmlns="http://schemas.openxmlformats.org/package/2006/relationships"><Relationship Id="rId8" Type="http://schemas.openxmlformats.org/officeDocument/2006/relationships/image" Target="../media/image29.png"/><Relationship Id="rId7" Type="http://schemas.openxmlformats.org/officeDocument/2006/relationships/image" Target="../media/image41.png"/><Relationship Id="rId2" Type="http://schemas.openxmlformats.org/officeDocument/2006/relationships/notesSlide" Target="../notesSlides/notesSlide33.xml"/><Relationship Id="rId1" Type="http://schemas.openxmlformats.org/officeDocument/2006/relationships/slideLayout" Target="../slideLayouts/slideLayout1.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 Id="rId9" Type="http://schemas.openxmlformats.org/officeDocument/2006/relationships/image" Target="../media/image43.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8.jpe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 y="1192312"/>
            <a:ext cx="9144001" cy="1754326"/>
          </a:xfrm>
          <a:prstGeom prst="rect">
            <a:avLst/>
          </a:prstGeom>
          <a:noFill/>
        </p:spPr>
        <p:txBody>
          <a:bodyPr wrap="square" rtlCol="0">
            <a:spAutoFit/>
          </a:bodyPr>
          <a:lstStyle/>
          <a:p>
            <a:pPr algn="ctr"/>
            <a:r>
              <a:rPr lang="en-US" sz="3600" b="1" dirty="0">
                <a:latin typeface="Arial" panose="020B0604020202020204" pitchFamily="34" charset="0"/>
                <a:cs typeface="Arial" panose="020B0604020202020204" pitchFamily="34" charset="0"/>
              </a:rPr>
              <a:t>Accuracy assessment of small UAS surveys and the role of GCPs with and without GNSS-PPK positioning </a:t>
            </a:r>
            <a:endParaRPr lang="en-US" sz="3600" dirty="0">
              <a:latin typeface="Arial" panose="020B0604020202020204" pitchFamily="34" charset="0"/>
              <a:cs typeface="Arial" panose="020B0604020202020204" pitchFamily="34" charset="0"/>
            </a:endParaRPr>
          </a:p>
        </p:txBody>
      </p:sp>
      <p:sp>
        <p:nvSpPr>
          <p:cNvPr id="6" name="TextBox 5"/>
          <p:cNvSpPr txBox="1"/>
          <p:nvPr/>
        </p:nvSpPr>
        <p:spPr>
          <a:xfrm>
            <a:off x="0" y="3236119"/>
            <a:ext cx="9144000" cy="1569660"/>
          </a:xfrm>
          <a:prstGeom prst="rect">
            <a:avLst/>
          </a:prstGeom>
          <a:noFill/>
        </p:spPr>
        <p:txBody>
          <a:bodyPr wrap="square" rtlCol="0">
            <a:spAutoFit/>
          </a:bodyPr>
          <a:lstStyle/>
          <a:p>
            <a:pPr algn="ctr"/>
            <a:r>
              <a:rPr lang="en-US" altLang="en-US" sz="2400" dirty="0">
                <a:latin typeface="Arial" panose="020B0604020202020204" pitchFamily="34" charset="0"/>
                <a:cs typeface="Arial" panose="020B0604020202020204" pitchFamily="34" charset="0"/>
              </a:rPr>
              <a:t>Dr. </a:t>
            </a:r>
            <a:r>
              <a:rPr lang="en-US" altLang="en-US" sz="2400" dirty="0" err="1">
                <a:latin typeface="Arial" panose="020B0604020202020204" pitchFamily="34" charset="0"/>
                <a:cs typeface="Arial" panose="020B0604020202020204" pitchFamily="34" charset="0"/>
              </a:rPr>
              <a:t>Dimitrios</a:t>
            </a:r>
            <a:r>
              <a:rPr lang="en-US" altLang="en-US" sz="2400" dirty="0">
                <a:latin typeface="Arial" panose="020B0604020202020204" pitchFamily="34" charset="0"/>
                <a:cs typeface="Arial" panose="020B0604020202020204" pitchFamily="34" charset="0"/>
              </a:rPr>
              <a:t> </a:t>
            </a:r>
            <a:r>
              <a:rPr lang="en-US" altLang="en-US" sz="2400" dirty="0" err="1">
                <a:latin typeface="Arial" panose="020B0604020202020204" pitchFamily="34" charset="0"/>
                <a:cs typeface="Arial" panose="020B0604020202020204" pitchFamily="34" charset="0"/>
              </a:rPr>
              <a:t>Bolkas</a:t>
            </a:r>
            <a:r>
              <a:rPr lang="en-US" altLang="en-US" sz="2400" dirty="0">
                <a:latin typeface="Arial" panose="020B0604020202020204" pitchFamily="34" charset="0"/>
                <a:cs typeface="Arial" panose="020B0604020202020204" pitchFamily="34" charset="0"/>
              </a:rPr>
              <a:t>; dxb80@psu.edu</a:t>
            </a:r>
          </a:p>
          <a:p>
            <a:pPr algn="ctr"/>
            <a:r>
              <a:rPr lang="en-US" altLang="en-US" sz="2400" dirty="0">
                <a:latin typeface="Arial" panose="020B0604020202020204" pitchFamily="34" charset="0"/>
                <a:cs typeface="Arial" panose="020B0604020202020204" pitchFamily="34" charset="0"/>
              </a:rPr>
              <a:t> </a:t>
            </a:r>
          </a:p>
          <a:p>
            <a:pPr algn="ctr"/>
            <a:r>
              <a:rPr lang="en-US" altLang="en-US" sz="2400" dirty="0">
                <a:latin typeface="Arial" panose="020B0604020202020204" pitchFamily="34" charset="0"/>
                <a:cs typeface="Arial" panose="020B0604020202020204" pitchFamily="34" charset="0"/>
              </a:rPr>
              <a:t>Department of Surveying Engineering, Pennsylvania State University, Wilkes-Barre Campus</a:t>
            </a:r>
          </a:p>
        </p:txBody>
      </p:sp>
      <p:sp>
        <p:nvSpPr>
          <p:cNvPr id="8" name="Subtitle 2"/>
          <p:cNvSpPr txBox="1">
            <a:spLocks/>
          </p:cNvSpPr>
          <p:nvPr/>
        </p:nvSpPr>
        <p:spPr bwMode="auto">
          <a:xfrm>
            <a:off x="0" y="5379644"/>
            <a:ext cx="9144000" cy="110307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0" indent="0" algn="ctr" rtl="0" eaLnBrk="1" fontAlgn="base" hangingPunct="1">
              <a:spcBef>
                <a:spcPct val="20000"/>
              </a:spcBef>
              <a:spcAft>
                <a:spcPct val="0"/>
              </a:spcAft>
              <a:buNone/>
              <a:defRPr sz="2400">
                <a:solidFill>
                  <a:schemeClr val="tx1"/>
                </a:solidFill>
                <a:latin typeface="+mn-lt"/>
                <a:ea typeface="+mn-ea"/>
                <a:cs typeface="+mn-cs"/>
              </a:defRPr>
            </a:lvl1pPr>
            <a:lvl2pPr marL="342900" indent="0" algn="ctr" rtl="0" eaLnBrk="1" fontAlgn="base" hangingPunct="1">
              <a:spcBef>
                <a:spcPct val="20000"/>
              </a:spcBef>
              <a:spcAft>
                <a:spcPct val="0"/>
              </a:spcAft>
              <a:buNone/>
              <a:defRPr sz="2100">
                <a:solidFill>
                  <a:schemeClr val="tx1"/>
                </a:solidFill>
                <a:latin typeface="+mn-lt"/>
              </a:defRPr>
            </a:lvl2pPr>
            <a:lvl3pPr marL="685800" indent="0" algn="ctr" rtl="0" eaLnBrk="1" fontAlgn="base" hangingPunct="1">
              <a:spcBef>
                <a:spcPct val="20000"/>
              </a:spcBef>
              <a:spcAft>
                <a:spcPct val="0"/>
              </a:spcAft>
              <a:buNone/>
              <a:defRPr sz="1800">
                <a:solidFill>
                  <a:schemeClr val="tx1"/>
                </a:solidFill>
                <a:latin typeface="+mn-lt"/>
              </a:defRPr>
            </a:lvl3pPr>
            <a:lvl4pPr marL="1028700" indent="0" algn="ctr" rtl="0" eaLnBrk="1" fontAlgn="base" hangingPunct="1">
              <a:spcBef>
                <a:spcPct val="20000"/>
              </a:spcBef>
              <a:spcAft>
                <a:spcPct val="0"/>
              </a:spcAft>
              <a:buNone/>
              <a:defRPr sz="1500">
                <a:solidFill>
                  <a:schemeClr val="tx1"/>
                </a:solidFill>
                <a:latin typeface="+mn-lt"/>
              </a:defRPr>
            </a:lvl4pPr>
            <a:lvl5pPr marL="1371600" indent="0" algn="ctr" rtl="0" eaLnBrk="1" fontAlgn="base" hangingPunct="1">
              <a:spcBef>
                <a:spcPct val="20000"/>
              </a:spcBef>
              <a:spcAft>
                <a:spcPct val="0"/>
              </a:spcAft>
              <a:buNone/>
              <a:defRPr sz="1500">
                <a:solidFill>
                  <a:schemeClr val="tx1"/>
                </a:solidFill>
                <a:latin typeface="+mn-lt"/>
              </a:defRPr>
            </a:lvl5pPr>
            <a:lvl6pPr marL="1714500" indent="0" algn="ctr" rtl="0" eaLnBrk="1" fontAlgn="base" hangingPunct="1">
              <a:spcBef>
                <a:spcPct val="20000"/>
              </a:spcBef>
              <a:spcAft>
                <a:spcPct val="0"/>
              </a:spcAft>
              <a:buNone/>
              <a:defRPr sz="1500">
                <a:solidFill>
                  <a:schemeClr val="tx1"/>
                </a:solidFill>
                <a:latin typeface="+mn-lt"/>
              </a:defRPr>
            </a:lvl6pPr>
            <a:lvl7pPr marL="2057400" indent="0" algn="ctr" rtl="0" eaLnBrk="1" fontAlgn="base" hangingPunct="1">
              <a:spcBef>
                <a:spcPct val="20000"/>
              </a:spcBef>
              <a:spcAft>
                <a:spcPct val="0"/>
              </a:spcAft>
              <a:buNone/>
              <a:defRPr sz="1500">
                <a:solidFill>
                  <a:schemeClr val="tx1"/>
                </a:solidFill>
                <a:latin typeface="+mn-lt"/>
              </a:defRPr>
            </a:lvl7pPr>
            <a:lvl8pPr marL="2400300" indent="0" algn="ctr" rtl="0" eaLnBrk="1" fontAlgn="base" hangingPunct="1">
              <a:spcBef>
                <a:spcPct val="20000"/>
              </a:spcBef>
              <a:spcAft>
                <a:spcPct val="0"/>
              </a:spcAft>
              <a:buNone/>
              <a:defRPr sz="1500">
                <a:solidFill>
                  <a:schemeClr val="tx1"/>
                </a:solidFill>
                <a:latin typeface="+mn-lt"/>
              </a:defRPr>
            </a:lvl8pPr>
            <a:lvl9pPr marL="2743200" indent="0" algn="ctr" rtl="0" eaLnBrk="1" fontAlgn="base" hangingPunct="1">
              <a:spcBef>
                <a:spcPct val="20000"/>
              </a:spcBef>
              <a:spcAft>
                <a:spcPct val="0"/>
              </a:spcAft>
              <a:buNone/>
              <a:defRPr sz="1500">
                <a:solidFill>
                  <a:schemeClr val="tx1"/>
                </a:solidFill>
                <a:latin typeface="+mn-lt"/>
              </a:defRPr>
            </a:lvl9pPr>
          </a:lstStyle>
          <a:p>
            <a:r>
              <a:rPr lang="en-US" kern="0" dirty="0" err="1"/>
              <a:t>SaGES</a:t>
            </a:r>
            <a:r>
              <a:rPr lang="en-US" kern="0" dirty="0"/>
              <a:t> Conference 2019 </a:t>
            </a:r>
          </a:p>
          <a:p>
            <a:r>
              <a:rPr lang="en-US" kern="0" dirty="0"/>
              <a:t>Thibodaux, LA</a:t>
            </a:r>
          </a:p>
        </p:txBody>
      </p:sp>
      <p:pic>
        <p:nvPicPr>
          <p:cNvPr id="9" name="Picture 4" descr="Image result for penn state wilkes barre logo"/>
          <p:cNvPicPr>
            <a:picLocks noChangeAspect="1" noChangeArrowheads="1"/>
          </p:cNvPicPr>
          <p:nvPr/>
        </p:nvPicPr>
        <p:blipFill rotWithShape="1">
          <a:blip r:embed="rId3">
            <a:extLst>
              <a:ext uri="{28A0092B-C50C-407E-A947-70E740481C1C}">
                <a14:useLocalDpi xmlns:a14="http://schemas.microsoft.com/office/drawing/2010/main" val="0"/>
              </a:ext>
            </a:extLst>
          </a:blip>
          <a:srcRect l="7019" t="15285" r="8276" b="18933"/>
          <a:stretch/>
        </p:blipFill>
        <p:spPr bwMode="auto">
          <a:xfrm>
            <a:off x="6748240" y="49169"/>
            <a:ext cx="2395761" cy="85366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A drawing of a face&#10;&#10;Description generated with high confidence">
            <a:extLst>
              <a:ext uri="{FF2B5EF4-FFF2-40B4-BE49-F238E27FC236}">
                <a16:creationId xmlns:a16="http://schemas.microsoft.com/office/drawing/2014/main" id="{ECFAB558-340E-48F6-80F4-C873CB8E93A0}"/>
              </a:ext>
            </a:extLst>
          </p:cNvPr>
          <p:cNvPicPr>
            <a:picLocks noChangeAspect="1"/>
          </p:cNvPicPr>
          <p:nvPr/>
        </p:nvPicPr>
        <p:blipFill rotWithShape="1">
          <a:blip r:embed="rId4"/>
          <a:srcRect l="15346" t="14391" r="16064" b="21728"/>
          <a:stretch/>
        </p:blipFill>
        <p:spPr>
          <a:xfrm>
            <a:off x="102523" y="0"/>
            <a:ext cx="2227972" cy="1166041"/>
          </a:xfrm>
          <a:prstGeom prst="rect">
            <a:avLst/>
          </a:prstGeom>
        </p:spPr>
      </p:pic>
    </p:spTree>
    <p:extLst>
      <p:ext uri="{BB962C8B-B14F-4D97-AF65-F5344CB8AC3E}">
        <p14:creationId xmlns:p14="http://schemas.microsoft.com/office/powerpoint/2010/main" val="25618958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9141305" cy="76944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Flight Parameters (Cont.)</a:t>
            </a:r>
            <a:endParaRPr kumimoji="0" lang="en-US" sz="44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p:txBody>
      </p:sp>
      <p:sp>
        <p:nvSpPr>
          <p:cNvPr id="4" name="Rectangle 3"/>
          <p:cNvSpPr/>
          <p:nvPr/>
        </p:nvSpPr>
        <p:spPr>
          <a:xfrm>
            <a:off x="84842" y="893231"/>
            <a:ext cx="7852528" cy="954107"/>
          </a:xfrm>
          <a:prstGeom prst="rect">
            <a:avLst/>
          </a:prstGeom>
        </p:spPr>
        <p:txBody>
          <a:bodyPr wrap="square">
            <a:spAutoFit/>
          </a:bodyPr>
          <a:lstStyle/>
          <a:p>
            <a:pPr marL="342900" marR="0" lvl="0" indent="-342900" algn="l" defTabSz="4572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8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Photograph overlap</a:t>
            </a:r>
            <a:r>
              <a:rPr kumimoji="0" lang="en-US" sz="2800" b="0" i="0" u="none" strike="noStrike" kern="1200" cap="none" spc="0" normalizeH="0" noProof="0" dirty="0">
                <a:ln>
                  <a:noFill/>
                </a:ln>
                <a:effectLst/>
                <a:uLnTx/>
                <a:uFillTx/>
                <a:latin typeface="Arial" panose="020B0604020202020204" pitchFamily="34" charset="0"/>
                <a:ea typeface="+mn-ea"/>
                <a:cs typeface="Arial" panose="020B0604020202020204" pitchFamily="34" charset="0"/>
              </a:rPr>
              <a:t> was set to 70% forward and 50% side</a:t>
            </a: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981021"/>
            <a:ext cx="9146572" cy="4304269"/>
          </a:xfrm>
          <a:prstGeom prst="rect">
            <a:avLst/>
          </a:prstGeom>
        </p:spPr>
      </p:pic>
      <p:sp>
        <p:nvSpPr>
          <p:cNvPr id="9" name="Rectangle 8"/>
          <p:cNvSpPr/>
          <p:nvPr/>
        </p:nvSpPr>
        <p:spPr>
          <a:xfrm>
            <a:off x="59750" y="2239342"/>
            <a:ext cx="2450968" cy="523220"/>
          </a:xfrm>
          <a:prstGeom prst="rect">
            <a:avLst/>
          </a:prstGeom>
          <a:solidFill>
            <a:schemeClr val="bg1"/>
          </a:solidFill>
        </p:spPr>
        <p:txBody>
          <a:bodyPr wrap="square">
            <a:spAutoFit/>
          </a:bodyPr>
          <a:lstStyle/>
          <a:p>
            <a:pPr>
              <a:spcAft>
                <a:spcPts val="1200"/>
              </a:spcAft>
            </a:pPr>
            <a:r>
              <a:rPr lang="en-US" sz="2800" dirty="0">
                <a:latin typeface="Arial" panose="020B0604020202020204" pitchFamily="34" charset="0"/>
                <a:cs typeface="Arial" panose="020B0604020202020204" pitchFamily="34" charset="0"/>
              </a:rPr>
              <a:t>90 m (300 </a:t>
            </a:r>
            <a:r>
              <a:rPr lang="en-US" sz="2800" dirty="0" err="1">
                <a:latin typeface="Arial" panose="020B0604020202020204" pitchFamily="34" charset="0"/>
                <a:cs typeface="Arial" panose="020B0604020202020204" pitchFamily="34" charset="0"/>
              </a:rPr>
              <a:t>ft</a:t>
            </a:r>
            <a:r>
              <a:rPr lang="en-US" sz="2800" dirty="0">
                <a:latin typeface="Arial" panose="020B0604020202020204" pitchFamily="34" charset="0"/>
                <a:cs typeface="Arial" panose="020B0604020202020204" pitchFamily="34" charset="0"/>
              </a:rPr>
              <a:t>)</a:t>
            </a:r>
          </a:p>
        </p:txBody>
      </p:sp>
      <p:sp>
        <p:nvSpPr>
          <p:cNvPr id="10" name="Rectangle 9"/>
          <p:cNvSpPr/>
          <p:nvPr/>
        </p:nvSpPr>
        <p:spPr>
          <a:xfrm>
            <a:off x="4455828" y="2242631"/>
            <a:ext cx="2274648" cy="523220"/>
          </a:xfrm>
          <a:prstGeom prst="rect">
            <a:avLst/>
          </a:prstGeom>
          <a:solidFill>
            <a:schemeClr val="bg1"/>
          </a:solidFill>
        </p:spPr>
        <p:txBody>
          <a:bodyPr wrap="square">
            <a:spAutoFit/>
          </a:bodyPr>
          <a:lstStyle/>
          <a:p>
            <a:pPr>
              <a:spcAft>
                <a:spcPts val="1200"/>
              </a:spcAft>
            </a:pPr>
            <a:r>
              <a:rPr lang="en-US" sz="2800" dirty="0">
                <a:latin typeface="Arial" panose="020B0604020202020204" pitchFamily="34" charset="0"/>
                <a:cs typeface="Arial" panose="020B0604020202020204" pitchFamily="34" charset="0"/>
              </a:rPr>
              <a:t>50 m (160 </a:t>
            </a:r>
            <a:r>
              <a:rPr lang="en-US" sz="2800" dirty="0" err="1">
                <a:latin typeface="Arial" panose="020B0604020202020204" pitchFamily="34" charset="0"/>
                <a:cs typeface="Arial" panose="020B0604020202020204" pitchFamily="34" charset="0"/>
              </a:rPr>
              <a:t>ft</a:t>
            </a:r>
            <a:r>
              <a:rPr lang="en-US" sz="2800" dirty="0">
                <a:latin typeface="Arial" panose="020B0604020202020204" pitchFamily="34" charset="0"/>
                <a:cs typeface="Arial" panose="020B0604020202020204" pitchFamily="34" charset="0"/>
              </a:rPr>
              <a:t>)</a:t>
            </a:r>
          </a:p>
        </p:txBody>
      </p:sp>
      <p:sp>
        <p:nvSpPr>
          <p:cNvPr id="11" name="Rectangle 10"/>
          <p:cNvSpPr/>
          <p:nvPr/>
        </p:nvSpPr>
        <p:spPr>
          <a:xfrm>
            <a:off x="1200962" y="6285290"/>
            <a:ext cx="2058748" cy="523220"/>
          </a:xfrm>
          <a:prstGeom prst="rect">
            <a:avLst/>
          </a:prstGeom>
          <a:solidFill>
            <a:schemeClr val="bg1"/>
          </a:solidFill>
        </p:spPr>
        <p:txBody>
          <a:bodyPr wrap="square">
            <a:spAutoFit/>
          </a:bodyPr>
          <a:lstStyle/>
          <a:p>
            <a:pPr>
              <a:spcAft>
                <a:spcPts val="1200"/>
              </a:spcAft>
            </a:pPr>
            <a:r>
              <a:rPr lang="en-US" sz="2800" dirty="0">
                <a:latin typeface="Arial" panose="020B0604020202020204" pitchFamily="34" charset="0"/>
                <a:cs typeface="Arial" panose="020B0604020202020204" pitchFamily="34" charset="0"/>
              </a:rPr>
              <a:t>22 pictures </a:t>
            </a:r>
          </a:p>
        </p:txBody>
      </p:sp>
      <p:sp>
        <p:nvSpPr>
          <p:cNvPr id="12" name="Rectangle 11"/>
          <p:cNvSpPr/>
          <p:nvPr/>
        </p:nvSpPr>
        <p:spPr>
          <a:xfrm>
            <a:off x="6148332" y="6224801"/>
            <a:ext cx="2058748" cy="523220"/>
          </a:xfrm>
          <a:prstGeom prst="rect">
            <a:avLst/>
          </a:prstGeom>
          <a:solidFill>
            <a:schemeClr val="bg1"/>
          </a:solidFill>
        </p:spPr>
        <p:txBody>
          <a:bodyPr wrap="square">
            <a:spAutoFit/>
          </a:bodyPr>
          <a:lstStyle/>
          <a:p>
            <a:pPr>
              <a:spcAft>
                <a:spcPts val="1200"/>
              </a:spcAft>
            </a:pPr>
            <a:r>
              <a:rPr lang="en-US" sz="2800" dirty="0">
                <a:latin typeface="Arial" panose="020B0604020202020204" pitchFamily="34" charset="0"/>
                <a:cs typeface="Arial" panose="020B0604020202020204" pitchFamily="34" charset="0"/>
              </a:rPr>
              <a:t>57 pictures </a:t>
            </a:r>
          </a:p>
        </p:txBody>
      </p:sp>
    </p:spTree>
    <p:extLst>
      <p:ext uri="{BB962C8B-B14F-4D97-AF65-F5344CB8AC3E}">
        <p14:creationId xmlns:p14="http://schemas.microsoft.com/office/powerpoint/2010/main" val="30974549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9141305" cy="769441"/>
          </a:xfrm>
          <a:prstGeom prst="rect">
            <a:avLst/>
          </a:prstGeom>
          <a:noFill/>
        </p:spPr>
        <p:txBody>
          <a:bodyPr wrap="square" rtlCol="0">
            <a:spAutoFit/>
          </a:bodyPr>
          <a:lstStyle/>
          <a:p>
            <a:pPr algn="ctr"/>
            <a:r>
              <a:rPr lang="en-US" sz="4400" b="1" dirty="0" err="1">
                <a:latin typeface="Arial" panose="020B0604020202020204" pitchFamily="34" charset="0"/>
                <a:cs typeface="Arial" panose="020B0604020202020204" pitchFamily="34" charset="0"/>
              </a:rPr>
              <a:t>sUAS</a:t>
            </a:r>
            <a:r>
              <a:rPr lang="en-US" sz="4400" b="1" dirty="0">
                <a:latin typeface="Arial" panose="020B0604020202020204" pitchFamily="34" charset="0"/>
                <a:cs typeface="Arial" panose="020B0604020202020204" pitchFamily="34" charset="0"/>
              </a:rPr>
              <a:t> Study Area and Control</a:t>
            </a:r>
            <a:endParaRPr lang="en-US" sz="4400" dirty="0">
              <a:latin typeface="Arial" panose="020B0604020202020204" pitchFamily="34" charset="0"/>
              <a:cs typeface="Arial" panose="020B0604020202020204" pitchFamily="34" charset="0"/>
            </a:endParaRPr>
          </a:p>
        </p:txBody>
      </p:sp>
      <p:sp>
        <p:nvSpPr>
          <p:cNvPr id="4" name="Rectangle 3"/>
          <p:cNvSpPr/>
          <p:nvPr/>
        </p:nvSpPr>
        <p:spPr>
          <a:xfrm>
            <a:off x="215889" y="763308"/>
            <a:ext cx="8013711" cy="1692771"/>
          </a:xfrm>
          <a:prstGeom prst="rect">
            <a:avLst/>
          </a:prstGeom>
        </p:spPr>
        <p:txBody>
          <a:bodyPr wrap="square">
            <a:spAutoFit/>
          </a:bodyPr>
          <a:lstStyle/>
          <a:p>
            <a:pPr marL="342900" indent="-342900">
              <a:spcAft>
                <a:spcPts val="1200"/>
              </a:spcAft>
              <a:buFont typeface="Arial" panose="020B0604020202020204" pitchFamily="34" charset="0"/>
              <a:buChar char="•"/>
            </a:pPr>
            <a:r>
              <a:rPr lang="en-US" sz="2800" dirty="0">
                <a:latin typeface="Arial" panose="020B0604020202020204" pitchFamily="34" charset="0"/>
                <a:cs typeface="Arial" panose="020B0604020202020204" pitchFamily="34" charset="0"/>
              </a:rPr>
              <a:t>Penn State Wilkes-Barre</a:t>
            </a:r>
          </a:p>
          <a:p>
            <a:pPr marL="342900" indent="-342900">
              <a:spcAft>
                <a:spcPts val="1200"/>
              </a:spcAft>
              <a:buFont typeface="Arial" panose="020B0604020202020204" pitchFamily="34" charset="0"/>
              <a:buChar char="•"/>
            </a:pPr>
            <a:r>
              <a:rPr lang="en-US" sz="2800" dirty="0">
                <a:latin typeface="Arial" panose="020B0604020202020204" pitchFamily="34" charset="0"/>
                <a:cs typeface="Arial" panose="020B0604020202020204" pitchFamily="34" charset="0"/>
              </a:rPr>
              <a:t>23 GCPs</a:t>
            </a:r>
          </a:p>
          <a:p>
            <a:pPr marL="342900" indent="-342900">
              <a:spcAft>
                <a:spcPts val="1200"/>
              </a:spcAft>
              <a:buFont typeface="Arial" panose="020B0604020202020204" pitchFamily="34" charset="0"/>
              <a:buChar char="•"/>
            </a:pPr>
            <a:r>
              <a:rPr lang="en-US" sz="2800" dirty="0">
                <a:latin typeface="Arial" panose="020B0604020202020204" pitchFamily="34" charset="0"/>
                <a:cs typeface="Arial" panose="020B0604020202020204" pitchFamily="34" charset="0"/>
              </a:rPr>
              <a:t>Area 2.25 ha</a:t>
            </a:r>
          </a:p>
        </p:txBody>
      </p:sp>
      <p:grpSp>
        <p:nvGrpSpPr>
          <p:cNvPr id="19" name="Group 18"/>
          <p:cNvGrpSpPr/>
          <p:nvPr/>
        </p:nvGrpSpPr>
        <p:grpSpPr>
          <a:xfrm>
            <a:off x="3343822" y="1724187"/>
            <a:ext cx="5797483" cy="5199801"/>
            <a:chOff x="3315112" y="1796797"/>
            <a:chExt cx="5797483" cy="5199801"/>
          </a:xfrm>
        </p:grpSpPr>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r="48454"/>
            <a:stretch/>
          </p:blipFill>
          <p:spPr>
            <a:xfrm>
              <a:off x="3315112" y="1796797"/>
              <a:ext cx="5797483" cy="5061203"/>
            </a:xfrm>
            <a:prstGeom prst="rect">
              <a:avLst/>
            </a:prstGeom>
          </p:spPr>
        </p:pic>
        <p:sp>
          <p:nvSpPr>
            <p:cNvPr id="5" name="Rectangle 4"/>
            <p:cNvSpPr/>
            <p:nvPr/>
          </p:nvSpPr>
          <p:spPr>
            <a:xfrm rot="18968027">
              <a:off x="5901391" y="5383567"/>
              <a:ext cx="1776448" cy="400110"/>
            </a:xfrm>
            <a:prstGeom prst="rect">
              <a:avLst/>
            </a:prstGeom>
            <a:solidFill>
              <a:schemeClr val="bg1"/>
            </a:solidFill>
          </p:spPr>
          <p:txBody>
            <a:bodyPr wrap="none">
              <a:spAutoFit/>
            </a:bodyPr>
            <a:lstStyle/>
            <a:p>
              <a:r>
                <a:rPr lang="en-US" sz="2000" dirty="0">
                  <a:latin typeface="Arial" panose="020B0604020202020204" pitchFamily="34" charset="0"/>
                  <a:cs typeface="Arial" panose="020B0604020202020204" pitchFamily="34" charset="0"/>
                </a:rPr>
                <a:t>250 m (820 </a:t>
              </a:r>
              <a:r>
                <a:rPr lang="en-US" sz="2000" dirty="0" err="1">
                  <a:latin typeface="Arial" panose="020B0604020202020204" pitchFamily="34" charset="0"/>
                  <a:cs typeface="Arial" panose="020B0604020202020204" pitchFamily="34" charset="0"/>
                </a:rPr>
                <a:t>ft</a:t>
              </a:r>
              <a:r>
                <a:rPr lang="en-US" sz="2000" dirty="0">
                  <a:latin typeface="Arial" panose="020B0604020202020204" pitchFamily="34" charset="0"/>
                  <a:cs typeface="Arial" panose="020B0604020202020204" pitchFamily="34" charset="0"/>
                </a:rPr>
                <a:t>)</a:t>
              </a:r>
              <a:endParaRPr lang="en-US" sz="2000" dirty="0"/>
            </a:p>
          </p:txBody>
        </p:sp>
        <p:sp>
          <p:nvSpPr>
            <p:cNvPr id="6" name="Rectangle 5"/>
            <p:cNvSpPr/>
            <p:nvPr/>
          </p:nvSpPr>
          <p:spPr>
            <a:xfrm rot="2724196">
              <a:off x="3037760" y="5979653"/>
              <a:ext cx="1633781" cy="400110"/>
            </a:xfrm>
            <a:prstGeom prst="rect">
              <a:avLst/>
            </a:prstGeom>
            <a:solidFill>
              <a:schemeClr val="bg1"/>
            </a:solidFill>
          </p:spPr>
          <p:txBody>
            <a:bodyPr wrap="none">
              <a:spAutoFit/>
            </a:bodyPr>
            <a:lstStyle/>
            <a:p>
              <a:r>
                <a:rPr lang="en-US" sz="2000" dirty="0">
                  <a:latin typeface="Arial" panose="020B0604020202020204" pitchFamily="34" charset="0"/>
                  <a:cs typeface="Arial" panose="020B0604020202020204" pitchFamily="34" charset="0"/>
                </a:rPr>
                <a:t>90 m (300 </a:t>
              </a:r>
              <a:r>
                <a:rPr lang="en-US" sz="2000" dirty="0" err="1">
                  <a:latin typeface="Arial" panose="020B0604020202020204" pitchFamily="34" charset="0"/>
                  <a:cs typeface="Arial" panose="020B0604020202020204" pitchFamily="34" charset="0"/>
                </a:rPr>
                <a:t>ft</a:t>
              </a:r>
              <a:r>
                <a:rPr lang="en-US" sz="2000" dirty="0">
                  <a:latin typeface="Arial" panose="020B0604020202020204" pitchFamily="34" charset="0"/>
                  <a:cs typeface="Arial" panose="020B0604020202020204" pitchFamily="34" charset="0"/>
                </a:rPr>
                <a:t>)</a:t>
              </a:r>
              <a:endParaRPr lang="en-US" sz="2000" dirty="0"/>
            </a:p>
          </p:txBody>
        </p:sp>
        <p:cxnSp>
          <p:nvCxnSpPr>
            <p:cNvPr id="11" name="Straight Arrow Connector 10"/>
            <p:cNvCxnSpPr/>
            <p:nvPr/>
          </p:nvCxnSpPr>
          <p:spPr>
            <a:xfrm>
              <a:off x="3419729" y="5147035"/>
              <a:ext cx="1435980" cy="1508164"/>
            </a:xfrm>
            <a:prstGeom prst="straightConnector1">
              <a:avLst/>
            </a:prstGeom>
            <a:ln w="7302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H="1">
              <a:off x="5132813" y="3487918"/>
              <a:ext cx="3313604" cy="3167281"/>
            </a:xfrm>
            <a:prstGeom prst="straightConnector1">
              <a:avLst/>
            </a:prstGeom>
            <a:ln w="7302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8" name="Rounded Rectangle 17"/>
            <p:cNvSpPr/>
            <p:nvPr/>
          </p:nvSpPr>
          <p:spPr>
            <a:xfrm>
              <a:off x="3419729" y="1932495"/>
              <a:ext cx="803015" cy="377072"/>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Tree>
    <p:extLst>
      <p:ext uri="{BB962C8B-B14F-4D97-AF65-F5344CB8AC3E}">
        <p14:creationId xmlns:p14="http://schemas.microsoft.com/office/powerpoint/2010/main" val="37044017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b="49558"/>
          <a:stretch/>
        </p:blipFill>
        <p:spPr>
          <a:xfrm>
            <a:off x="0" y="769441"/>
            <a:ext cx="9141305" cy="4841588"/>
          </a:xfrm>
          <a:prstGeom prst="rect">
            <a:avLst/>
          </a:prstGeom>
        </p:spPr>
      </p:pic>
      <p:sp>
        <p:nvSpPr>
          <p:cNvPr id="4" name="TextBox 3"/>
          <p:cNvSpPr txBox="1"/>
          <p:nvPr/>
        </p:nvSpPr>
        <p:spPr>
          <a:xfrm>
            <a:off x="0" y="0"/>
            <a:ext cx="9141305" cy="769441"/>
          </a:xfrm>
          <a:prstGeom prst="rect">
            <a:avLst/>
          </a:prstGeom>
          <a:noFill/>
        </p:spPr>
        <p:txBody>
          <a:bodyPr wrap="square" rtlCol="0">
            <a:spAutoFit/>
          </a:bodyPr>
          <a:lstStyle/>
          <a:p>
            <a:pPr algn="ctr"/>
            <a:r>
              <a:rPr lang="en-US" sz="4400" b="1" dirty="0">
                <a:latin typeface="Arial" panose="020B0604020202020204" pitchFamily="34" charset="0"/>
                <a:cs typeface="Arial" panose="020B0604020202020204" pitchFamily="34" charset="0"/>
              </a:rPr>
              <a:t>GCP Scenarios</a:t>
            </a:r>
            <a:endParaRPr lang="en-US" sz="4400" dirty="0">
              <a:latin typeface="Arial" panose="020B0604020202020204" pitchFamily="34" charset="0"/>
              <a:cs typeface="Arial" panose="020B0604020202020204" pitchFamily="34" charset="0"/>
            </a:endParaRPr>
          </a:p>
        </p:txBody>
      </p:sp>
      <p:sp>
        <p:nvSpPr>
          <p:cNvPr id="5" name="Rectangle 4"/>
          <p:cNvSpPr/>
          <p:nvPr/>
        </p:nvSpPr>
        <p:spPr>
          <a:xfrm>
            <a:off x="155542" y="5792474"/>
            <a:ext cx="6499782" cy="954107"/>
          </a:xfrm>
          <a:prstGeom prst="rect">
            <a:avLst/>
          </a:prstGeom>
        </p:spPr>
        <p:txBody>
          <a:bodyPr wrap="square">
            <a:spAutoFit/>
          </a:bodyPr>
          <a:lstStyle/>
          <a:p>
            <a:r>
              <a:rPr lang="en-US" sz="2800" dirty="0">
                <a:latin typeface="Arial" panose="020B0604020202020204" pitchFamily="34" charset="0"/>
                <a:ea typeface="Calibri" panose="020F0502020204030204" pitchFamily="34" charset="0"/>
                <a:cs typeface="Arial" panose="020B0604020202020204" pitchFamily="34" charset="0"/>
              </a:rPr>
              <a:t>(a), (b), (c), and (d) are tested for the case of GNSS-assisted geo-referencing</a:t>
            </a:r>
            <a:endParaRPr lang="en-US" sz="2800" dirty="0">
              <a:latin typeface="Arial" panose="020B0604020202020204" pitchFamily="34" charset="0"/>
              <a:cs typeface="Arial" panose="020B0604020202020204" pitchFamily="34" charset="0"/>
            </a:endParaRPr>
          </a:p>
        </p:txBody>
      </p:sp>
      <p:sp>
        <p:nvSpPr>
          <p:cNvPr id="3" name="TextBox 2"/>
          <p:cNvSpPr txBox="1"/>
          <p:nvPr/>
        </p:nvSpPr>
        <p:spPr>
          <a:xfrm>
            <a:off x="155542" y="1278294"/>
            <a:ext cx="992579" cy="369332"/>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0 GCPs</a:t>
            </a:r>
          </a:p>
        </p:txBody>
      </p:sp>
      <p:sp>
        <p:nvSpPr>
          <p:cNvPr id="6" name="TextBox 5"/>
          <p:cNvSpPr txBox="1"/>
          <p:nvPr/>
        </p:nvSpPr>
        <p:spPr>
          <a:xfrm>
            <a:off x="3135117" y="1278294"/>
            <a:ext cx="992579" cy="369332"/>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1 GCPs</a:t>
            </a:r>
          </a:p>
        </p:txBody>
      </p:sp>
      <p:sp>
        <p:nvSpPr>
          <p:cNvPr id="7" name="TextBox 6"/>
          <p:cNvSpPr txBox="1"/>
          <p:nvPr/>
        </p:nvSpPr>
        <p:spPr>
          <a:xfrm>
            <a:off x="6021386" y="1278294"/>
            <a:ext cx="992579" cy="369332"/>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2 GCPs</a:t>
            </a:r>
          </a:p>
        </p:txBody>
      </p:sp>
      <p:sp>
        <p:nvSpPr>
          <p:cNvPr id="8" name="TextBox 7"/>
          <p:cNvSpPr txBox="1"/>
          <p:nvPr/>
        </p:nvSpPr>
        <p:spPr>
          <a:xfrm>
            <a:off x="155541" y="3679371"/>
            <a:ext cx="992579" cy="369332"/>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3 GCPs</a:t>
            </a:r>
          </a:p>
        </p:txBody>
      </p:sp>
      <p:sp>
        <p:nvSpPr>
          <p:cNvPr id="9" name="TextBox 8"/>
          <p:cNvSpPr txBox="1"/>
          <p:nvPr/>
        </p:nvSpPr>
        <p:spPr>
          <a:xfrm>
            <a:off x="3135117" y="3679371"/>
            <a:ext cx="992579" cy="369332"/>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4 GCPs</a:t>
            </a:r>
          </a:p>
        </p:txBody>
      </p:sp>
      <p:sp>
        <p:nvSpPr>
          <p:cNvPr id="10" name="TextBox 9"/>
          <p:cNvSpPr txBox="1"/>
          <p:nvPr/>
        </p:nvSpPr>
        <p:spPr>
          <a:xfrm>
            <a:off x="6021386" y="3679371"/>
            <a:ext cx="992579" cy="369332"/>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5 GCPs</a:t>
            </a:r>
          </a:p>
        </p:txBody>
      </p:sp>
    </p:spTree>
    <p:extLst>
      <p:ext uri="{BB962C8B-B14F-4D97-AF65-F5344CB8AC3E}">
        <p14:creationId xmlns:p14="http://schemas.microsoft.com/office/powerpoint/2010/main" val="33758069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t="50442"/>
          <a:stretch/>
        </p:blipFill>
        <p:spPr>
          <a:xfrm>
            <a:off x="0" y="1008667"/>
            <a:ext cx="9144000" cy="4758184"/>
          </a:xfrm>
          <a:prstGeom prst="rect">
            <a:avLst/>
          </a:prstGeom>
        </p:spPr>
      </p:pic>
      <p:sp>
        <p:nvSpPr>
          <p:cNvPr id="4" name="TextBox 3"/>
          <p:cNvSpPr txBox="1"/>
          <p:nvPr/>
        </p:nvSpPr>
        <p:spPr>
          <a:xfrm>
            <a:off x="0" y="0"/>
            <a:ext cx="9141305" cy="76944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GCP Scenarios (Cont.)</a:t>
            </a:r>
            <a:endParaRPr kumimoji="0" lang="en-US" sz="44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p:txBody>
      </p:sp>
      <p:sp>
        <p:nvSpPr>
          <p:cNvPr id="5" name="TextBox 4"/>
          <p:cNvSpPr txBox="1"/>
          <p:nvPr/>
        </p:nvSpPr>
        <p:spPr>
          <a:xfrm>
            <a:off x="68455" y="1477347"/>
            <a:ext cx="992579" cy="369332"/>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6 GCPs</a:t>
            </a:r>
          </a:p>
        </p:txBody>
      </p:sp>
      <p:sp>
        <p:nvSpPr>
          <p:cNvPr id="6" name="TextBox 5"/>
          <p:cNvSpPr txBox="1"/>
          <p:nvPr/>
        </p:nvSpPr>
        <p:spPr>
          <a:xfrm>
            <a:off x="3138226" y="1477347"/>
            <a:ext cx="992579" cy="369332"/>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8 GCPs</a:t>
            </a:r>
          </a:p>
        </p:txBody>
      </p:sp>
      <p:sp>
        <p:nvSpPr>
          <p:cNvPr id="7" name="TextBox 6"/>
          <p:cNvSpPr txBox="1"/>
          <p:nvPr/>
        </p:nvSpPr>
        <p:spPr>
          <a:xfrm>
            <a:off x="6002725" y="1396413"/>
            <a:ext cx="1120820" cy="369332"/>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12 GCPs</a:t>
            </a:r>
          </a:p>
        </p:txBody>
      </p:sp>
      <p:sp>
        <p:nvSpPr>
          <p:cNvPr id="8" name="TextBox 7"/>
          <p:cNvSpPr txBox="1"/>
          <p:nvPr/>
        </p:nvSpPr>
        <p:spPr>
          <a:xfrm>
            <a:off x="68454" y="3791338"/>
            <a:ext cx="1120820" cy="369332"/>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16 GCPs</a:t>
            </a:r>
          </a:p>
        </p:txBody>
      </p:sp>
      <p:sp>
        <p:nvSpPr>
          <p:cNvPr id="9" name="TextBox 8"/>
          <p:cNvSpPr txBox="1"/>
          <p:nvPr/>
        </p:nvSpPr>
        <p:spPr>
          <a:xfrm>
            <a:off x="3138225" y="3791338"/>
            <a:ext cx="1120820" cy="369332"/>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20 GCPs</a:t>
            </a:r>
          </a:p>
        </p:txBody>
      </p:sp>
      <p:sp>
        <p:nvSpPr>
          <p:cNvPr id="10" name="TextBox 9"/>
          <p:cNvSpPr txBox="1"/>
          <p:nvPr/>
        </p:nvSpPr>
        <p:spPr>
          <a:xfrm>
            <a:off x="6002725" y="3791338"/>
            <a:ext cx="1120820" cy="369332"/>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23 GCPs</a:t>
            </a:r>
          </a:p>
        </p:txBody>
      </p:sp>
    </p:spTree>
    <p:extLst>
      <p:ext uri="{BB962C8B-B14F-4D97-AF65-F5344CB8AC3E}">
        <p14:creationId xmlns:p14="http://schemas.microsoft.com/office/powerpoint/2010/main" val="2943859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0"/>
            <a:ext cx="9141305" cy="76944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Assessment</a:t>
            </a:r>
            <a:r>
              <a:rPr kumimoji="0" lang="en-US" sz="4400" b="1" i="0" u="none" strike="noStrike" kern="1200" cap="none" spc="0" normalizeH="0" noProof="0" dirty="0">
                <a:ln>
                  <a:noFill/>
                </a:ln>
                <a:effectLst/>
                <a:uLnTx/>
                <a:uFillTx/>
                <a:latin typeface="Arial" panose="020B0604020202020204" pitchFamily="34" charset="0"/>
                <a:ea typeface="+mn-ea"/>
                <a:cs typeface="Arial" panose="020B0604020202020204" pitchFamily="34" charset="0"/>
              </a:rPr>
              <a:t> Data</a:t>
            </a:r>
            <a:endParaRPr kumimoji="0" lang="en-US" sz="44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09741"/>
            <a:ext cx="9144000" cy="3810000"/>
          </a:xfrm>
          <a:prstGeom prst="rect">
            <a:avLst/>
          </a:prstGeom>
        </p:spPr>
      </p:pic>
      <p:sp>
        <p:nvSpPr>
          <p:cNvPr id="6" name="Rectangle 5"/>
          <p:cNvSpPr/>
          <p:nvPr/>
        </p:nvSpPr>
        <p:spPr>
          <a:xfrm>
            <a:off x="355589" y="893231"/>
            <a:ext cx="8013711" cy="1692771"/>
          </a:xfrm>
          <a:prstGeom prst="rect">
            <a:avLst/>
          </a:prstGeom>
        </p:spPr>
        <p:txBody>
          <a:bodyPr wrap="square">
            <a:spAutoFit/>
          </a:bodyPr>
          <a:lstStyle/>
          <a:p>
            <a:pPr marL="342900" indent="-342900">
              <a:spcAft>
                <a:spcPts val="1200"/>
              </a:spcAft>
              <a:buFont typeface="Arial" panose="020B0604020202020204" pitchFamily="34" charset="0"/>
              <a:buChar char="•"/>
            </a:pPr>
            <a:r>
              <a:rPr lang="en-US" sz="2800" dirty="0">
                <a:latin typeface="Arial" panose="020B0604020202020204" pitchFamily="34" charset="0"/>
                <a:cs typeface="Arial" panose="020B0604020202020204" pitchFamily="34" charset="0"/>
              </a:rPr>
              <a:t>Leica </a:t>
            </a:r>
            <a:r>
              <a:rPr lang="en-US" sz="2800" dirty="0" err="1">
                <a:latin typeface="Arial" panose="020B0604020202020204" pitchFamily="34" charset="0"/>
                <a:cs typeface="Arial" panose="020B0604020202020204" pitchFamily="34" charset="0"/>
              </a:rPr>
              <a:t>Scanstation</a:t>
            </a:r>
            <a:r>
              <a:rPr lang="en-US" sz="2800" dirty="0">
                <a:latin typeface="Arial" panose="020B0604020202020204" pitchFamily="34" charset="0"/>
                <a:cs typeface="Arial" panose="020B0604020202020204" pitchFamily="34" charset="0"/>
              </a:rPr>
              <a:t> P40</a:t>
            </a:r>
          </a:p>
          <a:p>
            <a:pPr marL="342900" indent="-342900">
              <a:spcAft>
                <a:spcPts val="1200"/>
              </a:spcAft>
              <a:buFont typeface="Arial" panose="020B0604020202020204" pitchFamily="34" charset="0"/>
              <a:buChar char="•"/>
            </a:pPr>
            <a:r>
              <a:rPr lang="en-US" sz="2800" dirty="0">
                <a:latin typeface="Arial" panose="020B0604020202020204" pitchFamily="34" charset="0"/>
                <a:cs typeface="Arial" panose="020B0604020202020204" pitchFamily="34" charset="0"/>
              </a:rPr>
              <a:t>Average point spacing of 0.5 cm to 1 cm</a:t>
            </a:r>
          </a:p>
          <a:p>
            <a:pPr marL="342900" indent="-342900">
              <a:spcAft>
                <a:spcPts val="1200"/>
              </a:spcAft>
              <a:buFont typeface="Arial" panose="020B0604020202020204" pitchFamily="34" charset="0"/>
              <a:buChar char="•"/>
            </a:pPr>
            <a:r>
              <a:rPr lang="en-US" sz="2800" dirty="0">
                <a:latin typeface="Arial" panose="020B0604020202020204" pitchFamily="34" charset="0"/>
                <a:cs typeface="Arial" panose="020B0604020202020204" pitchFamily="34" charset="0"/>
              </a:rPr>
              <a:t>Total station Leica TS 15: 93 Checkpoints </a:t>
            </a:r>
          </a:p>
        </p:txBody>
      </p:sp>
      <p:pic>
        <p:nvPicPr>
          <p:cNvPr id="7" name="Picture 4" descr="http://leica-geosystems.com/-/media/images/leicageosystems/thumbnails%20800x428/product%20thumbnails/leica_scanstation_p30_p40_pic_800x428_new.ashx"/>
          <p:cNvPicPr>
            <a:picLocks noChangeAspect="1" noChangeArrowheads="1"/>
          </p:cNvPicPr>
          <p:nvPr/>
        </p:nvPicPr>
        <p:blipFill rotWithShape="1">
          <a:blip r:embed="rId4" cstate="hqprint">
            <a:extLst>
              <a:ext uri="{28A0092B-C50C-407E-A947-70E740481C1C}">
                <a14:useLocalDpi xmlns:a14="http://schemas.microsoft.com/office/drawing/2010/main" val="0"/>
              </a:ext>
            </a:extLst>
          </a:blip>
          <a:srcRect l="25293" r="22758"/>
          <a:stretch/>
        </p:blipFill>
        <p:spPr bwMode="auto">
          <a:xfrm>
            <a:off x="7657003" y="188839"/>
            <a:ext cx="1122860" cy="1156407"/>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Image result for leica ts 1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53454" y="1478501"/>
            <a:ext cx="857146" cy="13227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47809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0"/>
            <a:ext cx="9141305" cy="76944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Results: GCP-only</a:t>
            </a:r>
            <a:endParaRPr kumimoji="0" lang="en-US" sz="44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95" y="1779161"/>
            <a:ext cx="9144000" cy="5078839"/>
          </a:xfrm>
          <a:prstGeom prst="rect">
            <a:avLst/>
          </a:prstGeom>
        </p:spPr>
      </p:pic>
      <p:sp>
        <p:nvSpPr>
          <p:cNvPr id="6" name="Rectangle 5"/>
          <p:cNvSpPr/>
          <p:nvPr/>
        </p:nvSpPr>
        <p:spPr>
          <a:xfrm>
            <a:off x="355589" y="893231"/>
            <a:ext cx="8013711" cy="523220"/>
          </a:xfrm>
          <a:prstGeom prst="rect">
            <a:avLst/>
          </a:prstGeom>
        </p:spPr>
        <p:txBody>
          <a:bodyPr wrap="square">
            <a:spAutoFit/>
          </a:bodyPr>
          <a:lstStyle/>
          <a:p>
            <a:pPr marL="342900" indent="-342900">
              <a:spcAft>
                <a:spcPts val="1200"/>
              </a:spcAft>
              <a:buFont typeface="Arial" panose="020B0604020202020204" pitchFamily="34" charset="0"/>
              <a:buChar char="•"/>
            </a:pPr>
            <a:r>
              <a:rPr lang="en-US" sz="2800" dirty="0">
                <a:latin typeface="Arial" panose="020B0604020202020204" pitchFamily="34" charset="0"/>
                <a:cs typeface="Arial" panose="020B0604020202020204" pitchFamily="34" charset="0"/>
              </a:rPr>
              <a:t>90 m altitude – Elevation comparison from TLS </a:t>
            </a:r>
          </a:p>
        </p:txBody>
      </p:sp>
    </p:spTree>
    <p:extLst>
      <p:ext uri="{BB962C8B-B14F-4D97-AF65-F5344CB8AC3E}">
        <p14:creationId xmlns:p14="http://schemas.microsoft.com/office/powerpoint/2010/main" val="17552159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xtBox 3"/>
          <p:cNvSpPr txBox="1"/>
          <p:nvPr/>
        </p:nvSpPr>
        <p:spPr>
          <a:xfrm>
            <a:off x="0" y="0"/>
            <a:ext cx="9141305" cy="76944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Results: GCP-only</a:t>
            </a:r>
            <a:endParaRPr kumimoji="0" lang="en-US" sz="44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p:txBody>
      </p:sp>
      <p:sp>
        <p:nvSpPr>
          <p:cNvPr id="5" name="Rectangle 4"/>
          <p:cNvSpPr/>
          <p:nvPr/>
        </p:nvSpPr>
        <p:spPr>
          <a:xfrm>
            <a:off x="355589" y="893231"/>
            <a:ext cx="8013711" cy="523220"/>
          </a:xfrm>
          <a:prstGeom prst="rect">
            <a:avLst/>
          </a:prstGeom>
        </p:spPr>
        <p:txBody>
          <a:bodyPr wrap="square">
            <a:spAutoFit/>
          </a:bodyPr>
          <a:lstStyle/>
          <a:p>
            <a:pPr marL="342900" indent="-342900">
              <a:spcAft>
                <a:spcPts val="1200"/>
              </a:spcAft>
              <a:buFont typeface="Arial" panose="020B0604020202020204" pitchFamily="34" charset="0"/>
              <a:buChar char="•"/>
            </a:pPr>
            <a:r>
              <a:rPr lang="en-US" sz="2800" dirty="0">
                <a:latin typeface="Arial" panose="020B0604020202020204" pitchFamily="34" charset="0"/>
                <a:cs typeface="Arial" panose="020B0604020202020204" pitchFamily="34" charset="0"/>
              </a:rPr>
              <a:t>50 m altitude – Elevation comparison from TLS </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95" y="1779161"/>
            <a:ext cx="9144000" cy="5078839"/>
          </a:xfrm>
          <a:prstGeom prst="rect">
            <a:avLst/>
          </a:prstGeom>
        </p:spPr>
      </p:pic>
    </p:spTree>
    <p:extLst>
      <p:ext uri="{BB962C8B-B14F-4D97-AF65-F5344CB8AC3E}">
        <p14:creationId xmlns:p14="http://schemas.microsoft.com/office/powerpoint/2010/main" val="1769066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779161"/>
            <a:ext cx="9144000" cy="5078839"/>
          </a:xfrm>
          <a:prstGeom prst="rect">
            <a:avLst/>
          </a:prstGeom>
        </p:spPr>
      </p:pic>
      <p:sp>
        <p:nvSpPr>
          <p:cNvPr id="4" name="TextBox 3"/>
          <p:cNvSpPr txBox="1"/>
          <p:nvPr/>
        </p:nvSpPr>
        <p:spPr>
          <a:xfrm>
            <a:off x="0" y="0"/>
            <a:ext cx="9141305" cy="76944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Results: GCP+GNSS</a:t>
            </a:r>
            <a:endParaRPr kumimoji="0" lang="en-US" sz="44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p:txBody>
      </p:sp>
      <p:sp>
        <p:nvSpPr>
          <p:cNvPr id="5" name="Rectangle 4"/>
          <p:cNvSpPr/>
          <p:nvPr/>
        </p:nvSpPr>
        <p:spPr>
          <a:xfrm>
            <a:off x="355589" y="893231"/>
            <a:ext cx="8013711" cy="523220"/>
          </a:xfrm>
          <a:prstGeom prst="rect">
            <a:avLst/>
          </a:prstGeom>
        </p:spPr>
        <p:txBody>
          <a:bodyPr wrap="square">
            <a:spAutoFit/>
          </a:bodyPr>
          <a:lstStyle/>
          <a:p>
            <a:pPr marL="342900" indent="-342900">
              <a:spcAft>
                <a:spcPts val="1200"/>
              </a:spcAft>
              <a:buFont typeface="Arial" panose="020B0604020202020204" pitchFamily="34" charset="0"/>
              <a:buChar char="•"/>
            </a:pPr>
            <a:r>
              <a:rPr lang="en-US" sz="2800" dirty="0">
                <a:latin typeface="Arial" panose="020B0604020202020204" pitchFamily="34" charset="0"/>
                <a:cs typeface="Arial" panose="020B0604020202020204" pitchFamily="34" charset="0"/>
              </a:rPr>
              <a:t>90 m altitude – Elevation comparison from TLS </a:t>
            </a:r>
          </a:p>
        </p:txBody>
      </p:sp>
    </p:spTree>
    <p:extLst>
      <p:ext uri="{BB962C8B-B14F-4D97-AF65-F5344CB8AC3E}">
        <p14:creationId xmlns:p14="http://schemas.microsoft.com/office/powerpoint/2010/main" val="31632919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779161"/>
            <a:ext cx="9144000" cy="5078839"/>
          </a:xfrm>
          <a:prstGeom prst="rect">
            <a:avLst/>
          </a:prstGeom>
        </p:spPr>
      </p:pic>
      <p:sp>
        <p:nvSpPr>
          <p:cNvPr id="4" name="TextBox 3"/>
          <p:cNvSpPr txBox="1"/>
          <p:nvPr/>
        </p:nvSpPr>
        <p:spPr>
          <a:xfrm>
            <a:off x="0" y="0"/>
            <a:ext cx="9141305" cy="76944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Results: GCP+GNSS</a:t>
            </a:r>
            <a:endParaRPr kumimoji="0" lang="en-US" sz="44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p:txBody>
      </p:sp>
      <p:sp>
        <p:nvSpPr>
          <p:cNvPr id="5" name="Rectangle 4"/>
          <p:cNvSpPr/>
          <p:nvPr/>
        </p:nvSpPr>
        <p:spPr>
          <a:xfrm>
            <a:off x="355589" y="893231"/>
            <a:ext cx="8013711" cy="523220"/>
          </a:xfrm>
          <a:prstGeom prst="rect">
            <a:avLst/>
          </a:prstGeom>
        </p:spPr>
        <p:txBody>
          <a:bodyPr wrap="square">
            <a:spAutoFit/>
          </a:bodyPr>
          <a:lstStyle/>
          <a:p>
            <a:pPr marL="342900" indent="-342900">
              <a:spcAft>
                <a:spcPts val="1200"/>
              </a:spcAft>
              <a:buFont typeface="Arial" panose="020B0604020202020204" pitchFamily="34" charset="0"/>
              <a:buChar char="•"/>
            </a:pPr>
            <a:r>
              <a:rPr lang="en-US" sz="2800" dirty="0">
                <a:latin typeface="Arial" panose="020B0604020202020204" pitchFamily="34" charset="0"/>
                <a:cs typeface="Arial" panose="020B0604020202020204" pitchFamily="34" charset="0"/>
              </a:rPr>
              <a:t>50 m altitude – Elevation comparison from TLS </a:t>
            </a:r>
          </a:p>
        </p:txBody>
      </p:sp>
    </p:spTree>
    <p:extLst>
      <p:ext uri="{BB962C8B-B14F-4D97-AF65-F5344CB8AC3E}">
        <p14:creationId xmlns:p14="http://schemas.microsoft.com/office/powerpoint/2010/main" val="5761943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779161"/>
            <a:ext cx="9144000" cy="5078839"/>
          </a:xfrm>
          <a:prstGeom prst="rect">
            <a:avLst/>
          </a:prstGeom>
        </p:spPr>
      </p:pic>
      <p:sp>
        <p:nvSpPr>
          <p:cNvPr id="4" name="TextBox 3"/>
          <p:cNvSpPr txBox="1"/>
          <p:nvPr/>
        </p:nvSpPr>
        <p:spPr>
          <a:xfrm>
            <a:off x="0" y="0"/>
            <a:ext cx="9141305" cy="70788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Results: Checkpoint</a:t>
            </a:r>
            <a:r>
              <a:rPr kumimoji="0" lang="en-US" sz="4000" b="1" i="0" u="none" strike="noStrike" kern="1200" cap="none" spc="0" normalizeH="0" noProof="0" dirty="0">
                <a:ln>
                  <a:noFill/>
                </a:ln>
                <a:effectLst/>
                <a:uLnTx/>
                <a:uFillTx/>
                <a:latin typeface="Arial" panose="020B0604020202020204" pitchFamily="34" charset="0"/>
                <a:ea typeface="+mn-ea"/>
                <a:cs typeface="Arial" panose="020B0604020202020204" pitchFamily="34" charset="0"/>
              </a:rPr>
              <a:t> Comparison</a:t>
            </a:r>
            <a:endParaRPr kumimoji="0" lang="en-US" sz="40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p:txBody>
      </p:sp>
      <p:sp>
        <p:nvSpPr>
          <p:cNvPr id="5" name="Rectangle 4"/>
          <p:cNvSpPr/>
          <p:nvPr/>
        </p:nvSpPr>
        <p:spPr>
          <a:xfrm rot="16200000">
            <a:off x="-803907" y="2673649"/>
            <a:ext cx="2312196" cy="523220"/>
          </a:xfrm>
          <a:prstGeom prst="rect">
            <a:avLst/>
          </a:prstGeom>
        </p:spPr>
        <p:txBody>
          <a:bodyPr wrap="square">
            <a:spAutoFit/>
          </a:bodyPr>
          <a:lstStyle/>
          <a:p>
            <a:pPr>
              <a:spcAft>
                <a:spcPts val="1200"/>
              </a:spcAft>
            </a:pPr>
            <a:r>
              <a:rPr lang="en-US" sz="2800" dirty="0">
                <a:latin typeface="Arial" panose="020B0604020202020204" pitchFamily="34" charset="0"/>
                <a:cs typeface="Arial" panose="020B0604020202020204" pitchFamily="34" charset="0"/>
              </a:rPr>
              <a:t>GCP-only</a:t>
            </a:r>
          </a:p>
        </p:txBody>
      </p:sp>
      <p:sp>
        <p:nvSpPr>
          <p:cNvPr id="6" name="Rectangle 5"/>
          <p:cNvSpPr/>
          <p:nvPr/>
        </p:nvSpPr>
        <p:spPr>
          <a:xfrm rot="16200000">
            <a:off x="-803907" y="5213068"/>
            <a:ext cx="2312196" cy="523220"/>
          </a:xfrm>
          <a:prstGeom prst="rect">
            <a:avLst/>
          </a:prstGeom>
        </p:spPr>
        <p:txBody>
          <a:bodyPr wrap="square">
            <a:spAutoFit/>
          </a:bodyPr>
          <a:lstStyle/>
          <a:p>
            <a:pPr>
              <a:spcAft>
                <a:spcPts val="1200"/>
              </a:spcAft>
            </a:pPr>
            <a:r>
              <a:rPr lang="en-US" sz="2800" dirty="0">
                <a:latin typeface="Arial" panose="020B0604020202020204" pitchFamily="34" charset="0"/>
                <a:cs typeface="Arial" panose="020B0604020202020204" pitchFamily="34" charset="0"/>
              </a:rPr>
              <a:t>GCP+GNSS</a:t>
            </a:r>
          </a:p>
        </p:txBody>
      </p:sp>
      <p:sp>
        <p:nvSpPr>
          <p:cNvPr id="7" name="Rectangle 6"/>
          <p:cNvSpPr/>
          <p:nvPr/>
        </p:nvSpPr>
        <p:spPr>
          <a:xfrm>
            <a:off x="2233095" y="2251014"/>
            <a:ext cx="896604" cy="338554"/>
          </a:xfrm>
          <a:prstGeom prst="rect">
            <a:avLst/>
          </a:prstGeom>
        </p:spPr>
        <p:txBody>
          <a:bodyPr wrap="square">
            <a:spAutoFit/>
          </a:bodyPr>
          <a:lstStyle/>
          <a:p>
            <a:pPr>
              <a:spcAft>
                <a:spcPts val="1200"/>
              </a:spcAft>
            </a:pPr>
            <a:r>
              <a:rPr lang="en-US" sz="1600" dirty="0">
                <a:latin typeface="Arial" panose="020B0604020202020204" pitchFamily="34" charset="0"/>
                <a:cs typeface="Arial" panose="020B0604020202020204" pitchFamily="34" charset="0"/>
              </a:rPr>
              <a:t>90 m</a:t>
            </a:r>
          </a:p>
        </p:txBody>
      </p:sp>
      <p:sp>
        <p:nvSpPr>
          <p:cNvPr id="8" name="Rectangle 7"/>
          <p:cNvSpPr/>
          <p:nvPr/>
        </p:nvSpPr>
        <p:spPr>
          <a:xfrm>
            <a:off x="2233095" y="4797822"/>
            <a:ext cx="896604" cy="338554"/>
          </a:xfrm>
          <a:prstGeom prst="rect">
            <a:avLst/>
          </a:prstGeom>
        </p:spPr>
        <p:txBody>
          <a:bodyPr wrap="square">
            <a:spAutoFit/>
          </a:bodyPr>
          <a:lstStyle/>
          <a:p>
            <a:pPr>
              <a:spcAft>
                <a:spcPts val="1200"/>
              </a:spcAft>
            </a:pPr>
            <a:r>
              <a:rPr lang="en-US" sz="1600" dirty="0">
                <a:latin typeface="Arial" panose="020B0604020202020204" pitchFamily="34" charset="0"/>
                <a:cs typeface="Arial" panose="020B0604020202020204" pitchFamily="34" charset="0"/>
              </a:rPr>
              <a:t>90 m</a:t>
            </a:r>
          </a:p>
        </p:txBody>
      </p:sp>
      <p:sp>
        <p:nvSpPr>
          <p:cNvPr id="9" name="Rectangle 8"/>
          <p:cNvSpPr/>
          <p:nvPr/>
        </p:nvSpPr>
        <p:spPr>
          <a:xfrm>
            <a:off x="6146789" y="2251014"/>
            <a:ext cx="896604" cy="338554"/>
          </a:xfrm>
          <a:prstGeom prst="rect">
            <a:avLst/>
          </a:prstGeom>
        </p:spPr>
        <p:txBody>
          <a:bodyPr wrap="square">
            <a:spAutoFit/>
          </a:bodyPr>
          <a:lstStyle/>
          <a:p>
            <a:pPr>
              <a:spcAft>
                <a:spcPts val="1200"/>
              </a:spcAft>
            </a:pPr>
            <a:r>
              <a:rPr lang="en-US" sz="1600" dirty="0">
                <a:latin typeface="Arial" panose="020B0604020202020204" pitchFamily="34" charset="0"/>
                <a:cs typeface="Arial" panose="020B0604020202020204" pitchFamily="34" charset="0"/>
              </a:rPr>
              <a:t>50 m</a:t>
            </a:r>
          </a:p>
        </p:txBody>
      </p:sp>
      <p:sp>
        <p:nvSpPr>
          <p:cNvPr id="10" name="Rectangle 9"/>
          <p:cNvSpPr/>
          <p:nvPr/>
        </p:nvSpPr>
        <p:spPr>
          <a:xfrm>
            <a:off x="6146789" y="4797822"/>
            <a:ext cx="896604" cy="338554"/>
          </a:xfrm>
          <a:prstGeom prst="rect">
            <a:avLst/>
          </a:prstGeom>
        </p:spPr>
        <p:txBody>
          <a:bodyPr wrap="square">
            <a:spAutoFit/>
          </a:bodyPr>
          <a:lstStyle/>
          <a:p>
            <a:pPr>
              <a:spcAft>
                <a:spcPts val="1200"/>
              </a:spcAft>
            </a:pPr>
            <a:r>
              <a:rPr lang="en-US" sz="1600" dirty="0">
                <a:latin typeface="Arial" panose="020B0604020202020204" pitchFamily="34" charset="0"/>
                <a:cs typeface="Arial" panose="020B0604020202020204" pitchFamily="34" charset="0"/>
              </a:rPr>
              <a:t>50 m</a:t>
            </a:r>
          </a:p>
        </p:txBody>
      </p:sp>
    </p:spTree>
    <p:extLst>
      <p:ext uri="{BB962C8B-B14F-4D97-AF65-F5344CB8AC3E}">
        <p14:creationId xmlns:p14="http://schemas.microsoft.com/office/powerpoint/2010/main" val="15511242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0" y="0"/>
            <a:ext cx="9141305" cy="769441"/>
          </a:xfrm>
          <a:prstGeom prst="rect">
            <a:avLst/>
          </a:prstGeom>
          <a:noFill/>
        </p:spPr>
        <p:txBody>
          <a:bodyPr wrap="square" rtlCol="0">
            <a:spAutoFit/>
          </a:bodyPr>
          <a:lstStyle/>
          <a:p>
            <a:pPr algn="ctr"/>
            <a:r>
              <a:rPr lang="en-US" sz="4400" b="1" dirty="0">
                <a:latin typeface="Arial" panose="020B0604020202020204" pitchFamily="34" charset="0"/>
                <a:cs typeface="Arial" panose="020B0604020202020204" pitchFamily="34" charset="0"/>
              </a:rPr>
              <a:t>Introduction</a:t>
            </a:r>
            <a:endParaRPr lang="en-US" sz="4400" dirty="0">
              <a:latin typeface="Arial" panose="020B0604020202020204" pitchFamily="34" charset="0"/>
              <a:cs typeface="Arial" panose="020B0604020202020204" pitchFamily="34" charset="0"/>
            </a:endParaRPr>
          </a:p>
        </p:txBody>
      </p:sp>
      <p:sp>
        <p:nvSpPr>
          <p:cNvPr id="3" name="Rectangle 2"/>
          <p:cNvSpPr/>
          <p:nvPr/>
        </p:nvSpPr>
        <p:spPr>
          <a:xfrm>
            <a:off x="355590" y="893231"/>
            <a:ext cx="6020496" cy="5355312"/>
          </a:xfrm>
          <a:prstGeom prst="rect">
            <a:avLst/>
          </a:prstGeom>
        </p:spPr>
        <p:txBody>
          <a:bodyPr wrap="square">
            <a:spAutoFit/>
          </a:bodyPr>
          <a:lstStyle/>
          <a:p>
            <a:pPr marL="342900" indent="-342900">
              <a:spcAft>
                <a:spcPts val="1200"/>
              </a:spcAft>
              <a:buFont typeface="Arial" panose="020B0604020202020204" pitchFamily="34" charset="0"/>
              <a:buChar char="•"/>
            </a:pPr>
            <a:r>
              <a:rPr lang="en-US" sz="2000" dirty="0">
                <a:latin typeface="Arial" panose="020B0604020202020204" pitchFamily="34" charset="0"/>
                <a:cs typeface="Arial" panose="020B0604020202020204" pitchFamily="34" charset="0"/>
              </a:rPr>
              <a:t>Dimitrios Bolkas, PhD</a:t>
            </a:r>
          </a:p>
          <a:p>
            <a:pPr marL="342900" indent="-342900">
              <a:spcAft>
                <a:spcPts val="1200"/>
              </a:spcAft>
              <a:buFont typeface="Arial" panose="020B0604020202020204" pitchFamily="34" charset="0"/>
              <a:buChar char="•"/>
            </a:pPr>
            <a:r>
              <a:rPr lang="en-US" sz="2000" dirty="0">
                <a:latin typeface="Arial" panose="020B0604020202020204" pitchFamily="34" charset="0"/>
                <a:cs typeface="Arial" panose="020B0604020202020204" pitchFamily="34" charset="0"/>
              </a:rPr>
              <a:t>Assistant Professor of Surveying Engineering </a:t>
            </a:r>
            <a:endParaRPr lang="en-US" u="sng" dirty="0">
              <a:latin typeface="Arial" panose="020B0604020202020204" pitchFamily="34" charset="0"/>
              <a:cs typeface="Arial" panose="020B0604020202020204" pitchFamily="34" charset="0"/>
            </a:endParaRPr>
          </a:p>
          <a:p>
            <a:pPr marL="342900" indent="-342900">
              <a:spcAft>
                <a:spcPts val="1200"/>
              </a:spcAft>
              <a:buFont typeface="Arial" panose="020B0604020202020204" pitchFamily="34" charset="0"/>
              <a:buChar char="•"/>
            </a:pPr>
            <a:r>
              <a:rPr lang="en-US" dirty="0" smtClean="0"/>
              <a:t>Engineering </a:t>
            </a:r>
            <a:r>
              <a:rPr lang="en-US" dirty="0"/>
              <a:t>degree: Rural and Surveying Engineering, Aristotle University of Thessaloniki, Greece</a:t>
            </a:r>
          </a:p>
          <a:p>
            <a:pPr marL="342900" indent="-342900">
              <a:spcAft>
                <a:spcPts val="1200"/>
              </a:spcAft>
              <a:buFont typeface="Arial" panose="020B0604020202020204" pitchFamily="34" charset="0"/>
              <a:buChar char="•"/>
            </a:pPr>
            <a:r>
              <a:rPr lang="en-US" dirty="0"/>
              <a:t>Ph.D. in Geological Sciences and Geological Engineering, Queen’s University, Kingston, Canada</a:t>
            </a:r>
          </a:p>
          <a:p>
            <a:pPr marL="342900" indent="-342900">
              <a:spcAft>
                <a:spcPts val="1200"/>
              </a:spcAft>
              <a:buFont typeface="Arial" panose="020B0604020202020204" pitchFamily="34" charset="0"/>
              <a:buChar char="•"/>
            </a:pPr>
            <a:endParaRPr lang="en-US" sz="2000" dirty="0">
              <a:latin typeface="Arial" panose="020B0604020202020204" pitchFamily="34" charset="0"/>
              <a:cs typeface="Arial" panose="020B0604020202020204" pitchFamily="34" charset="0"/>
            </a:endParaRPr>
          </a:p>
          <a:p>
            <a:pPr marL="342900" indent="-342900">
              <a:spcAft>
                <a:spcPts val="1200"/>
              </a:spcAft>
              <a:buFont typeface="Arial" panose="020B0604020202020204" pitchFamily="34" charset="0"/>
              <a:buChar char="•"/>
            </a:pPr>
            <a:r>
              <a:rPr lang="en-US" sz="2000" dirty="0">
                <a:latin typeface="Arial" panose="020B0604020202020204" pitchFamily="34" charset="0"/>
                <a:cs typeface="Arial" panose="020B0604020202020204" pitchFamily="34" charset="0"/>
              </a:rPr>
              <a:t>Research interests: </a:t>
            </a:r>
          </a:p>
          <a:p>
            <a:pPr marL="800100" lvl="1" indent="-342900">
              <a:spcAft>
                <a:spcPts val="1200"/>
              </a:spcAft>
              <a:buFont typeface="Courier New" panose="02070309020205020404" pitchFamily="49" charset="0"/>
              <a:buChar char="o"/>
            </a:pPr>
            <a:r>
              <a:rPr lang="en-US" dirty="0"/>
              <a:t>Laser scanning</a:t>
            </a:r>
          </a:p>
          <a:p>
            <a:pPr marL="800100" lvl="1" indent="-342900">
              <a:spcAft>
                <a:spcPts val="1200"/>
              </a:spcAft>
              <a:buFont typeface="Courier New" panose="02070309020205020404" pitchFamily="49" charset="0"/>
              <a:buChar char="o"/>
            </a:pPr>
            <a:r>
              <a:rPr lang="en-US" dirty="0"/>
              <a:t>Unmanned aerial systems</a:t>
            </a:r>
          </a:p>
          <a:p>
            <a:pPr marL="800100" lvl="1" indent="-342900">
              <a:spcAft>
                <a:spcPts val="1200"/>
              </a:spcAft>
              <a:buFont typeface="Courier New" panose="02070309020205020404" pitchFamily="49" charset="0"/>
              <a:buChar char="o"/>
            </a:pPr>
            <a:r>
              <a:rPr lang="en-US" dirty="0"/>
              <a:t>Earth monitoring applications </a:t>
            </a:r>
          </a:p>
          <a:p>
            <a:pPr marL="800100" lvl="1" indent="-342900">
              <a:spcAft>
                <a:spcPts val="1200"/>
              </a:spcAft>
              <a:buFont typeface="Courier New" panose="02070309020205020404" pitchFamily="49" charset="0"/>
              <a:buChar char="o"/>
            </a:pPr>
            <a:r>
              <a:rPr lang="en-US" dirty="0"/>
              <a:t>Geoid and gravity-field modeling</a:t>
            </a:r>
            <a:endParaRPr lang="en-US" sz="2000" dirty="0">
              <a:latin typeface="Arial" panose="020B0604020202020204" pitchFamily="34" charset="0"/>
              <a:cs typeface="Arial" panose="020B0604020202020204" pitchFamily="34" charset="0"/>
            </a:endParaRPr>
          </a:p>
          <a:p>
            <a:pPr marL="800100" lvl="1" indent="-342900">
              <a:spcAft>
                <a:spcPts val="1200"/>
              </a:spcAft>
              <a:buFont typeface="Courier New" panose="02070309020205020404" pitchFamily="49" charset="0"/>
              <a:buChar char="o"/>
            </a:pPr>
            <a:r>
              <a:rPr lang="en-US" dirty="0"/>
              <a:t>Virtual environments and virtual reality </a:t>
            </a:r>
          </a:p>
        </p:txBody>
      </p:sp>
      <p:pic>
        <p:nvPicPr>
          <p:cNvPr id="1026" name="Picture 2" descr="https://news.psu.edu/sites/default/files/styles/topic_related_multimedia/public/Bolkas%2C%20Dimitrios.JPG?itok=8px_XnlQ">
            <a:extLst>
              <a:ext uri="{FF2B5EF4-FFF2-40B4-BE49-F238E27FC236}">
                <a16:creationId xmlns:a16="http://schemas.microsoft.com/office/drawing/2014/main" id="{98D48D37-D373-4A79-BC65-D7D4F6F910C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77025" y="893231"/>
            <a:ext cx="2262188" cy="31670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531220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r="6146" b="50262"/>
          <a:stretch/>
        </p:blipFill>
        <p:spPr>
          <a:xfrm>
            <a:off x="561975" y="1540241"/>
            <a:ext cx="8582025" cy="2526139"/>
          </a:xfrm>
          <a:prstGeom prst="rect">
            <a:avLst/>
          </a:prstGeom>
        </p:spPr>
      </p:pic>
      <p:sp>
        <p:nvSpPr>
          <p:cNvPr id="4" name="TextBox 3"/>
          <p:cNvSpPr txBox="1"/>
          <p:nvPr/>
        </p:nvSpPr>
        <p:spPr>
          <a:xfrm>
            <a:off x="0" y="0"/>
            <a:ext cx="9141305" cy="76944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Results: Geo-referencing</a:t>
            </a:r>
            <a:endParaRPr kumimoji="0" lang="en-US" sz="44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p:txBody>
      </p:sp>
      <p:sp>
        <p:nvSpPr>
          <p:cNvPr id="5" name="Rectangle 4"/>
          <p:cNvSpPr/>
          <p:nvPr/>
        </p:nvSpPr>
        <p:spPr>
          <a:xfrm>
            <a:off x="0" y="2326256"/>
            <a:ext cx="1304925" cy="954107"/>
          </a:xfrm>
          <a:prstGeom prst="rect">
            <a:avLst/>
          </a:prstGeom>
        </p:spPr>
        <p:txBody>
          <a:bodyPr wrap="square">
            <a:spAutoFit/>
          </a:bodyPr>
          <a:lstStyle/>
          <a:p>
            <a:pPr>
              <a:spcAft>
                <a:spcPts val="1200"/>
              </a:spcAft>
            </a:pPr>
            <a:r>
              <a:rPr lang="en-US" sz="2800" dirty="0">
                <a:latin typeface="Arial" panose="020B0604020202020204" pitchFamily="34" charset="0"/>
                <a:cs typeface="Arial" panose="020B0604020202020204" pitchFamily="34" charset="0"/>
              </a:rPr>
              <a:t>GCP-Only</a:t>
            </a:r>
          </a:p>
        </p:txBody>
      </p:sp>
      <p:pic>
        <p:nvPicPr>
          <p:cNvPr id="6" name="Picture 5">
            <a:extLst>
              <a:ext uri="{FF2B5EF4-FFF2-40B4-BE49-F238E27FC236}">
                <a16:creationId xmlns:a16="http://schemas.microsoft.com/office/drawing/2014/main" id="{6E8CA9DE-0A1E-46CA-873F-B9AA7C9CD2F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6146" b="50262"/>
          <a:stretch/>
        </p:blipFill>
        <p:spPr>
          <a:xfrm>
            <a:off x="561975" y="4207241"/>
            <a:ext cx="8582025" cy="2526139"/>
          </a:xfrm>
          <a:prstGeom prst="rect">
            <a:avLst/>
          </a:prstGeom>
        </p:spPr>
      </p:pic>
      <p:sp>
        <p:nvSpPr>
          <p:cNvPr id="7" name="Rectangle 6">
            <a:extLst>
              <a:ext uri="{FF2B5EF4-FFF2-40B4-BE49-F238E27FC236}">
                <a16:creationId xmlns:a16="http://schemas.microsoft.com/office/drawing/2014/main" id="{EF4B64A5-A212-43C4-9A79-E9A284F92EC3}"/>
              </a:ext>
            </a:extLst>
          </p:cNvPr>
          <p:cNvSpPr/>
          <p:nvPr/>
        </p:nvSpPr>
        <p:spPr>
          <a:xfrm>
            <a:off x="-1" y="4993256"/>
            <a:ext cx="1304925" cy="954107"/>
          </a:xfrm>
          <a:prstGeom prst="rect">
            <a:avLst/>
          </a:prstGeom>
        </p:spPr>
        <p:txBody>
          <a:bodyPr wrap="square">
            <a:spAutoFit/>
          </a:bodyPr>
          <a:lstStyle/>
          <a:p>
            <a:pPr>
              <a:spcAft>
                <a:spcPts val="1200"/>
              </a:spcAft>
            </a:pPr>
            <a:r>
              <a:rPr lang="en-US" sz="2800" dirty="0">
                <a:latin typeface="Arial" panose="020B0604020202020204" pitchFamily="34" charset="0"/>
                <a:cs typeface="Arial" panose="020B0604020202020204" pitchFamily="34" charset="0"/>
              </a:rPr>
              <a:t>GCP+GNSS</a:t>
            </a:r>
          </a:p>
        </p:txBody>
      </p:sp>
    </p:spTree>
    <p:extLst>
      <p:ext uri="{BB962C8B-B14F-4D97-AF65-F5344CB8AC3E}">
        <p14:creationId xmlns:p14="http://schemas.microsoft.com/office/powerpoint/2010/main" val="391682371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0"/>
            <a:ext cx="9141305" cy="76944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Conclusions </a:t>
            </a:r>
            <a:endParaRPr kumimoji="0" lang="en-US" sz="44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p:txBody>
      </p:sp>
      <p:sp>
        <p:nvSpPr>
          <p:cNvPr id="5" name="Rectangle 4"/>
          <p:cNvSpPr/>
          <p:nvPr/>
        </p:nvSpPr>
        <p:spPr>
          <a:xfrm>
            <a:off x="355589" y="893231"/>
            <a:ext cx="8424517" cy="5293757"/>
          </a:xfrm>
          <a:prstGeom prst="rect">
            <a:avLst/>
          </a:prstGeom>
        </p:spPr>
        <p:txBody>
          <a:bodyPr wrap="square">
            <a:spAutoFit/>
          </a:bodyPr>
          <a:lstStyle/>
          <a:p>
            <a:pPr marL="342900" lvl="0" indent="-342900">
              <a:spcAft>
                <a:spcPts val="1200"/>
              </a:spcAft>
              <a:buFont typeface="Arial" panose="020B0604020202020204" pitchFamily="34" charset="0"/>
              <a:buChar char="•"/>
              <a:defRPr/>
            </a:pPr>
            <a:r>
              <a:rPr kumimoji="0" lang="en-US" sz="28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GNSS reduces requirements</a:t>
            </a:r>
            <a:r>
              <a:rPr kumimoji="0" lang="en-US" sz="2800" b="0" i="0" u="none" strike="noStrike" kern="1200" cap="none" spc="0" normalizeH="0" noProof="0" dirty="0">
                <a:ln>
                  <a:noFill/>
                </a:ln>
                <a:effectLst/>
                <a:uLnTx/>
                <a:uFillTx/>
                <a:latin typeface="Arial" panose="020B0604020202020204" pitchFamily="34" charset="0"/>
                <a:ea typeface="+mn-ea"/>
                <a:cs typeface="Arial" panose="020B0604020202020204" pitchFamily="34" charset="0"/>
              </a:rPr>
              <a:t> for GCPs</a:t>
            </a:r>
          </a:p>
          <a:p>
            <a:pPr marL="342900" lvl="0" indent="-342900">
              <a:spcAft>
                <a:spcPts val="1200"/>
              </a:spcAft>
              <a:buFont typeface="Arial" panose="020B0604020202020204" pitchFamily="34" charset="0"/>
              <a:buChar char="•"/>
              <a:defRPr/>
            </a:pPr>
            <a:r>
              <a:rPr lang="en-US" sz="2800" dirty="0">
                <a:latin typeface="Arial" panose="020B0604020202020204" pitchFamily="34" charset="0"/>
                <a:cs typeface="Arial" panose="020B0604020202020204" pitchFamily="34" charset="0"/>
              </a:rPr>
              <a:t>GCP-only geo-referencing at least 8-12 GCPs (85 m – 65 m separation distance) are needed in order to reduce RMSE values at the 1-2 cm level </a:t>
            </a:r>
          </a:p>
          <a:p>
            <a:pPr marL="342900" lvl="0" indent="-342900">
              <a:spcAft>
                <a:spcPts val="1200"/>
              </a:spcAft>
              <a:buFont typeface="Arial" panose="020B0604020202020204" pitchFamily="34" charset="0"/>
              <a:buChar char="•"/>
              <a:defRPr/>
            </a:pPr>
            <a:r>
              <a:rPr lang="en-US" sz="2800" dirty="0">
                <a:latin typeface="Arial" panose="020B0604020202020204" pitchFamily="34" charset="0"/>
                <a:cs typeface="Arial" panose="020B0604020202020204" pitchFamily="34" charset="0"/>
              </a:rPr>
              <a:t>GCP+GNSS geo-referencing: 1-2 GCPs can lead to RMSE values of &lt;5 cm; RMSE values drop to 1-2 cm when using 4-5 GCPs (separation distance of 120 m and 105 m, respectively)</a:t>
            </a:r>
          </a:p>
          <a:p>
            <a:pPr marL="342900" lvl="0" indent="-342900">
              <a:spcAft>
                <a:spcPts val="1200"/>
              </a:spcAft>
              <a:buFont typeface="Arial" panose="020B0604020202020204" pitchFamily="34" charset="0"/>
              <a:buChar char="•"/>
              <a:defRPr/>
            </a:pPr>
            <a:r>
              <a:rPr kumimoji="0" lang="en-US" sz="2800" b="0" i="0" u="none" strike="noStrike" kern="1200" cap="none" spc="0" normalizeH="0" baseline="0" noProof="0" dirty="0">
                <a:ln>
                  <a:noFill/>
                </a:ln>
                <a:effectLst/>
                <a:uLnTx/>
                <a:uFillTx/>
                <a:latin typeface="Arial" panose="020B0604020202020204" pitchFamily="34" charset="0"/>
                <a:cs typeface="Arial" panose="020B0604020202020204" pitchFamily="34" charset="0"/>
              </a:rPr>
              <a:t>Complex</a:t>
            </a:r>
            <a:r>
              <a:rPr kumimoji="0" lang="en-US" sz="2800" b="0" i="0" u="none" strike="noStrike" kern="1200" cap="none" spc="0" normalizeH="0" noProof="0" dirty="0">
                <a:ln>
                  <a:noFill/>
                </a:ln>
                <a:effectLst/>
                <a:uLnTx/>
                <a:uFillTx/>
                <a:latin typeface="Arial" panose="020B0604020202020204" pitchFamily="34" charset="0"/>
                <a:cs typeface="Arial" panose="020B0604020202020204" pitchFamily="34" charset="0"/>
              </a:rPr>
              <a:t> areas such as buildings increase GCP requirements in both cases </a:t>
            </a:r>
            <a:r>
              <a:rPr lang="en-US" sz="2800" dirty="0">
                <a:latin typeface="Arial" panose="020B0604020202020204" pitchFamily="34" charset="0"/>
                <a:cs typeface="Arial" panose="020B0604020202020204" pitchFamily="34" charset="0"/>
              </a:rPr>
              <a:t>to improve camera self-calibration</a:t>
            </a:r>
            <a:endParaRPr kumimoji="0" lang="en-US" sz="7200" b="0" i="0" u="none" strike="noStrike" kern="1200" cap="none" spc="0" normalizeH="0" baseline="0" noProof="0" dirty="0">
              <a:ln>
                <a:noFill/>
              </a:ln>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71740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F15B507-6C54-46D1-93A3-7F09C3BA0804}"/>
              </a:ext>
            </a:extLst>
          </p:cNvPr>
          <p:cNvSpPr/>
          <p:nvPr/>
        </p:nvSpPr>
        <p:spPr>
          <a:xfrm>
            <a:off x="438151" y="1339318"/>
            <a:ext cx="7696200" cy="2818849"/>
          </a:xfrm>
          <a:prstGeom prst="rect">
            <a:avLst/>
          </a:prstGeom>
        </p:spPr>
        <p:txBody>
          <a:bodyPr wrap="square">
            <a:spAutoFit/>
          </a:bodyPr>
          <a:lstStyle/>
          <a:p>
            <a:pPr marL="285750" indent="-285750" algn="just">
              <a:lnSpc>
                <a:spcPct val="115000"/>
              </a:lnSpc>
              <a:spcAft>
                <a:spcPts val="800"/>
              </a:spcAft>
              <a:buFont typeface="Arial" panose="020B0604020202020204" pitchFamily="34" charset="0"/>
              <a:buChar char="•"/>
            </a:pPr>
            <a:r>
              <a:rPr lang="en-US" dirty="0">
                <a:latin typeface="Arial" panose="020B0604020202020204" pitchFamily="34" charset="0"/>
                <a:ea typeface="Calibri" panose="020F0502020204030204" pitchFamily="34" charset="0"/>
                <a:cs typeface="Arial" panose="020B0604020202020204" pitchFamily="34" charset="0"/>
              </a:rPr>
              <a:t>Bolkas, D. (2019). Assessment of GCP number and separation distance for small UAS surveys with and without GNSS-PPK positioning. </a:t>
            </a:r>
            <a:r>
              <a:rPr lang="en-US" i="1" dirty="0">
                <a:latin typeface="Arial" panose="020B0604020202020204" pitchFamily="34" charset="0"/>
                <a:ea typeface="Calibri" panose="020F0502020204030204" pitchFamily="34" charset="0"/>
                <a:cs typeface="Arial" panose="020B0604020202020204" pitchFamily="34" charset="0"/>
              </a:rPr>
              <a:t>Journal of Surveying Engineering </a:t>
            </a:r>
            <a:r>
              <a:rPr lang="en-US" dirty="0">
                <a:latin typeface="Arial" panose="020B0604020202020204" pitchFamily="34" charset="0"/>
                <a:cs typeface="Arial" panose="020B0604020202020204" pitchFamily="34" charset="0"/>
              </a:rPr>
              <a:t>145 (3)</a:t>
            </a:r>
            <a:r>
              <a:rPr lang="en-US" dirty="0">
                <a:latin typeface="Arial" panose="020B0604020202020204" pitchFamily="34" charset="0"/>
                <a:ea typeface="Calibri" panose="020F0502020204030204" pitchFamily="34" charset="0"/>
                <a:cs typeface="Arial" panose="020B0604020202020204" pitchFamily="34" charset="0"/>
              </a:rPr>
              <a:t>.</a:t>
            </a:r>
          </a:p>
          <a:p>
            <a:pPr marL="285750" indent="-285750" algn="just">
              <a:lnSpc>
                <a:spcPct val="115000"/>
              </a:lnSpc>
              <a:spcAft>
                <a:spcPts val="800"/>
              </a:spcAft>
              <a:buFont typeface="Arial" panose="020B0604020202020204" pitchFamily="34" charset="0"/>
              <a:buChar char="•"/>
            </a:pPr>
            <a:endParaRPr lang="en-US" dirty="0">
              <a:latin typeface="Arial" panose="020B0604020202020204" pitchFamily="34" charset="0"/>
              <a:ea typeface="Calibri" panose="020F0502020204030204" pitchFamily="34" charset="0"/>
              <a:cs typeface="Arial" panose="020B0604020202020204" pitchFamily="34" charset="0"/>
            </a:endParaRPr>
          </a:p>
          <a:p>
            <a:pPr marL="285750" indent="-285750" algn="just">
              <a:lnSpc>
                <a:spcPct val="115000"/>
              </a:lnSpc>
              <a:spcAft>
                <a:spcPts val="800"/>
              </a:spcAft>
              <a:buFont typeface="Arial" panose="020B0604020202020204" pitchFamily="34" charset="0"/>
              <a:buChar char="•"/>
            </a:pPr>
            <a:r>
              <a:rPr lang="en-US" dirty="0">
                <a:latin typeface="Arial" panose="020B0604020202020204" pitchFamily="34" charset="0"/>
                <a:ea typeface="Calibri" panose="020F0502020204030204" pitchFamily="34" charset="0"/>
                <a:cs typeface="Arial" panose="020B0604020202020204" pitchFamily="34" charset="0"/>
              </a:rPr>
              <a:t>Bolkas, D., Sichler, T. J., &amp; </a:t>
            </a:r>
            <a:r>
              <a:rPr lang="en-US" dirty="0" err="1">
                <a:latin typeface="Arial" panose="020B0604020202020204" pitchFamily="34" charset="0"/>
                <a:ea typeface="Calibri" panose="020F0502020204030204" pitchFamily="34" charset="0"/>
                <a:cs typeface="Arial" panose="020B0604020202020204" pitchFamily="34" charset="0"/>
              </a:rPr>
              <a:t>Mcmarlin</a:t>
            </a:r>
            <a:r>
              <a:rPr lang="en-US" dirty="0">
                <a:latin typeface="Arial" panose="020B0604020202020204" pitchFamily="34" charset="0"/>
                <a:ea typeface="Calibri" panose="020F0502020204030204" pitchFamily="34" charset="0"/>
                <a:cs typeface="Arial" panose="020B0604020202020204" pitchFamily="34" charset="0"/>
              </a:rPr>
              <a:t>, W. (2019). A Case Study on the Accuracy Assessment of a Small UAS Photogrammetric Survey using Terrestrial Laser Scanning. </a:t>
            </a:r>
            <a:r>
              <a:rPr lang="en-US" i="1" dirty="0">
                <a:latin typeface="Arial" panose="020B0604020202020204" pitchFamily="34" charset="0"/>
                <a:ea typeface="Calibri" panose="020F0502020204030204" pitchFamily="34" charset="0"/>
                <a:cs typeface="Arial" panose="020B0604020202020204" pitchFamily="34" charset="0"/>
              </a:rPr>
              <a:t>Surveying and Land Information Sciences </a:t>
            </a:r>
            <a:r>
              <a:rPr lang="en-GB" dirty="0">
                <a:solidFill>
                  <a:srgbClr val="222222"/>
                </a:solidFill>
                <a:latin typeface="Arial" panose="020B0604020202020204" pitchFamily="34" charset="0"/>
                <a:ea typeface="Times New Roman" panose="02020603050405020304" pitchFamily="18" charset="0"/>
                <a:cs typeface="Arial" panose="020B0604020202020204" pitchFamily="34" charset="0"/>
              </a:rPr>
              <a:t>78(1)</a:t>
            </a:r>
            <a:r>
              <a:rPr lang="en-US" dirty="0">
                <a:latin typeface="Arial" panose="020B0604020202020204" pitchFamily="34" charset="0"/>
                <a:ea typeface="Calibri" panose="020F0502020204030204" pitchFamily="34" charset="0"/>
                <a:cs typeface="Arial" panose="020B0604020202020204" pitchFamily="34" charset="0"/>
              </a:rPr>
              <a:t>. </a:t>
            </a:r>
            <a:endParaRPr lang="en-US" sz="1600" dirty="0">
              <a:latin typeface="Arial" panose="020B0604020202020204" pitchFamily="34" charset="0"/>
              <a:ea typeface="Calibri" panose="020F0502020204030204" pitchFamily="34" charset="0"/>
              <a:cs typeface="Arial" panose="020B0604020202020204" pitchFamily="34" charset="0"/>
            </a:endParaRPr>
          </a:p>
        </p:txBody>
      </p:sp>
      <p:sp>
        <p:nvSpPr>
          <p:cNvPr id="5" name="TextBox 4">
            <a:extLst>
              <a:ext uri="{FF2B5EF4-FFF2-40B4-BE49-F238E27FC236}">
                <a16:creationId xmlns:a16="http://schemas.microsoft.com/office/drawing/2014/main" id="{64925A61-B644-4D2A-807D-9613B7834FD0}"/>
              </a:ext>
            </a:extLst>
          </p:cNvPr>
          <p:cNvSpPr txBox="1"/>
          <p:nvPr/>
        </p:nvSpPr>
        <p:spPr>
          <a:xfrm>
            <a:off x="0" y="0"/>
            <a:ext cx="9141305" cy="76944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More Information </a:t>
            </a:r>
            <a:endParaRPr kumimoji="0" lang="en-US" sz="44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28126614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9141305" cy="76944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4400" b="1" dirty="0">
                <a:latin typeface="Arial" panose="020B0604020202020204" pitchFamily="34" charset="0"/>
                <a:cs typeface="Arial" panose="020B0604020202020204" pitchFamily="34" charset="0"/>
              </a:rPr>
              <a:t>Acknowledgements </a:t>
            </a:r>
            <a:endParaRPr kumimoji="0" lang="en-US" sz="4400" b="1" i="0" u="none" strike="noStrike" kern="1200" cap="none" spc="0" normalizeH="0" baseline="0" noProof="0" dirty="0">
              <a:ln>
                <a:noFill/>
              </a:ln>
              <a:effectLst/>
              <a:uLnTx/>
              <a:uFillTx/>
              <a:latin typeface="Arial" panose="020B0604020202020204" pitchFamily="34" charset="0"/>
              <a:cs typeface="Arial" panose="020B0604020202020204" pitchFamily="34" charset="0"/>
            </a:endParaRPr>
          </a:p>
        </p:txBody>
      </p:sp>
      <p:sp>
        <p:nvSpPr>
          <p:cNvPr id="3" name="Rectangle 2"/>
          <p:cNvSpPr/>
          <p:nvPr/>
        </p:nvSpPr>
        <p:spPr>
          <a:xfrm>
            <a:off x="0" y="769441"/>
            <a:ext cx="9144000" cy="6124754"/>
          </a:xfrm>
          <a:prstGeom prst="rect">
            <a:avLst/>
          </a:prstGeom>
        </p:spPr>
        <p:txBody>
          <a:bodyPr wrap="square">
            <a:spAutoFit/>
          </a:bodyPr>
          <a:lstStyle/>
          <a:p>
            <a:pPr marL="285750" indent="-285750">
              <a:buFont typeface="Arial" panose="020B0604020202020204" pitchFamily="34" charset="0"/>
              <a:buChar char="•"/>
            </a:pPr>
            <a:r>
              <a:rPr lang="en-US" sz="2800" dirty="0">
                <a:latin typeface="Arial" panose="020B0604020202020204" pitchFamily="34" charset="0"/>
                <a:cs typeface="Arial" panose="020B0604020202020204" pitchFamily="34" charset="0"/>
              </a:rPr>
              <a:t>Mr. Timothy Sichler for flying the UAS</a:t>
            </a:r>
          </a:p>
          <a:p>
            <a:pPr marL="285750" indent="-285750">
              <a:buFont typeface="Arial" panose="020B0604020202020204" pitchFamily="34" charset="0"/>
              <a:buChar char="•"/>
            </a:pPr>
            <a:r>
              <a:rPr lang="en-US" sz="2800" b="1" dirty="0">
                <a:latin typeface="Arial" panose="020B0604020202020204" pitchFamily="34" charset="0"/>
                <a:cs typeface="Arial" panose="020B0604020202020204" pitchFamily="34" charset="0"/>
              </a:rPr>
              <a:t>Wyatt </a:t>
            </a:r>
            <a:r>
              <a:rPr lang="en-US" sz="2800" b="1" dirty="0" err="1">
                <a:latin typeface="Arial" panose="020B0604020202020204" pitchFamily="34" charset="0"/>
                <a:cs typeface="Arial" panose="020B0604020202020204" pitchFamily="34" charset="0"/>
              </a:rPr>
              <a:t>McMarlin</a:t>
            </a:r>
            <a:r>
              <a:rPr lang="en-US" sz="2800" b="1" dirty="0">
                <a:latin typeface="Arial" panose="020B0604020202020204" pitchFamily="34" charset="0"/>
                <a:cs typeface="Arial" panose="020B0604020202020204" pitchFamily="34" charset="0"/>
              </a:rPr>
              <a:t>, Matthew </a:t>
            </a:r>
            <a:r>
              <a:rPr lang="en-US" sz="2800" b="1" dirty="0" err="1">
                <a:latin typeface="Arial" panose="020B0604020202020204" pitchFamily="34" charset="0"/>
                <a:cs typeface="Arial" panose="020B0604020202020204" pitchFamily="34" charset="0"/>
              </a:rPr>
              <a:t>Boyes</a:t>
            </a:r>
            <a:r>
              <a:rPr lang="en-US" sz="2800" b="1" dirty="0">
                <a:latin typeface="Arial" panose="020B0604020202020204" pitchFamily="34" charset="0"/>
                <a:cs typeface="Arial" panose="020B0604020202020204" pitchFamily="34" charset="0"/>
              </a:rPr>
              <a:t>, Nicholas Myers, Aaron Martinez, and Evan Decker </a:t>
            </a:r>
            <a:r>
              <a:rPr lang="en-US" sz="2800" dirty="0">
                <a:latin typeface="Arial" panose="020B0604020202020204" pitchFamily="34" charset="0"/>
                <a:cs typeface="Arial" panose="020B0604020202020204" pitchFamily="34" charset="0"/>
              </a:rPr>
              <a:t>are acknowledged for their aid in the TLS and UAS data-acquisition</a:t>
            </a:r>
          </a:p>
          <a:p>
            <a:pPr marL="285750" indent="-285750">
              <a:buFont typeface="Arial" panose="020B0604020202020204" pitchFamily="34" charset="0"/>
              <a:buChar char="•"/>
            </a:pPr>
            <a:r>
              <a:rPr lang="en-US" sz="2800" dirty="0">
                <a:latin typeface="Arial" panose="020B0604020202020204" pitchFamily="34" charset="0"/>
                <a:cs typeface="Arial" panose="020B0604020202020204" pitchFamily="34" charset="0"/>
              </a:rPr>
              <a:t>Frank Lenik and Bruce Marquis from Leica Geosystems for providing the Leica </a:t>
            </a:r>
            <a:r>
              <a:rPr lang="en-US" sz="2800" dirty="0" err="1">
                <a:latin typeface="Arial" panose="020B0604020202020204" pitchFamily="34" charset="0"/>
                <a:cs typeface="Arial" panose="020B0604020202020204" pitchFamily="34" charset="0"/>
              </a:rPr>
              <a:t>Scansation</a:t>
            </a:r>
            <a:r>
              <a:rPr lang="en-US" sz="2800" dirty="0">
                <a:latin typeface="Arial" panose="020B0604020202020204" pitchFamily="34" charset="0"/>
                <a:cs typeface="Arial" panose="020B0604020202020204" pitchFamily="34" charset="0"/>
              </a:rPr>
              <a:t> P40</a:t>
            </a:r>
          </a:p>
          <a:p>
            <a:pPr marL="285750" indent="-285750">
              <a:buFont typeface="Arial" panose="020B0604020202020204" pitchFamily="34" charset="0"/>
              <a:buChar char="•"/>
            </a:pPr>
            <a:endParaRPr lang="en-US" sz="28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2800" dirty="0">
                <a:latin typeface="Arial" panose="020B0604020202020204" pitchFamily="34" charset="0"/>
                <a:cs typeface="Arial" panose="020B0604020202020204" pitchFamily="34" charset="0"/>
              </a:rPr>
              <a:t>This project was supported and funded by:</a:t>
            </a:r>
          </a:p>
          <a:p>
            <a:pPr marL="914400" lvl="1" indent="-457200">
              <a:buFont typeface="Courier New" panose="02070309020205020404" pitchFamily="49" charset="0"/>
              <a:buChar char="o"/>
            </a:pPr>
            <a:r>
              <a:rPr lang="en-US" sz="2800" dirty="0">
                <a:latin typeface="Arial" panose="020B0604020202020204" pitchFamily="34" charset="0"/>
                <a:cs typeface="Arial" panose="020B0604020202020204" pitchFamily="34" charset="0"/>
              </a:rPr>
              <a:t>The Research Development Grant of ETCE (Engineering Technology and Commonwealth Engineering)</a:t>
            </a:r>
          </a:p>
          <a:p>
            <a:pPr marL="914400" lvl="1" indent="-457200">
              <a:buFont typeface="Courier New" panose="02070309020205020404" pitchFamily="49" charset="0"/>
              <a:buChar char="o"/>
            </a:pPr>
            <a:r>
              <a:rPr lang="en-US" sz="2800" dirty="0">
                <a:latin typeface="Arial" panose="020B0604020202020204" pitchFamily="34" charset="0"/>
                <a:cs typeface="Arial" panose="020B0604020202020204" pitchFamily="34" charset="0"/>
              </a:rPr>
              <a:t>Undergraduate Research Allocation (Penn State Wilkes-Barre</a:t>
            </a:r>
          </a:p>
          <a:p>
            <a:pPr marL="914400" lvl="1" indent="-457200">
              <a:buFont typeface="Courier New" panose="02070309020205020404" pitchFamily="49" charset="0"/>
              <a:buChar char="o"/>
            </a:pPr>
            <a:r>
              <a:rPr lang="en-US" sz="2800" dirty="0">
                <a:latin typeface="Arial" panose="020B0604020202020204" pitchFamily="34" charset="0"/>
                <a:cs typeface="Arial" panose="020B0604020202020204" pitchFamily="34" charset="0"/>
              </a:rPr>
              <a:t>Former Assistant DAA, Dr. Albert Lozano</a:t>
            </a:r>
          </a:p>
        </p:txBody>
      </p:sp>
    </p:spTree>
    <p:extLst>
      <p:ext uri="{BB962C8B-B14F-4D97-AF65-F5344CB8AC3E}">
        <p14:creationId xmlns:p14="http://schemas.microsoft.com/office/powerpoint/2010/main" val="81747034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 y="2387600"/>
            <a:ext cx="9144000" cy="76944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Thank you for your attention!</a:t>
            </a:r>
          </a:p>
        </p:txBody>
      </p:sp>
    </p:spTree>
    <p:extLst>
      <p:ext uri="{BB962C8B-B14F-4D97-AF65-F5344CB8AC3E}">
        <p14:creationId xmlns:p14="http://schemas.microsoft.com/office/powerpoint/2010/main" val="406508951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779161"/>
            <a:ext cx="9144000" cy="5078839"/>
          </a:xfrm>
          <a:prstGeom prst="rect">
            <a:avLst/>
          </a:prstGeom>
        </p:spPr>
      </p:pic>
      <p:sp>
        <p:nvSpPr>
          <p:cNvPr id="4" name="TextBox 3"/>
          <p:cNvSpPr txBox="1"/>
          <p:nvPr/>
        </p:nvSpPr>
        <p:spPr>
          <a:xfrm>
            <a:off x="0" y="0"/>
            <a:ext cx="9141305" cy="76944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Results: Self-Calibration</a:t>
            </a:r>
            <a:endParaRPr kumimoji="0" lang="en-US" sz="44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p:txBody>
      </p:sp>
      <p:sp>
        <p:nvSpPr>
          <p:cNvPr id="5" name="Rectangle 4"/>
          <p:cNvSpPr/>
          <p:nvPr/>
        </p:nvSpPr>
        <p:spPr>
          <a:xfrm>
            <a:off x="355589" y="893231"/>
            <a:ext cx="8013711" cy="523220"/>
          </a:xfrm>
          <a:prstGeom prst="rect">
            <a:avLst/>
          </a:prstGeom>
        </p:spPr>
        <p:txBody>
          <a:bodyPr wrap="square">
            <a:spAutoFit/>
          </a:bodyPr>
          <a:lstStyle/>
          <a:p>
            <a:pPr marL="342900" indent="-342900">
              <a:spcAft>
                <a:spcPts val="1200"/>
              </a:spcAft>
              <a:buFont typeface="Arial" panose="020B0604020202020204" pitchFamily="34" charset="0"/>
              <a:buChar char="•"/>
            </a:pPr>
            <a:r>
              <a:rPr lang="en-US" sz="2800" dirty="0">
                <a:latin typeface="Arial" panose="020B0604020202020204" pitchFamily="34" charset="0"/>
                <a:cs typeface="Arial" panose="020B0604020202020204" pitchFamily="34" charset="0"/>
              </a:rPr>
              <a:t>GCP-Only</a:t>
            </a:r>
          </a:p>
        </p:txBody>
      </p:sp>
    </p:spTree>
    <p:extLst>
      <p:ext uri="{BB962C8B-B14F-4D97-AF65-F5344CB8AC3E}">
        <p14:creationId xmlns:p14="http://schemas.microsoft.com/office/powerpoint/2010/main" val="169916784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779161"/>
            <a:ext cx="9144000" cy="5078839"/>
          </a:xfrm>
          <a:prstGeom prst="rect">
            <a:avLst/>
          </a:prstGeom>
        </p:spPr>
      </p:pic>
      <p:sp>
        <p:nvSpPr>
          <p:cNvPr id="4" name="TextBox 3"/>
          <p:cNvSpPr txBox="1"/>
          <p:nvPr/>
        </p:nvSpPr>
        <p:spPr>
          <a:xfrm>
            <a:off x="0" y="0"/>
            <a:ext cx="9141305" cy="76944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Results: Self-Calibration</a:t>
            </a:r>
            <a:endParaRPr kumimoji="0" lang="en-US" sz="44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p:txBody>
      </p:sp>
      <p:sp>
        <p:nvSpPr>
          <p:cNvPr id="5" name="Rectangle 4"/>
          <p:cNvSpPr/>
          <p:nvPr/>
        </p:nvSpPr>
        <p:spPr>
          <a:xfrm>
            <a:off x="355589" y="893231"/>
            <a:ext cx="8013711" cy="523220"/>
          </a:xfrm>
          <a:prstGeom prst="rect">
            <a:avLst/>
          </a:prstGeom>
        </p:spPr>
        <p:txBody>
          <a:bodyPr wrap="square">
            <a:spAutoFit/>
          </a:bodyPr>
          <a:lstStyle/>
          <a:p>
            <a:pPr marL="342900" indent="-342900">
              <a:spcAft>
                <a:spcPts val="1200"/>
              </a:spcAft>
              <a:buFont typeface="Arial" panose="020B0604020202020204" pitchFamily="34" charset="0"/>
              <a:buChar char="•"/>
            </a:pPr>
            <a:r>
              <a:rPr lang="en-US" sz="2800" dirty="0">
                <a:latin typeface="Arial" panose="020B0604020202020204" pitchFamily="34" charset="0"/>
                <a:cs typeface="Arial" panose="020B0604020202020204" pitchFamily="34" charset="0"/>
              </a:rPr>
              <a:t>GCP+GNSS</a:t>
            </a:r>
          </a:p>
        </p:txBody>
      </p:sp>
    </p:spTree>
    <p:extLst>
      <p:ext uri="{BB962C8B-B14F-4D97-AF65-F5344CB8AC3E}">
        <p14:creationId xmlns:p14="http://schemas.microsoft.com/office/powerpoint/2010/main" val="421885989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779161"/>
            <a:ext cx="9144000" cy="5078839"/>
          </a:xfrm>
          <a:prstGeom prst="rect">
            <a:avLst/>
          </a:prstGeom>
        </p:spPr>
      </p:pic>
      <p:sp>
        <p:nvSpPr>
          <p:cNvPr id="4" name="TextBox 3"/>
          <p:cNvSpPr txBox="1"/>
          <p:nvPr/>
        </p:nvSpPr>
        <p:spPr>
          <a:xfrm>
            <a:off x="0" y="0"/>
            <a:ext cx="9141305" cy="76944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Results: Geo-referencing</a:t>
            </a:r>
            <a:endParaRPr kumimoji="0" lang="en-US" sz="44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p:txBody>
      </p:sp>
      <p:sp>
        <p:nvSpPr>
          <p:cNvPr id="5" name="Rectangle 4"/>
          <p:cNvSpPr/>
          <p:nvPr/>
        </p:nvSpPr>
        <p:spPr>
          <a:xfrm>
            <a:off x="355589" y="893231"/>
            <a:ext cx="8013711" cy="523220"/>
          </a:xfrm>
          <a:prstGeom prst="rect">
            <a:avLst/>
          </a:prstGeom>
        </p:spPr>
        <p:txBody>
          <a:bodyPr wrap="square">
            <a:spAutoFit/>
          </a:bodyPr>
          <a:lstStyle/>
          <a:p>
            <a:pPr marL="342900" indent="-342900">
              <a:spcAft>
                <a:spcPts val="1200"/>
              </a:spcAft>
              <a:buFont typeface="Arial" panose="020B0604020202020204" pitchFamily="34" charset="0"/>
              <a:buChar char="•"/>
            </a:pPr>
            <a:r>
              <a:rPr lang="en-US" sz="2800" dirty="0">
                <a:latin typeface="Arial" panose="020B0604020202020204" pitchFamily="34" charset="0"/>
                <a:cs typeface="Arial" panose="020B0604020202020204" pitchFamily="34" charset="0"/>
              </a:rPr>
              <a:t>GCP-Only</a:t>
            </a:r>
          </a:p>
        </p:txBody>
      </p:sp>
    </p:spTree>
    <p:extLst>
      <p:ext uri="{BB962C8B-B14F-4D97-AF65-F5344CB8AC3E}">
        <p14:creationId xmlns:p14="http://schemas.microsoft.com/office/powerpoint/2010/main" val="368943495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779161"/>
            <a:ext cx="9144000" cy="5078839"/>
          </a:xfrm>
          <a:prstGeom prst="rect">
            <a:avLst/>
          </a:prstGeom>
        </p:spPr>
      </p:pic>
      <p:sp>
        <p:nvSpPr>
          <p:cNvPr id="4" name="TextBox 3"/>
          <p:cNvSpPr txBox="1"/>
          <p:nvPr/>
        </p:nvSpPr>
        <p:spPr>
          <a:xfrm>
            <a:off x="0" y="0"/>
            <a:ext cx="9141305" cy="76944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Results: Geo-referencing</a:t>
            </a:r>
            <a:endParaRPr kumimoji="0" lang="en-US" sz="44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p:txBody>
      </p:sp>
      <p:sp>
        <p:nvSpPr>
          <p:cNvPr id="5" name="Rectangle 4"/>
          <p:cNvSpPr/>
          <p:nvPr/>
        </p:nvSpPr>
        <p:spPr>
          <a:xfrm>
            <a:off x="355589" y="893231"/>
            <a:ext cx="8013711" cy="523220"/>
          </a:xfrm>
          <a:prstGeom prst="rect">
            <a:avLst/>
          </a:prstGeom>
        </p:spPr>
        <p:txBody>
          <a:bodyPr wrap="square">
            <a:spAutoFit/>
          </a:bodyPr>
          <a:lstStyle/>
          <a:p>
            <a:pPr marL="342900" indent="-342900">
              <a:spcAft>
                <a:spcPts val="1200"/>
              </a:spcAft>
              <a:buFont typeface="Arial" panose="020B0604020202020204" pitchFamily="34" charset="0"/>
              <a:buChar char="•"/>
            </a:pPr>
            <a:r>
              <a:rPr lang="en-US" sz="2800" dirty="0">
                <a:latin typeface="Arial" panose="020B0604020202020204" pitchFamily="34" charset="0"/>
                <a:cs typeface="Arial" panose="020B0604020202020204" pitchFamily="34" charset="0"/>
              </a:rPr>
              <a:t>GCP+GNSS</a:t>
            </a:r>
          </a:p>
        </p:txBody>
      </p:sp>
    </p:spTree>
    <p:extLst>
      <p:ext uri="{BB962C8B-B14F-4D97-AF65-F5344CB8AC3E}">
        <p14:creationId xmlns:p14="http://schemas.microsoft.com/office/powerpoint/2010/main" val="416912953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0"/>
            <a:ext cx="9141305" cy="76944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Some GCP Geometry</a:t>
            </a:r>
            <a:r>
              <a:rPr kumimoji="0" lang="en-US" sz="4400" b="1" i="0" u="none" strike="noStrike" kern="1200" cap="none" spc="0" normalizeH="0" noProof="0" dirty="0">
                <a:ln>
                  <a:noFill/>
                </a:ln>
                <a:effectLst/>
                <a:uLnTx/>
                <a:uFillTx/>
                <a:latin typeface="Arial" panose="020B0604020202020204" pitchFamily="34" charset="0"/>
                <a:ea typeface="+mn-ea"/>
                <a:cs typeface="Arial" panose="020B0604020202020204" pitchFamily="34" charset="0"/>
              </a:rPr>
              <a:t> Scenarios</a:t>
            </a:r>
            <a:endParaRPr kumimoji="0" lang="en-US" sz="44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p:txBody>
      </p:sp>
      <p:sp>
        <p:nvSpPr>
          <p:cNvPr id="5" name="Rectangle 4"/>
          <p:cNvSpPr/>
          <p:nvPr/>
        </p:nvSpPr>
        <p:spPr>
          <a:xfrm>
            <a:off x="355589" y="893231"/>
            <a:ext cx="8013711" cy="3416320"/>
          </a:xfrm>
          <a:prstGeom prst="rect">
            <a:avLst/>
          </a:prstGeom>
        </p:spPr>
        <p:txBody>
          <a:bodyPr wrap="square">
            <a:spAutoFit/>
          </a:bodyPr>
          <a:lstStyle/>
          <a:p>
            <a:pPr marL="342900" indent="-342900">
              <a:spcAft>
                <a:spcPts val="1200"/>
              </a:spcAft>
              <a:buFont typeface="Arial" panose="020B0604020202020204" pitchFamily="34" charset="0"/>
              <a:buChar char="•"/>
            </a:pPr>
            <a:r>
              <a:rPr lang="en-US" sz="2800" dirty="0">
                <a:latin typeface="Arial" panose="020B0604020202020204" pitchFamily="34" charset="0"/>
                <a:cs typeface="Arial" panose="020B0604020202020204" pitchFamily="34" charset="0"/>
              </a:rPr>
              <a:t>Geometry of GCPs is not so important for &gt; 4 GCPs, as we all expect to derive good/logical geometries </a:t>
            </a:r>
          </a:p>
          <a:p>
            <a:pPr marL="342900" indent="-342900">
              <a:spcAft>
                <a:spcPts val="1200"/>
              </a:spcAft>
              <a:buFont typeface="Arial" panose="020B0604020202020204" pitchFamily="34" charset="0"/>
              <a:buChar char="•"/>
            </a:pPr>
            <a:r>
              <a:rPr lang="en-US" sz="2800" dirty="0">
                <a:latin typeface="Arial" panose="020B0604020202020204" pitchFamily="34" charset="0"/>
                <a:cs typeface="Arial" panose="020B0604020202020204" pitchFamily="34" charset="0"/>
              </a:rPr>
              <a:t>Investigate geometry for: </a:t>
            </a:r>
          </a:p>
          <a:p>
            <a:pPr marL="914400" lvl="1" indent="-457200">
              <a:buFont typeface="Courier New" panose="02070309020205020404" pitchFamily="49" charset="0"/>
              <a:buChar char="o"/>
            </a:pPr>
            <a:r>
              <a:rPr lang="en-US" sz="2800" dirty="0">
                <a:latin typeface="Arial" panose="020B0604020202020204" pitchFamily="34" charset="0"/>
                <a:cs typeface="Arial" panose="020B0604020202020204" pitchFamily="34" charset="0"/>
              </a:rPr>
              <a:t>GNSS + 1 GCP</a:t>
            </a:r>
          </a:p>
          <a:p>
            <a:pPr marL="914400" lvl="1" indent="-457200">
              <a:buFont typeface="Courier New" panose="02070309020205020404" pitchFamily="49" charset="0"/>
              <a:buChar char="o"/>
            </a:pPr>
            <a:r>
              <a:rPr lang="en-US" sz="2800" dirty="0">
                <a:latin typeface="Arial" panose="020B0604020202020204" pitchFamily="34" charset="0"/>
                <a:cs typeface="Arial" panose="020B0604020202020204" pitchFamily="34" charset="0"/>
              </a:rPr>
              <a:t>GNSS + 2 GCPs</a:t>
            </a:r>
          </a:p>
          <a:p>
            <a:pPr marL="914400" lvl="1" indent="-457200">
              <a:buFont typeface="Courier New" panose="02070309020205020404" pitchFamily="49" charset="0"/>
              <a:buChar char="o"/>
            </a:pPr>
            <a:r>
              <a:rPr lang="en-US" sz="2800" dirty="0">
                <a:latin typeface="Arial" panose="020B0604020202020204" pitchFamily="34" charset="0"/>
                <a:cs typeface="Arial" panose="020B0604020202020204" pitchFamily="34" charset="0"/>
              </a:rPr>
              <a:t>GNSS + 3 GCPs</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512364"/>
            <a:ext cx="2985355" cy="2345636"/>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77974" y="4512364"/>
            <a:ext cx="2985355" cy="2345636"/>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55951" y="4512365"/>
            <a:ext cx="2985354" cy="2345635"/>
          </a:xfrm>
          <a:prstGeom prst="rect">
            <a:avLst/>
          </a:prstGeom>
        </p:spPr>
      </p:pic>
      <p:sp>
        <p:nvSpPr>
          <p:cNvPr id="9" name="TextBox 8"/>
          <p:cNvSpPr txBox="1"/>
          <p:nvPr/>
        </p:nvSpPr>
        <p:spPr>
          <a:xfrm>
            <a:off x="3077974" y="4473390"/>
            <a:ext cx="825867" cy="369332"/>
          </a:xfrm>
          <a:prstGeom prst="rect">
            <a:avLst/>
          </a:prstGeom>
          <a:noFill/>
        </p:spPr>
        <p:txBody>
          <a:bodyPr wrap="none" rtlCol="0">
            <a:spAutoFit/>
          </a:bodyPr>
          <a:lstStyle/>
          <a:p>
            <a:r>
              <a:rPr lang="en-US" dirty="0">
                <a:solidFill>
                  <a:srgbClr val="FF0000"/>
                </a:solidFill>
                <a:latin typeface="Arial" panose="020B0604020202020204" pitchFamily="34" charset="0"/>
                <a:cs typeface="Arial" panose="020B0604020202020204" pitchFamily="34" charset="0"/>
              </a:rPr>
              <a:t>200 m</a:t>
            </a:r>
          </a:p>
        </p:txBody>
      </p:sp>
      <p:sp>
        <p:nvSpPr>
          <p:cNvPr id="10" name="TextBox 9"/>
          <p:cNvSpPr txBox="1"/>
          <p:nvPr/>
        </p:nvSpPr>
        <p:spPr>
          <a:xfrm>
            <a:off x="3079834" y="4744790"/>
            <a:ext cx="825867" cy="369332"/>
          </a:xfrm>
          <a:prstGeom prst="rect">
            <a:avLst/>
          </a:prstGeom>
          <a:noFill/>
        </p:spPr>
        <p:txBody>
          <a:bodyPr wrap="none" rtlCol="0">
            <a:spAutoFit/>
          </a:bodyPr>
          <a:lstStyle/>
          <a:p>
            <a:r>
              <a:rPr lang="en-US" dirty="0">
                <a:solidFill>
                  <a:srgbClr val="0000FF"/>
                </a:solidFill>
                <a:latin typeface="Arial" panose="020B0604020202020204" pitchFamily="34" charset="0"/>
                <a:cs typeface="Arial" panose="020B0604020202020204" pitchFamily="34" charset="0"/>
              </a:rPr>
              <a:t>210 m</a:t>
            </a:r>
          </a:p>
        </p:txBody>
      </p:sp>
      <p:sp>
        <p:nvSpPr>
          <p:cNvPr id="11" name="TextBox 10"/>
          <p:cNvSpPr txBox="1"/>
          <p:nvPr/>
        </p:nvSpPr>
        <p:spPr>
          <a:xfrm>
            <a:off x="3077974" y="4959010"/>
            <a:ext cx="697627" cy="369332"/>
          </a:xfrm>
          <a:prstGeom prst="rect">
            <a:avLst/>
          </a:prstGeom>
          <a:noFill/>
        </p:spPr>
        <p:txBody>
          <a:bodyPr wrap="none" rtlCol="0">
            <a:spAutoFit/>
          </a:bodyPr>
          <a:lstStyle/>
          <a:p>
            <a:r>
              <a:rPr lang="en-US" dirty="0">
                <a:solidFill>
                  <a:srgbClr val="00FF00"/>
                </a:solidFill>
                <a:latin typeface="Arial" panose="020B0604020202020204" pitchFamily="34" charset="0"/>
                <a:cs typeface="Arial" panose="020B0604020202020204" pitchFamily="34" charset="0"/>
              </a:rPr>
              <a:t>70 m</a:t>
            </a:r>
          </a:p>
        </p:txBody>
      </p:sp>
      <p:sp>
        <p:nvSpPr>
          <p:cNvPr id="12" name="TextBox 11"/>
          <p:cNvSpPr txBox="1"/>
          <p:nvPr/>
        </p:nvSpPr>
        <p:spPr>
          <a:xfrm>
            <a:off x="6083207" y="4447236"/>
            <a:ext cx="825867" cy="369332"/>
          </a:xfrm>
          <a:prstGeom prst="rect">
            <a:avLst/>
          </a:prstGeom>
          <a:noFill/>
        </p:spPr>
        <p:txBody>
          <a:bodyPr wrap="none" rtlCol="0">
            <a:spAutoFit/>
          </a:bodyPr>
          <a:lstStyle/>
          <a:p>
            <a:r>
              <a:rPr lang="en-US" dirty="0">
                <a:solidFill>
                  <a:srgbClr val="FF0000"/>
                </a:solidFill>
                <a:latin typeface="Arial" panose="020B0604020202020204" pitchFamily="34" charset="0"/>
                <a:cs typeface="Arial" panose="020B0604020202020204" pitchFamily="34" charset="0"/>
              </a:rPr>
              <a:t>165 m</a:t>
            </a:r>
          </a:p>
        </p:txBody>
      </p:sp>
      <p:sp>
        <p:nvSpPr>
          <p:cNvPr id="13" name="TextBox 12"/>
          <p:cNvSpPr txBox="1"/>
          <p:nvPr/>
        </p:nvSpPr>
        <p:spPr>
          <a:xfrm>
            <a:off x="6080988" y="4681520"/>
            <a:ext cx="825867" cy="369332"/>
          </a:xfrm>
          <a:prstGeom prst="rect">
            <a:avLst/>
          </a:prstGeom>
          <a:noFill/>
        </p:spPr>
        <p:txBody>
          <a:bodyPr wrap="none" rtlCol="0">
            <a:spAutoFit/>
          </a:bodyPr>
          <a:lstStyle/>
          <a:p>
            <a:r>
              <a:rPr lang="en-US" dirty="0">
                <a:solidFill>
                  <a:srgbClr val="0000FF"/>
                </a:solidFill>
                <a:latin typeface="Arial" panose="020B0604020202020204" pitchFamily="34" charset="0"/>
                <a:cs typeface="Arial" panose="020B0604020202020204" pitchFamily="34" charset="0"/>
              </a:rPr>
              <a:t>140 m</a:t>
            </a:r>
          </a:p>
        </p:txBody>
      </p:sp>
      <p:sp>
        <p:nvSpPr>
          <p:cNvPr id="14" name="TextBox 13"/>
          <p:cNvSpPr txBox="1"/>
          <p:nvPr/>
        </p:nvSpPr>
        <p:spPr>
          <a:xfrm>
            <a:off x="6084909" y="4920730"/>
            <a:ext cx="825867" cy="369332"/>
          </a:xfrm>
          <a:prstGeom prst="rect">
            <a:avLst/>
          </a:prstGeom>
          <a:noFill/>
        </p:spPr>
        <p:txBody>
          <a:bodyPr wrap="none" rtlCol="0">
            <a:spAutoFit/>
          </a:bodyPr>
          <a:lstStyle/>
          <a:p>
            <a:r>
              <a:rPr lang="en-US" dirty="0">
                <a:solidFill>
                  <a:srgbClr val="00FF00"/>
                </a:solidFill>
                <a:latin typeface="Arial" panose="020B0604020202020204" pitchFamily="34" charset="0"/>
                <a:cs typeface="Arial" panose="020B0604020202020204" pitchFamily="34" charset="0"/>
              </a:rPr>
              <a:t>155 m</a:t>
            </a:r>
          </a:p>
        </p:txBody>
      </p:sp>
    </p:spTree>
    <p:extLst>
      <p:ext uri="{BB962C8B-B14F-4D97-AF65-F5344CB8AC3E}">
        <p14:creationId xmlns:p14="http://schemas.microsoft.com/office/powerpoint/2010/main" val="424214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0" y="0"/>
            <a:ext cx="9141305" cy="769441"/>
          </a:xfrm>
          <a:prstGeom prst="rect">
            <a:avLst/>
          </a:prstGeom>
          <a:noFill/>
        </p:spPr>
        <p:txBody>
          <a:bodyPr wrap="square" rtlCol="0">
            <a:spAutoFit/>
          </a:bodyPr>
          <a:lstStyle/>
          <a:p>
            <a:pPr algn="ctr"/>
            <a:r>
              <a:rPr lang="en-US" sz="4400" b="1" dirty="0">
                <a:latin typeface="Arial" panose="020B0604020202020204" pitchFamily="34" charset="0"/>
                <a:cs typeface="Arial" panose="020B0604020202020204" pitchFamily="34" charset="0"/>
              </a:rPr>
              <a:t>Outline</a:t>
            </a:r>
            <a:endParaRPr lang="en-US" sz="4400" dirty="0">
              <a:latin typeface="Arial" panose="020B0604020202020204" pitchFamily="34" charset="0"/>
              <a:cs typeface="Arial" panose="020B0604020202020204" pitchFamily="34" charset="0"/>
            </a:endParaRPr>
          </a:p>
        </p:txBody>
      </p:sp>
      <p:sp>
        <p:nvSpPr>
          <p:cNvPr id="3" name="Rectangle 2"/>
          <p:cNvSpPr/>
          <p:nvPr/>
        </p:nvSpPr>
        <p:spPr>
          <a:xfrm>
            <a:off x="355590" y="893231"/>
            <a:ext cx="6020496" cy="5416868"/>
          </a:xfrm>
          <a:prstGeom prst="rect">
            <a:avLst/>
          </a:prstGeom>
        </p:spPr>
        <p:txBody>
          <a:bodyPr wrap="square">
            <a:spAutoFit/>
          </a:bodyPr>
          <a:lstStyle/>
          <a:p>
            <a:pPr marL="342900" indent="-342900">
              <a:spcAft>
                <a:spcPts val="1200"/>
              </a:spcAft>
              <a:buFont typeface="Arial" panose="020B0604020202020204" pitchFamily="34" charset="0"/>
              <a:buChar char="•"/>
            </a:pPr>
            <a:r>
              <a:rPr lang="en-US" sz="2800" b="1" dirty="0">
                <a:latin typeface="Arial" panose="020B0604020202020204" pitchFamily="34" charset="0"/>
                <a:cs typeface="Arial" panose="020B0604020202020204" pitchFamily="34" charset="0"/>
              </a:rPr>
              <a:t>Motivation</a:t>
            </a:r>
          </a:p>
          <a:p>
            <a:pPr marL="342900" indent="-342900">
              <a:spcAft>
                <a:spcPts val="1200"/>
              </a:spcAft>
              <a:buFont typeface="Arial" panose="020B0604020202020204" pitchFamily="34" charset="0"/>
              <a:buChar char="•"/>
            </a:pPr>
            <a:r>
              <a:rPr lang="en-US" sz="2800" b="1" dirty="0">
                <a:latin typeface="Arial" panose="020B0604020202020204" pitchFamily="34" charset="0"/>
                <a:cs typeface="Arial" panose="020B0604020202020204" pitchFamily="34" charset="0"/>
              </a:rPr>
              <a:t>Objectives</a:t>
            </a:r>
          </a:p>
          <a:p>
            <a:pPr marL="342900" indent="-342900">
              <a:spcAft>
                <a:spcPts val="1200"/>
              </a:spcAft>
              <a:buFont typeface="Arial" panose="020B0604020202020204" pitchFamily="34" charset="0"/>
              <a:buChar char="•"/>
            </a:pPr>
            <a:r>
              <a:rPr lang="en-US" sz="2800" b="1" dirty="0">
                <a:latin typeface="Arial" panose="020B0604020202020204" pitchFamily="34" charset="0"/>
                <a:cs typeface="Arial" panose="020B0604020202020204" pitchFamily="34" charset="0"/>
              </a:rPr>
              <a:t>Unmanned aerial system (UAS) and </a:t>
            </a:r>
            <a:r>
              <a:rPr lang="en-US" sz="2800" b="1" dirty="0" smtClean="0">
                <a:latin typeface="Arial" panose="020B0604020202020204" pitchFamily="34" charset="0"/>
                <a:cs typeface="Arial" panose="020B0604020202020204" pitchFamily="34" charset="0"/>
              </a:rPr>
              <a:t>data</a:t>
            </a:r>
          </a:p>
          <a:p>
            <a:pPr marL="342900" indent="-342900">
              <a:spcAft>
                <a:spcPts val="1200"/>
              </a:spcAft>
              <a:buFont typeface="Arial" panose="020B0604020202020204" pitchFamily="34" charset="0"/>
              <a:buChar char="•"/>
            </a:pPr>
            <a:r>
              <a:rPr lang="en-US" sz="2800" b="1" dirty="0" smtClean="0">
                <a:latin typeface="Arial" panose="020B0604020202020204" pitchFamily="34" charset="0"/>
                <a:cs typeface="Arial" panose="020B0604020202020204" pitchFamily="34" charset="0"/>
              </a:rPr>
              <a:t>Ground control point (GCP) scenarios </a:t>
            </a:r>
            <a:endParaRPr lang="en-US" sz="2800" b="1" dirty="0">
              <a:latin typeface="Arial" panose="020B0604020202020204" pitchFamily="34" charset="0"/>
              <a:cs typeface="Arial" panose="020B0604020202020204" pitchFamily="34" charset="0"/>
            </a:endParaRPr>
          </a:p>
          <a:p>
            <a:pPr marL="342900" indent="-342900">
              <a:spcAft>
                <a:spcPts val="1200"/>
              </a:spcAft>
              <a:buFont typeface="Arial" panose="020B0604020202020204" pitchFamily="34" charset="0"/>
              <a:buChar char="•"/>
            </a:pPr>
            <a:r>
              <a:rPr lang="en-US" sz="2800" b="1" dirty="0" smtClean="0">
                <a:latin typeface="Arial" panose="020B0604020202020204" pitchFamily="34" charset="0"/>
                <a:cs typeface="Arial" panose="020B0604020202020204" pitchFamily="34" charset="0"/>
              </a:rPr>
              <a:t>Assessmen</a:t>
            </a:r>
            <a:r>
              <a:rPr lang="en-US" sz="2800" b="1" dirty="0" smtClean="0">
                <a:latin typeface="Arial" panose="020B0604020202020204" pitchFamily="34" charset="0"/>
                <a:cs typeface="Arial" panose="020B0604020202020204" pitchFamily="34" charset="0"/>
              </a:rPr>
              <a:t>t Data</a:t>
            </a:r>
            <a:endParaRPr lang="en-US" sz="2800" b="1" dirty="0">
              <a:latin typeface="Arial" panose="020B0604020202020204" pitchFamily="34" charset="0"/>
              <a:cs typeface="Arial" panose="020B0604020202020204" pitchFamily="34" charset="0"/>
            </a:endParaRPr>
          </a:p>
          <a:p>
            <a:pPr marL="342900" indent="-342900">
              <a:spcAft>
                <a:spcPts val="1200"/>
              </a:spcAft>
              <a:buFont typeface="Arial" panose="020B0604020202020204" pitchFamily="34" charset="0"/>
              <a:buChar char="•"/>
            </a:pPr>
            <a:r>
              <a:rPr lang="en-US" sz="2800" b="1" dirty="0">
                <a:latin typeface="Arial" panose="020B0604020202020204" pitchFamily="34" charset="0"/>
                <a:cs typeface="Arial" panose="020B0604020202020204" pitchFamily="34" charset="0"/>
              </a:rPr>
              <a:t>Results on UAS accuracy</a:t>
            </a:r>
          </a:p>
          <a:p>
            <a:pPr marL="342900" indent="-342900">
              <a:spcAft>
                <a:spcPts val="1200"/>
              </a:spcAft>
              <a:buFont typeface="Arial" panose="020B0604020202020204" pitchFamily="34" charset="0"/>
              <a:buChar char="•"/>
            </a:pPr>
            <a:r>
              <a:rPr lang="en-US" sz="2800" b="1" dirty="0">
                <a:latin typeface="Arial" panose="020B0604020202020204" pitchFamily="34" charset="0"/>
                <a:cs typeface="Arial" panose="020B0604020202020204" pitchFamily="34" charset="0"/>
              </a:rPr>
              <a:t>Conclusions</a:t>
            </a:r>
            <a:endParaRPr lang="en-US" sz="2800" dirty="0"/>
          </a:p>
          <a:p>
            <a:endParaRPr lang="en-US" sz="2400" u="sng" dirty="0">
              <a:latin typeface="Arial" panose="020B0604020202020204" pitchFamily="34" charset="0"/>
              <a:cs typeface="Arial" panose="020B0604020202020204" pitchFamily="34" charset="0"/>
            </a:endParaRPr>
          </a:p>
        </p:txBody>
      </p:sp>
      <p:pic>
        <p:nvPicPr>
          <p:cNvPr id="4" name="Picture 2" descr="https://aibotix.com/-/media/images/aibotix/thumbnails%20800x428/high_precision_gnss_rtk_aibotix.ashx?la=en&amp;hash=6AEFA38B85146C8C1731AF0FC2D79CAAD57B0F04&amp;h=428&amp;w=80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76086" y="893231"/>
            <a:ext cx="2613414" cy="139817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rotWithShape="1">
          <a:blip r:embed="rId4"/>
          <a:srcRect l="33138" t="15389" r="21597" b="26906"/>
          <a:stretch/>
        </p:blipFill>
        <p:spPr>
          <a:xfrm>
            <a:off x="6376086" y="2483603"/>
            <a:ext cx="2613415" cy="2082234"/>
          </a:xfrm>
          <a:prstGeom prst="rect">
            <a:avLst/>
          </a:prstGeom>
        </p:spPr>
      </p:pic>
      <p:pic>
        <p:nvPicPr>
          <p:cNvPr id="6" name="Picture 5"/>
          <p:cNvPicPr>
            <a:picLocks noChangeAspect="1"/>
          </p:cNvPicPr>
          <p:nvPr/>
        </p:nvPicPr>
        <p:blipFill rotWithShape="1">
          <a:blip r:embed="rId5"/>
          <a:srcRect l="7641" t="9329" r="6553" b="7950"/>
          <a:stretch/>
        </p:blipFill>
        <p:spPr>
          <a:xfrm>
            <a:off x="6370735" y="4770502"/>
            <a:ext cx="2618765" cy="1577903"/>
          </a:xfrm>
          <a:prstGeom prst="rect">
            <a:avLst/>
          </a:prstGeom>
        </p:spPr>
      </p:pic>
    </p:spTree>
    <p:extLst>
      <p:ext uri="{BB962C8B-B14F-4D97-AF65-F5344CB8AC3E}">
        <p14:creationId xmlns:p14="http://schemas.microsoft.com/office/powerpoint/2010/main" val="154759322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0"/>
            <a:ext cx="9141305" cy="144655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GCP Geometry</a:t>
            </a:r>
            <a:r>
              <a:rPr kumimoji="0" lang="en-US" sz="4400" b="1" i="0" u="none" strike="noStrike" kern="1200" cap="none" spc="0" normalizeH="0" noProof="0" dirty="0">
                <a:ln>
                  <a:noFill/>
                </a:ln>
                <a:effectLst/>
                <a:uLnTx/>
                <a:uFillTx/>
                <a:latin typeface="Arial" panose="020B0604020202020204" pitchFamily="34" charset="0"/>
                <a:ea typeface="+mn-ea"/>
                <a:cs typeface="Arial" panose="020B0604020202020204" pitchFamily="34" charset="0"/>
              </a:rPr>
              <a:t> Scenarios: Results</a:t>
            </a:r>
            <a:endParaRPr kumimoji="0" lang="en-US" sz="44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779161"/>
            <a:ext cx="9144000" cy="5078839"/>
          </a:xfrm>
          <a:prstGeom prst="rect">
            <a:avLst/>
          </a:prstGeom>
        </p:spPr>
      </p:pic>
      <p:sp>
        <p:nvSpPr>
          <p:cNvPr id="6" name="Rectangle 5"/>
          <p:cNvSpPr/>
          <p:nvPr/>
        </p:nvSpPr>
        <p:spPr>
          <a:xfrm>
            <a:off x="146867" y="1089636"/>
            <a:ext cx="8013711" cy="523220"/>
          </a:xfrm>
          <a:prstGeom prst="rect">
            <a:avLst/>
          </a:prstGeom>
        </p:spPr>
        <p:txBody>
          <a:bodyPr wrap="square">
            <a:spAutoFit/>
          </a:bodyPr>
          <a:lstStyle/>
          <a:p>
            <a:pPr marL="342900" indent="-342900">
              <a:spcAft>
                <a:spcPts val="1200"/>
              </a:spcAft>
              <a:buFont typeface="Arial" panose="020B0604020202020204" pitchFamily="34" charset="0"/>
              <a:buChar char="•"/>
            </a:pPr>
            <a:r>
              <a:rPr lang="en-US" sz="2800" dirty="0">
                <a:latin typeface="Arial" panose="020B0604020202020204" pitchFamily="34" charset="0"/>
                <a:cs typeface="Arial" panose="020B0604020202020204" pitchFamily="34" charset="0"/>
              </a:rPr>
              <a:t>90-m flight </a:t>
            </a:r>
          </a:p>
        </p:txBody>
      </p:sp>
    </p:spTree>
    <p:extLst>
      <p:ext uri="{BB962C8B-B14F-4D97-AF65-F5344CB8AC3E}">
        <p14:creationId xmlns:p14="http://schemas.microsoft.com/office/powerpoint/2010/main" val="300023984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0"/>
            <a:ext cx="9141305" cy="144655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GCP Geometry</a:t>
            </a:r>
            <a:r>
              <a:rPr kumimoji="0" lang="en-US" sz="4400" b="1" i="0" u="none" strike="noStrike" kern="1200" cap="none" spc="0" normalizeH="0" noProof="0" dirty="0">
                <a:ln>
                  <a:noFill/>
                </a:ln>
                <a:effectLst/>
                <a:uLnTx/>
                <a:uFillTx/>
                <a:latin typeface="Arial" panose="020B0604020202020204" pitchFamily="34" charset="0"/>
                <a:ea typeface="+mn-ea"/>
                <a:cs typeface="Arial" panose="020B0604020202020204" pitchFamily="34" charset="0"/>
              </a:rPr>
              <a:t> Scenarios: Results</a:t>
            </a:r>
            <a:endParaRPr kumimoji="0" lang="en-US" sz="44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p:txBody>
      </p:sp>
      <p:sp>
        <p:nvSpPr>
          <p:cNvPr id="6" name="Rectangle 5"/>
          <p:cNvSpPr/>
          <p:nvPr/>
        </p:nvSpPr>
        <p:spPr>
          <a:xfrm>
            <a:off x="146867" y="1089636"/>
            <a:ext cx="8013711" cy="523220"/>
          </a:xfrm>
          <a:prstGeom prst="rect">
            <a:avLst/>
          </a:prstGeom>
        </p:spPr>
        <p:txBody>
          <a:bodyPr wrap="square">
            <a:spAutoFit/>
          </a:bodyPr>
          <a:lstStyle/>
          <a:p>
            <a:pPr marL="342900" indent="-342900">
              <a:spcAft>
                <a:spcPts val="1200"/>
              </a:spcAft>
              <a:buFont typeface="Arial" panose="020B0604020202020204" pitchFamily="34" charset="0"/>
              <a:buChar char="•"/>
            </a:pPr>
            <a:r>
              <a:rPr lang="en-US" sz="2800" dirty="0">
                <a:latin typeface="Arial" panose="020B0604020202020204" pitchFamily="34" charset="0"/>
                <a:cs typeface="Arial" panose="020B0604020202020204" pitchFamily="34" charset="0"/>
              </a:rPr>
              <a:t>50-m flight </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748392"/>
            <a:ext cx="9144000" cy="5078839"/>
          </a:xfrm>
          <a:prstGeom prst="rect">
            <a:avLst/>
          </a:prstGeom>
        </p:spPr>
      </p:pic>
    </p:spTree>
    <p:extLst>
      <p:ext uri="{BB962C8B-B14F-4D97-AF65-F5344CB8AC3E}">
        <p14:creationId xmlns:p14="http://schemas.microsoft.com/office/powerpoint/2010/main" val="237511038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0"/>
            <a:ext cx="9141305" cy="769441"/>
          </a:xfrm>
          <a:prstGeom prst="rect">
            <a:avLst/>
          </a:prstGeom>
          <a:noFill/>
        </p:spPr>
        <p:txBody>
          <a:bodyPr wrap="square" rtlCol="0">
            <a:spAutoFit/>
          </a:bodyPr>
          <a:lstStyle/>
          <a:p>
            <a:pPr lvl="0" algn="ctr">
              <a:defRPr/>
            </a:pPr>
            <a:r>
              <a:rPr lang="en-US" sz="4400" b="1" dirty="0">
                <a:latin typeface="Arial" panose="020B0604020202020204" pitchFamily="34" charset="0"/>
                <a:cs typeface="Arial" panose="020B0604020202020204" pitchFamily="34" charset="0"/>
              </a:rPr>
              <a:t>Experiment </a:t>
            </a:r>
          </a:p>
        </p:txBody>
      </p:sp>
      <mc:AlternateContent xmlns:mc="http://schemas.openxmlformats.org/markup-compatibility/2006" xmlns:a14="http://schemas.microsoft.com/office/drawing/2010/main">
        <mc:Choice Requires="a14">
          <p:graphicFrame>
            <p:nvGraphicFramePr>
              <p:cNvPr id="5" name="Table 4"/>
              <p:cNvGraphicFramePr>
                <a:graphicFrameLocks noGrp="1"/>
              </p:cNvGraphicFramePr>
              <p:nvPr/>
            </p:nvGraphicFramePr>
            <p:xfrm>
              <a:off x="0" y="1122622"/>
              <a:ext cx="7850418" cy="5522341"/>
            </p:xfrm>
            <a:graphic>
              <a:graphicData uri="http://schemas.openxmlformats.org/drawingml/2006/table">
                <a:tbl>
                  <a:tblPr firstRow="1" firstCol="1" bandRow="1">
                    <a:tableStyleId>{5C22544A-7EE6-4342-B048-85BDC9FD1C3A}</a:tableStyleId>
                  </a:tblPr>
                  <a:tblGrid>
                    <a:gridCol w="2449872">
                      <a:extLst>
                        <a:ext uri="{9D8B030D-6E8A-4147-A177-3AD203B41FA5}">
                          <a16:colId xmlns:a16="http://schemas.microsoft.com/office/drawing/2014/main" val="3430930831"/>
                        </a:ext>
                      </a:extLst>
                    </a:gridCol>
                    <a:gridCol w="961000">
                      <a:extLst>
                        <a:ext uri="{9D8B030D-6E8A-4147-A177-3AD203B41FA5}">
                          <a16:colId xmlns:a16="http://schemas.microsoft.com/office/drawing/2014/main" val="2521667183"/>
                        </a:ext>
                      </a:extLst>
                    </a:gridCol>
                    <a:gridCol w="961000">
                      <a:extLst>
                        <a:ext uri="{9D8B030D-6E8A-4147-A177-3AD203B41FA5}">
                          <a16:colId xmlns:a16="http://schemas.microsoft.com/office/drawing/2014/main" val="2138257176"/>
                        </a:ext>
                      </a:extLst>
                    </a:gridCol>
                    <a:gridCol w="961000">
                      <a:extLst>
                        <a:ext uri="{9D8B030D-6E8A-4147-A177-3AD203B41FA5}">
                          <a16:colId xmlns:a16="http://schemas.microsoft.com/office/drawing/2014/main" val="2280134290"/>
                        </a:ext>
                      </a:extLst>
                    </a:gridCol>
                    <a:gridCol w="1258773">
                      <a:extLst>
                        <a:ext uri="{9D8B030D-6E8A-4147-A177-3AD203B41FA5}">
                          <a16:colId xmlns:a16="http://schemas.microsoft.com/office/drawing/2014/main" val="3738839947"/>
                        </a:ext>
                      </a:extLst>
                    </a:gridCol>
                    <a:gridCol w="1258773">
                      <a:extLst>
                        <a:ext uri="{9D8B030D-6E8A-4147-A177-3AD203B41FA5}">
                          <a16:colId xmlns:a16="http://schemas.microsoft.com/office/drawing/2014/main" val="3598045278"/>
                        </a:ext>
                      </a:extLst>
                    </a:gridCol>
                  </a:tblGrid>
                  <a:tr h="344458">
                    <a:tc rowSpan="2">
                      <a:txBody>
                        <a:bodyPr/>
                        <a:lstStyle/>
                        <a:p>
                          <a:pPr marL="0" marR="0" algn="ctr">
                            <a:lnSpc>
                              <a:spcPct val="150000"/>
                            </a:lnSpc>
                            <a:spcBef>
                              <a:spcPts val="0"/>
                            </a:spcBef>
                            <a:spcAft>
                              <a:spcPts val="0"/>
                            </a:spcAft>
                          </a:pPr>
                          <a:r>
                            <a:rPr lang="en-US" sz="2000" dirty="0">
                              <a:effectLst/>
                              <a:latin typeface="Arial" panose="020B0604020202020204" pitchFamily="34" charset="0"/>
                              <a:cs typeface="Arial" panose="020B0604020202020204" pitchFamily="34" charset="0"/>
                            </a:rPr>
                            <a:t>Parameter</a:t>
                          </a:r>
                          <a:endParaRPr lang="en-US" sz="20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gridSpan="5">
                      <a:txBody>
                        <a:bodyPr/>
                        <a:lstStyle/>
                        <a:p>
                          <a:pPr marL="0" marR="0" indent="269875" algn="ctr">
                            <a:lnSpc>
                              <a:spcPct val="150000"/>
                            </a:lnSpc>
                            <a:spcBef>
                              <a:spcPts val="0"/>
                            </a:spcBef>
                            <a:spcAft>
                              <a:spcPts val="0"/>
                            </a:spcAft>
                          </a:pPr>
                          <a:r>
                            <a:rPr lang="en-US" sz="2000">
                              <a:effectLst/>
                              <a:latin typeface="Arial" panose="020B0604020202020204" pitchFamily="34" charset="0"/>
                              <a:cs typeface="Arial" panose="020B0604020202020204" pitchFamily="34" charset="0"/>
                            </a:rPr>
                            <a:t>Camera self-calibration scenarios</a:t>
                          </a:r>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772847505"/>
                      </a:ext>
                    </a:extLst>
                  </a:tr>
                  <a:tr h="344458">
                    <a:tc vMerge="1">
                      <a:txBody>
                        <a:bodyPr/>
                        <a:lstStyle/>
                        <a:p>
                          <a:endParaRPr lang="en-US"/>
                        </a:p>
                      </a:txBody>
                      <a:tcPr/>
                    </a:tc>
                    <a:tc>
                      <a:txBody>
                        <a:bodyPr/>
                        <a:lstStyle/>
                        <a:p>
                          <a:pPr marL="0" marR="0" algn="ctr">
                            <a:lnSpc>
                              <a:spcPct val="150000"/>
                            </a:lnSpc>
                            <a:spcBef>
                              <a:spcPts val="0"/>
                            </a:spcBef>
                            <a:spcAft>
                              <a:spcPts val="0"/>
                            </a:spcAft>
                          </a:pPr>
                          <a:r>
                            <a:rPr lang="en-US" sz="2000" dirty="0">
                              <a:effectLst/>
                              <a:latin typeface="Arial" panose="020B0604020202020204" pitchFamily="34" charset="0"/>
                              <a:cs typeface="Arial" panose="020B0604020202020204" pitchFamily="34" charset="0"/>
                            </a:rPr>
                            <a:t>1</a:t>
                          </a:r>
                          <a:endParaRPr lang="en-US" sz="20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50000"/>
                            </a:lnSpc>
                            <a:spcBef>
                              <a:spcPts val="0"/>
                            </a:spcBef>
                            <a:spcAft>
                              <a:spcPts val="0"/>
                            </a:spcAft>
                          </a:pPr>
                          <a:r>
                            <a:rPr lang="en-US" sz="2000" dirty="0">
                              <a:effectLst/>
                              <a:latin typeface="Arial" panose="020B0604020202020204" pitchFamily="34" charset="0"/>
                              <a:cs typeface="Arial" panose="020B0604020202020204" pitchFamily="34" charset="0"/>
                            </a:rPr>
                            <a:t>2</a:t>
                          </a:r>
                          <a:endParaRPr lang="en-US" sz="20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50000"/>
                            </a:lnSpc>
                            <a:spcBef>
                              <a:spcPts val="0"/>
                            </a:spcBef>
                            <a:spcAft>
                              <a:spcPts val="0"/>
                            </a:spcAft>
                          </a:pPr>
                          <a:r>
                            <a:rPr lang="en-US" sz="2000" dirty="0">
                              <a:effectLst/>
                              <a:latin typeface="Arial" panose="020B0604020202020204" pitchFamily="34" charset="0"/>
                              <a:cs typeface="Arial" panose="020B0604020202020204" pitchFamily="34" charset="0"/>
                            </a:rPr>
                            <a:t>3</a:t>
                          </a:r>
                          <a:endParaRPr lang="en-US" sz="20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50000"/>
                            </a:lnSpc>
                            <a:spcBef>
                              <a:spcPts val="0"/>
                            </a:spcBef>
                            <a:spcAft>
                              <a:spcPts val="0"/>
                            </a:spcAft>
                          </a:pPr>
                          <a:r>
                            <a:rPr lang="en-US" sz="2000" dirty="0">
                              <a:effectLst/>
                              <a:latin typeface="Arial" panose="020B0604020202020204" pitchFamily="34" charset="0"/>
                              <a:cs typeface="Arial" panose="020B0604020202020204" pitchFamily="34" charset="0"/>
                            </a:rPr>
                            <a:t>4</a:t>
                          </a:r>
                          <a:endParaRPr lang="en-US" sz="20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50000"/>
                            </a:lnSpc>
                            <a:spcBef>
                              <a:spcPts val="0"/>
                            </a:spcBef>
                            <a:spcAft>
                              <a:spcPts val="0"/>
                            </a:spcAft>
                          </a:pPr>
                          <a:r>
                            <a:rPr lang="en-US" sz="2000" dirty="0">
                              <a:effectLst/>
                              <a:latin typeface="Arial" panose="020B0604020202020204" pitchFamily="34" charset="0"/>
                              <a:cs typeface="Arial" panose="020B0604020202020204" pitchFamily="34" charset="0"/>
                            </a:rPr>
                            <a:t>5</a:t>
                          </a:r>
                          <a:endParaRPr lang="en-US" sz="20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659265884"/>
                      </a:ext>
                    </a:extLst>
                  </a:tr>
                  <a:tr h="344458">
                    <a:tc>
                      <a:txBody>
                        <a:bodyPr/>
                        <a:lstStyle/>
                        <a:p>
                          <a:pPr marL="0" marR="0" algn="ctr">
                            <a:lnSpc>
                              <a:spcPct val="150000"/>
                            </a:lnSpc>
                            <a:spcBef>
                              <a:spcPts val="0"/>
                            </a:spcBef>
                            <a:spcAft>
                              <a:spcPts val="0"/>
                            </a:spcAft>
                          </a:pPr>
                          <a:r>
                            <a:rPr lang="en-US" sz="2000">
                              <a:effectLst/>
                              <a:latin typeface="Arial" panose="020B0604020202020204" pitchFamily="34" charset="0"/>
                              <a:cs typeface="Arial" panose="020B0604020202020204" pitchFamily="34" charset="0"/>
                            </a:rPr>
                            <a:t>f</a:t>
                          </a:r>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50000"/>
                            </a:lnSpc>
                            <a:spcBef>
                              <a:spcPts val="0"/>
                            </a:spcBef>
                            <a:spcAft>
                              <a:spcPts val="0"/>
                            </a:spcAft>
                          </a:pPr>
                          <a:r>
                            <a:rPr lang="en-US" sz="2000" dirty="0">
                              <a:effectLst/>
                              <a:latin typeface="Arial" panose="020B0604020202020204" pitchFamily="34" charset="0"/>
                              <a:cs typeface="Arial" panose="020B0604020202020204" pitchFamily="34" charset="0"/>
                            </a:rPr>
                            <a:t>Yes</a:t>
                          </a:r>
                          <a:endParaRPr lang="en-US" sz="20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50000"/>
                            </a:lnSpc>
                            <a:spcBef>
                              <a:spcPts val="0"/>
                            </a:spcBef>
                            <a:spcAft>
                              <a:spcPts val="0"/>
                            </a:spcAft>
                          </a:pPr>
                          <a:r>
                            <a:rPr lang="en-US" sz="2000" dirty="0">
                              <a:effectLst/>
                              <a:latin typeface="Arial" panose="020B0604020202020204" pitchFamily="34" charset="0"/>
                              <a:cs typeface="Arial" panose="020B0604020202020204" pitchFamily="34" charset="0"/>
                            </a:rPr>
                            <a:t>Yes</a:t>
                          </a:r>
                          <a:endParaRPr lang="en-US" sz="20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50000"/>
                            </a:lnSpc>
                            <a:spcBef>
                              <a:spcPts val="0"/>
                            </a:spcBef>
                            <a:spcAft>
                              <a:spcPts val="0"/>
                            </a:spcAft>
                          </a:pPr>
                          <a:endParaRPr lang="en-US" sz="20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50000"/>
                            </a:lnSpc>
                            <a:spcBef>
                              <a:spcPts val="0"/>
                            </a:spcBef>
                            <a:spcAft>
                              <a:spcPts val="0"/>
                            </a:spcAft>
                          </a:pPr>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50000"/>
                            </a:lnSpc>
                            <a:spcBef>
                              <a:spcPts val="0"/>
                            </a:spcBef>
                            <a:spcAft>
                              <a:spcPts val="0"/>
                            </a:spcAft>
                          </a:pPr>
                          <a:endParaRPr lang="en-US" sz="20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3105566859"/>
                      </a:ext>
                    </a:extLst>
                  </a:tr>
                  <a:tr h="384325">
                    <a:tc>
                      <a:txBody>
                        <a:bodyPr/>
                        <a:lstStyle/>
                        <a:p>
                          <a:pPr marL="0" marR="0" algn="ctr">
                            <a:lnSpc>
                              <a:spcPct val="150000"/>
                            </a:lnSpc>
                            <a:spcBef>
                              <a:spcPts val="0"/>
                            </a:spcBef>
                            <a:spcAft>
                              <a:spcPts val="0"/>
                            </a:spcAft>
                          </a:pPr>
                          <a14:m>
                            <m:oMath xmlns:m="http://schemas.openxmlformats.org/officeDocument/2006/math">
                              <m:sSub>
                                <m:sSubPr>
                                  <m:ctrlPr>
                                    <a:rPr lang="en-US" sz="2000" i="1">
                                      <a:effectLst/>
                                      <a:latin typeface="Cambria Math" panose="02040503050406030204" pitchFamily="18" charset="0"/>
                                    </a:rPr>
                                  </m:ctrlPr>
                                </m:sSubPr>
                                <m:e>
                                  <m:r>
                                    <a:rPr lang="en-US" sz="2000">
                                      <a:effectLst/>
                                      <a:latin typeface="Cambria Math" panose="02040503050406030204" pitchFamily="18" charset="0"/>
                                    </a:rPr>
                                    <m:t>𝑐</m:t>
                                  </m:r>
                                </m:e>
                                <m:sub>
                                  <m:r>
                                    <a:rPr lang="en-US" sz="2000">
                                      <a:effectLst/>
                                      <a:latin typeface="Cambria Math" panose="02040503050406030204" pitchFamily="18" charset="0"/>
                                    </a:rPr>
                                    <m:t>𝑥</m:t>
                                  </m:r>
                                </m:sub>
                              </m:sSub>
                            </m:oMath>
                          </a14:m>
                          <a:r>
                            <a:rPr lang="en-US" sz="2000">
                              <a:effectLst/>
                              <a:latin typeface="Arial" panose="020B0604020202020204" pitchFamily="34" charset="0"/>
                              <a:cs typeface="Arial" panose="020B0604020202020204" pitchFamily="34" charset="0"/>
                            </a:rPr>
                            <a:t> and </a:t>
                          </a:r>
                          <a14:m>
                            <m:oMath xmlns:m="http://schemas.openxmlformats.org/officeDocument/2006/math">
                              <m:sSub>
                                <m:sSubPr>
                                  <m:ctrlPr>
                                    <a:rPr lang="en-US" sz="2000" i="1">
                                      <a:effectLst/>
                                      <a:latin typeface="Cambria Math" panose="02040503050406030204" pitchFamily="18" charset="0"/>
                                    </a:rPr>
                                  </m:ctrlPr>
                                </m:sSubPr>
                                <m:e>
                                  <m:r>
                                    <a:rPr lang="en-US" sz="2000">
                                      <a:effectLst/>
                                      <a:latin typeface="Cambria Math" panose="02040503050406030204" pitchFamily="18" charset="0"/>
                                    </a:rPr>
                                    <m:t>𝑐</m:t>
                                  </m:r>
                                </m:e>
                                <m:sub>
                                  <m:r>
                                    <a:rPr lang="en-US" sz="2000">
                                      <a:effectLst/>
                                      <a:latin typeface="Cambria Math" panose="02040503050406030204" pitchFamily="18" charset="0"/>
                                    </a:rPr>
                                    <m:t>𝑦</m:t>
                                  </m:r>
                                </m:sub>
                              </m:sSub>
                            </m:oMath>
                          </a14:m>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50000"/>
                            </a:lnSpc>
                            <a:spcBef>
                              <a:spcPts val="0"/>
                            </a:spcBef>
                            <a:spcAft>
                              <a:spcPts val="0"/>
                            </a:spcAft>
                          </a:pPr>
                          <a:r>
                            <a:rPr lang="en-US" sz="2000">
                              <a:effectLst/>
                              <a:latin typeface="Arial" panose="020B0604020202020204" pitchFamily="34" charset="0"/>
                              <a:cs typeface="Arial" panose="020B0604020202020204" pitchFamily="34" charset="0"/>
                            </a:rPr>
                            <a:t>Yes</a:t>
                          </a:r>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50000"/>
                            </a:lnSpc>
                            <a:spcBef>
                              <a:spcPts val="0"/>
                            </a:spcBef>
                            <a:spcAft>
                              <a:spcPts val="0"/>
                            </a:spcAft>
                          </a:pPr>
                          <a:r>
                            <a:rPr lang="en-US" sz="2000">
                              <a:effectLst/>
                              <a:latin typeface="Arial" panose="020B0604020202020204" pitchFamily="34" charset="0"/>
                              <a:cs typeface="Arial" panose="020B0604020202020204" pitchFamily="34" charset="0"/>
                            </a:rPr>
                            <a:t>Yes</a:t>
                          </a:r>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50000"/>
                            </a:lnSpc>
                            <a:spcBef>
                              <a:spcPts val="0"/>
                            </a:spcBef>
                            <a:spcAft>
                              <a:spcPts val="0"/>
                            </a:spcAft>
                          </a:pPr>
                          <a:endParaRPr lang="en-US" sz="20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50000"/>
                            </a:lnSpc>
                            <a:spcBef>
                              <a:spcPts val="0"/>
                            </a:spcBef>
                            <a:spcAft>
                              <a:spcPts val="0"/>
                            </a:spcAft>
                          </a:pPr>
                          <a:endParaRPr lang="en-US" sz="20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50000"/>
                            </a:lnSpc>
                            <a:spcBef>
                              <a:spcPts val="0"/>
                            </a:spcBef>
                            <a:spcAft>
                              <a:spcPts val="0"/>
                            </a:spcAft>
                          </a:pPr>
                          <a:endParaRPr lang="en-US" sz="20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2428279864"/>
                      </a:ext>
                    </a:extLst>
                  </a:tr>
                  <a:tr h="344458">
                    <a:tc>
                      <a:txBody>
                        <a:bodyPr/>
                        <a:lstStyle/>
                        <a:p>
                          <a:pPr marL="0" marR="0" algn="ctr">
                            <a:lnSpc>
                              <a:spcPct val="150000"/>
                            </a:lnSpc>
                            <a:spcBef>
                              <a:spcPts val="0"/>
                            </a:spcBef>
                            <a:spcAft>
                              <a:spcPts val="0"/>
                            </a:spcAft>
                          </a:pPr>
                          <a14:m>
                            <m:oMath xmlns:m="http://schemas.openxmlformats.org/officeDocument/2006/math">
                              <m:sSub>
                                <m:sSubPr>
                                  <m:ctrlPr>
                                    <a:rPr lang="en-US" sz="2000" i="1">
                                      <a:effectLst/>
                                      <a:latin typeface="Cambria Math" panose="02040503050406030204" pitchFamily="18" charset="0"/>
                                    </a:rPr>
                                  </m:ctrlPr>
                                </m:sSubPr>
                                <m:e>
                                  <m:r>
                                    <a:rPr lang="en-US" sz="2000">
                                      <a:effectLst/>
                                      <a:latin typeface="Cambria Math" panose="02040503050406030204" pitchFamily="18" charset="0"/>
                                    </a:rPr>
                                    <m:t>𝐵</m:t>
                                  </m:r>
                                </m:e>
                                <m:sub>
                                  <m:r>
                                    <a:rPr lang="en-US" sz="2000">
                                      <a:effectLst/>
                                      <a:latin typeface="Cambria Math" panose="02040503050406030204" pitchFamily="18" charset="0"/>
                                    </a:rPr>
                                    <m:t>1</m:t>
                                  </m:r>
                                </m:sub>
                              </m:sSub>
                            </m:oMath>
                          </a14:m>
                          <a:r>
                            <a:rPr lang="en-US" sz="2000">
                              <a:effectLst/>
                              <a:latin typeface="Arial" panose="020B0604020202020204" pitchFamily="34" charset="0"/>
                              <a:cs typeface="Arial" panose="020B0604020202020204" pitchFamily="34" charset="0"/>
                            </a:rPr>
                            <a:t> and </a:t>
                          </a:r>
                          <a14:m>
                            <m:oMath xmlns:m="http://schemas.openxmlformats.org/officeDocument/2006/math">
                              <m:sSub>
                                <m:sSubPr>
                                  <m:ctrlPr>
                                    <a:rPr lang="en-US" sz="2000" i="1">
                                      <a:effectLst/>
                                      <a:latin typeface="Cambria Math" panose="02040503050406030204" pitchFamily="18" charset="0"/>
                                    </a:rPr>
                                  </m:ctrlPr>
                                </m:sSubPr>
                                <m:e>
                                  <m:r>
                                    <a:rPr lang="en-US" sz="2000">
                                      <a:effectLst/>
                                      <a:latin typeface="Cambria Math" panose="02040503050406030204" pitchFamily="18" charset="0"/>
                                    </a:rPr>
                                    <m:t>𝐵</m:t>
                                  </m:r>
                                </m:e>
                                <m:sub>
                                  <m:r>
                                    <a:rPr lang="en-US" sz="2000">
                                      <a:effectLst/>
                                      <a:latin typeface="Cambria Math" panose="02040503050406030204" pitchFamily="18" charset="0"/>
                                    </a:rPr>
                                    <m:t>2</m:t>
                                  </m:r>
                                </m:sub>
                              </m:sSub>
                            </m:oMath>
                          </a14:m>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50000"/>
                            </a:lnSpc>
                            <a:spcBef>
                              <a:spcPts val="0"/>
                            </a:spcBef>
                            <a:spcAft>
                              <a:spcPts val="0"/>
                            </a:spcAft>
                          </a:pPr>
                          <a:r>
                            <a:rPr lang="en-US" sz="2000">
                              <a:effectLst/>
                              <a:latin typeface="Arial" panose="020B0604020202020204" pitchFamily="34" charset="0"/>
                              <a:cs typeface="Arial" panose="020B0604020202020204" pitchFamily="34" charset="0"/>
                            </a:rPr>
                            <a:t>Yes</a:t>
                          </a:r>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50000"/>
                            </a:lnSpc>
                            <a:spcBef>
                              <a:spcPts val="0"/>
                            </a:spcBef>
                            <a:spcAft>
                              <a:spcPts val="0"/>
                            </a:spcAft>
                          </a:pPr>
                          <a:r>
                            <a:rPr lang="en-US" sz="2000">
                              <a:effectLst/>
                              <a:latin typeface="Arial" panose="020B0604020202020204" pitchFamily="34" charset="0"/>
                              <a:cs typeface="Arial" panose="020B0604020202020204" pitchFamily="34" charset="0"/>
                            </a:rPr>
                            <a:t>Yes</a:t>
                          </a:r>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50000"/>
                            </a:lnSpc>
                            <a:spcBef>
                              <a:spcPts val="0"/>
                            </a:spcBef>
                            <a:spcAft>
                              <a:spcPts val="0"/>
                            </a:spcAft>
                          </a:pPr>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50000"/>
                            </a:lnSpc>
                            <a:spcBef>
                              <a:spcPts val="0"/>
                            </a:spcBef>
                            <a:spcAft>
                              <a:spcPts val="0"/>
                            </a:spcAft>
                          </a:pPr>
                          <a:endParaRPr lang="en-US" sz="20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50000"/>
                            </a:lnSpc>
                            <a:spcBef>
                              <a:spcPts val="0"/>
                            </a:spcBef>
                            <a:spcAft>
                              <a:spcPts val="0"/>
                            </a:spcAft>
                          </a:pPr>
                          <a:endParaRPr lang="en-US" sz="20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759103500"/>
                      </a:ext>
                    </a:extLst>
                  </a:tr>
                  <a:tr h="344458">
                    <a:tc>
                      <a:txBody>
                        <a:bodyPr/>
                        <a:lstStyle/>
                        <a:p>
                          <a:pPr marL="0" marR="0" algn="ctr">
                            <a:lnSpc>
                              <a:spcPct val="150000"/>
                            </a:lnSpc>
                            <a:spcBef>
                              <a:spcPts val="0"/>
                            </a:spcBef>
                            <a:spcAft>
                              <a:spcPts val="0"/>
                            </a:spcAft>
                          </a:pPr>
                          <a14:m>
                            <m:oMath xmlns:m="http://schemas.openxmlformats.org/officeDocument/2006/math">
                              <m:sSub>
                                <m:sSubPr>
                                  <m:ctrlPr>
                                    <a:rPr lang="en-US" sz="2000" i="1">
                                      <a:effectLst/>
                                      <a:latin typeface="Cambria Math" panose="02040503050406030204" pitchFamily="18" charset="0"/>
                                    </a:rPr>
                                  </m:ctrlPr>
                                </m:sSubPr>
                                <m:e>
                                  <m:r>
                                    <a:rPr lang="en-US" sz="2000">
                                      <a:effectLst/>
                                      <a:latin typeface="Cambria Math" panose="02040503050406030204" pitchFamily="18" charset="0"/>
                                    </a:rPr>
                                    <m:t>𝐾</m:t>
                                  </m:r>
                                </m:e>
                                <m:sub>
                                  <m:r>
                                    <a:rPr lang="en-US" sz="2000">
                                      <a:effectLst/>
                                      <a:latin typeface="Cambria Math" panose="02040503050406030204" pitchFamily="18" charset="0"/>
                                    </a:rPr>
                                    <m:t>1</m:t>
                                  </m:r>
                                </m:sub>
                              </m:sSub>
                            </m:oMath>
                          </a14:m>
                          <a:r>
                            <a:rPr lang="en-US" sz="2000">
                              <a:effectLst/>
                              <a:latin typeface="Arial" panose="020B0604020202020204" pitchFamily="34" charset="0"/>
                              <a:cs typeface="Arial" panose="020B0604020202020204" pitchFamily="34" charset="0"/>
                            </a:rPr>
                            <a:t> and </a:t>
                          </a:r>
                          <a14:m>
                            <m:oMath xmlns:m="http://schemas.openxmlformats.org/officeDocument/2006/math">
                              <m:sSub>
                                <m:sSubPr>
                                  <m:ctrlPr>
                                    <a:rPr lang="en-US" sz="2000" i="1">
                                      <a:effectLst/>
                                      <a:latin typeface="Cambria Math" panose="02040503050406030204" pitchFamily="18" charset="0"/>
                                    </a:rPr>
                                  </m:ctrlPr>
                                </m:sSubPr>
                                <m:e>
                                  <m:r>
                                    <a:rPr lang="en-US" sz="2000">
                                      <a:effectLst/>
                                      <a:latin typeface="Cambria Math" panose="02040503050406030204" pitchFamily="18" charset="0"/>
                                    </a:rPr>
                                    <m:t>𝐾</m:t>
                                  </m:r>
                                </m:e>
                                <m:sub>
                                  <m:r>
                                    <a:rPr lang="en-US" sz="2000">
                                      <a:effectLst/>
                                      <a:latin typeface="Cambria Math" panose="02040503050406030204" pitchFamily="18" charset="0"/>
                                    </a:rPr>
                                    <m:t>2</m:t>
                                  </m:r>
                                </m:sub>
                              </m:sSub>
                            </m:oMath>
                          </a14:m>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50000"/>
                            </a:lnSpc>
                            <a:spcBef>
                              <a:spcPts val="0"/>
                            </a:spcBef>
                            <a:spcAft>
                              <a:spcPts val="0"/>
                            </a:spcAft>
                          </a:pPr>
                          <a:r>
                            <a:rPr lang="en-US" sz="2000">
                              <a:effectLst/>
                              <a:latin typeface="Arial" panose="020B0604020202020204" pitchFamily="34" charset="0"/>
                              <a:cs typeface="Arial" panose="020B0604020202020204" pitchFamily="34" charset="0"/>
                            </a:rPr>
                            <a:t>Yes</a:t>
                          </a:r>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50000"/>
                            </a:lnSpc>
                            <a:spcBef>
                              <a:spcPts val="0"/>
                            </a:spcBef>
                            <a:spcAft>
                              <a:spcPts val="0"/>
                            </a:spcAft>
                          </a:pPr>
                          <a:r>
                            <a:rPr lang="en-US" sz="2000">
                              <a:effectLst/>
                              <a:latin typeface="Arial" panose="020B0604020202020204" pitchFamily="34" charset="0"/>
                              <a:cs typeface="Arial" panose="020B0604020202020204" pitchFamily="34" charset="0"/>
                            </a:rPr>
                            <a:t>Yes</a:t>
                          </a:r>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50000"/>
                            </a:lnSpc>
                            <a:spcBef>
                              <a:spcPts val="0"/>
                            </a:spcBef>
                            <a:spcAft>
                              <a:spcPts val="0"/>
                            </a:spcAft>
                          </a:pPr>
                          <a:endParaRPr lang="en-US" sz="20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50000"/>
                            </a:lnSpc>
                            <a:spcBef>
                              <a:spcPts val="0"/>
                            </a:spcBef>
                            <a:spcAft>
                              <a:spcPts val="0"/>
                            </a:spcAft>
                          </a:pPr>
                          <a:endParaRPr lang="en-US" sz="20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50000"/>
                            </a:lnSpc>
                            <a:spcBef>
                              <a:spcPts val="0"/>
                            </a:spcBef>
                            <a:spcAft>
                              <a:spcPts val="0"/>
                            </a:spcAft>
                          </a:pPr>
                          <a:endParaRPr lang="en-US" sz="20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3352200187"/>
                      </a:ext>
                    </a:extLst>
                  </a:tr>
                  <a:tr h="384131">
                    <a:tc>
                      <a:txBody>
                        <a:bodyPr/>
                        <a:lstStyle/>
                        <a:p>
                          <a:pPr marL="0" marR="0" algn="ctr">
                            <a:lnSpc>
                              <a:spcPct val="150000"/>
                            </a:lnSpc>
                            <a:spcBef>
                              <a:spcPts val="0"/>
                            </a:spcBef>
                            <a:spcAft>
                              <a:spcPts val="0"/>
                            </a:spcAft>
                          </a:pPr>
                          <a14:m>
                            <m:oMathPara xmlns:m="http://schemas.openxmlformats.org/officeDocument/2006/math">
                              <m:oMathParaPr>
                                <m:jc m:val="centerGroup"/>
                              </m:oMathParaPr>
                              <m:oMath xmlns:m="http://schemas.openxmlformats.org/officeDocument/2006/math">
                                <m:sSub>
                                  <m:sSubPr>
                                    <m:ctrlPr>
                                      <a:rPr lang="en-US" sz="2000" i="1">
                                        <a:effectLst/>
                                        <a:latin typeface="Cambria Math" panose="02040503050406030204" pitchFamily="18" charset="0"/>
                                      </a:rPr>
                                    </m:ctrlPr>
                                  </m:sSubPr>
                                  <m:e>
                                    <m:r>
                                      <a:rPr lang="en-US" sz="2000">
                                        <a:effectLst/>
                                        <a:latin typeface="Cambria Math" panose="02040503050406030204" pitchFamily="18" charset="0"/>
                                      </a:rPr>
                                      <m:t>𝐾</m:t>
                                    </m:r>
                                  </m:e>
                                  <m:sub>
                                    <m:r>
                                      <a:rPr lang="en-US" sz="2000">
                                        <a:effectLst/>
                                        <a:latin typeface="Cambria Math" panose="02040503050406030204" pitchFamily="18" charset="0"/>
                                      </a:rPr>
                                      <m:t>3</m:t>
                                    </m:r>
                                  </m:sub>
                                </m:sSub>
                              </m:oMath>
                            </m:oMathPara>
                          </a14:m>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50000"/>
                            </a:lnSpc>
                            <a:spcBef>
                              <a:spcPts val="0"/>
                            </a:spcBef>
                            <a:spcAft>
                              <a:spcPts val="0"/>
                            </a:spcAft>
                          </a:pPr>
                          <a:r>
                            <a:rPr lang="en-US" sz="2000" dirty="0">
                              <a:effectLst/>
                              <a:latin typeface="Arial" panose="020B0604020202020204" pitchFamily="34" charset="0"/>
                              <a:cs typeface="Arial" panose="020B0604020202020204" pitchFamily="34" charset="0"/>
                            </a:rPr>
                            <a:t>Yes</a:t>
                          </a:r>
                          <a:endParaRPr lang="en-US" sz="20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50000"/>
                            </a:lnSpc>
                            <a:spcBef>
                              <a:spcPts val="0"/>
                            </a:spcBef>
                            <a:spcAft>
                              <a:spcPts val="0"/>
                            </a:spcAft>
                          </a:pPr>
                          <a:r>
                            <a:rPr lang="en-US" sz="2000">
                              <a:effectLst/>
                              <a:latin typeface="Arial" panose="020B0604020202020204" pitchFamily="34" charset="0"/>
                              <a:cs typeface="Arial" panose="020B0604020202020204" pitchFamily="34" charset="0"/>
                            </a:rPr>
                            <a:t>Yes</a:t>
                          </a:r>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50000"/>
                            </a:lnSpc>
                            <a:spcBef>
                              <a:spcPts val="0"/>
                            </a:spcBef>
                            <a:spcAft>
                              <a:spcPts val="0"/>
                            </a:spcAft>
                          </a:pPr>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50000"/>
                            </a:lnSpc>
                            <a:spcBef>
                              <a:spcPts val="0"/>
                            </a:spcBef>
                            <a:spcAft>
                              <a:spcPts val="0"/>
                            </a:spcAft>
                          </a:pPr>
                          <a:endParaRPr lang="en-US" sz="20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50000"/>
                            </a:lnSpc>
                            <a:spcBef>
                              <a:spcPts val="0"/>
                            </a:spcBef>
                            <a:spcAft>
                              <a:spcPts val="0"/>
                            </a:spcAft>
                          </a:pPr>
                          <a:endParaRPr lang="en-US" sz="20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303098185"/>
                      </a:ext>
                    </a:extLst>
                  </a:tr>
                  <a:tr h="384131">
                    <a:tc>
                      <a:txBody>
                        <a:bodyPr/>
                        <a:lstStyle/>
                        <a:p>
                          <a:pPr marL="0" marR="0" indent="269875" algn="ctr">
                            <a:lnSpc>
                              <a:spcPct val="150000"/>
                            </a:lnSpc>
                            <a:spcBef>
                              <a:spcPts val="0"/>
                            </a:spcBef>
                            <a:spcAft>
                              <a:spcPts val="0"/>
                            </a:spcAft>
                          </a:pPr>
                          <a14:m>
                            <m:oMathPara xmlns:m="http://schemas.openxmlformats.org/officeDocument/2006/math">
                              <m:oMathParaPr>
                                <m:jc m:val="centerGroup"/>
                              </m:oMathParaPr>
                              <m:oMath xmlns:m="http://schemas.openxmlformats.org/officeDocument/2006/math">
                                <m:sSub>
                                  <m:sSubPr>
                                    <m:ctrlPr>
                                      <a:rPr lang="en-US" sz="2000" i="1">
                                        <a:effectLst/>
                                        <a:latin typeface="Cambria Math" panose="02040503050406030204" pitchFamily="18" charset="0"/>
                                      </a:rPr>
                                    </m:ctrlPr>
                                  </m:sSubPr>
                                  <m:e>
                                    <m:r>
                                      <a:rPr lang="en-US" sz="2000">
                                        <a:effectLst/>
                                        <a:latin typeface="Cambria Math" panose="02040503050406030204" pitchFamily="18" charset="0"/>
                                      </a:rPr>
                                      <m:t>𝐾</m:t>
                                    </m:r>
                                  </m:e>
                                  <m:sub>
                                    <m:r>
                                      <a:rPr lang="en-US" sz="2000">
                                        <a:effectLst/>
                                        <a:latin typeface="Cambria Math" panose="02040503050406030204" pitchFamily="18" charset="0"/>
                                      </a:rPr>
                                      <m:t>4</m:t>
                                    </m:r>
                                  </m:sub>
                                </m:sSub>
                              </m:oMath>
                            </m:oMathPara>
                          </a14:m>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50000"/>
                            </a:lnSpc>
                            <a:spcBef>
                              <a:spcPts val="0"/>
                            </a:spcBef>
                            <a:spcAft>
                              <a:spcPts val="0"/>
                            </a:spcAft>
                          </a:pPr>
                          <a:r>
                            <a:rPr lang="en-US" sz="2000">
                              <a:effectLst/>
                              <a:latin typeface="Arial" panose="020B0604020202020204" pitchFamily="34" charset="0"/>
                              <a:cs typeface="Arial" panose="020B0604020202020204" pitchFamily="34" charset="0"/>
                            </a:rPr>
                            <a:t>Yes</a:t>
                          </a:r>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50000"/>
                            </a:lnSpc>
                            <a:spcBef>
                              <a:spcPts val="0"/>
                            </a:spcBef>
                            <a:spcAft>
                              <a:spcPts val="0"/>
                            </a:spcAft>
                          </a:pPr>
                          <a:r>
                            <a:rPr lang="en-US" sz="2000">
                              <a:effectLst/>
                              <a:latin typeface="Arial" panose="020B0604020202020204" pitchFamily="34" charset="0"/>
                              <a:cs typeface="Arial" panose="020B0604020202020204" pitchFamily="34" charset="0"/>
                            </a:rPr>
                            <a:t>Yes</a:t>
                          </a:r>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50000"/>
                            </a:lnSpc>
                            <a:spcBef>
                              <a:spcPts val="0"/>
                            </a:spcBef>
                            <a:spcAft>
                              <a:spcPts val="0"/>
                            </a:spcAft>
                          </a:pPr>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50000"/>
                            </a:lnSpc>
                            <a:spcBef>
                              <a:spcPts val="0"/>
                            </a:spcBef>
                            <a:spcAft>
                              <a:spcPts val="0"/>
                            </a:spcAft>
                          </a:pPr>
                          <a:endParaRPr lang="en-US" sz="20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50000"/>
                            </a:lnSpc>
                            <a:spcBef>
                              <a:spcPts val="0"/>
                            </a:spcBef>
                            <a:spcAft>
                              <a:spcPts val="0"/>
                            </a:spcAft>
                          </a:pPr>
                          <a:endParaRPr lang="en-US" sz="20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1421529661"/>
                      </a:ext>
                    </a:extLst>
                  </a:tr>
                  <a:tr h="344458">
                    <a:tc>
                      <a:txBody>
                        <a:bodyPr/>
                        <a:lstStyle/>
                        <a:p>
                          <a:pPr marL="0" marR="0" algn="ctr">
                            <a:lnSpc>
                              <a:spcPct val="150000"/>
                            </a:lnSpc>
                            <a:spcBef>
                              <a:spcPts val="0"/>
                            </a:spcBef>
                            <a:spcAft>
                              <a:spcPts val="0"/>
                            </a:spcAft>
                          </a:pPr>
                          <a14:m>
                            <m:oMath xmlns:m="http://schemas.openxmlformats.org/officeDocument/2006/math">
                              <m:sSub>
                                <m:sSubPr>
                                  <m:ctrlPr>
                                    <a:rPr lang="en-US" sz="2000" i="1">
                                      <a:effectLst/>
                                      <a:latin typeface="Cambria Math" panose="02040503050406030204" pitchFamily="18" charset="0"/>
                                    </a:rPr>
                                  </m:ctrlPr>
                                </m:sSubPr>
                                <m:e>
                                  <m:r>
                                    <a:rPr lang="en-US" sz="2000">
                                      <a:effectLst/>
                                      <a:latin typeface="Cambria Math" panose="02040503050406030204" pitchFamily="18" charset="0"/>
                                    </a:rPr>
                                    <m:t>𝑃</m:t>
                                  </m:r>
                                </m:e>
                                <m:sub>
                                  <m:r>
                                    <a:rPr lang="en-US" sz="2000">
                                      <a:effectLst/>
                                      <a:latin typeface="Cambria Math" panose="02040503050406030204" pitchFamily="18" charset="0"/>
                                    </a:rPr>
                                    <m:t>1</m:t>
                                  </m:r>
                                </m:sub>
                              </m:sSub>
                            </m:oMath>
                          </a14:m>
                          <a:r>
                            <a:rPr lang="en-US" sz="2000">
                              <a:effectLst/>
                              <a:latin typeface="Arial" panose="020B0604020202020204" pitchFamily="34" charset="0"/>
                              <a:cs typeface="Arial" panose="020B0604020202020204" pitchFamily="34" charset="0"/>
                            </a:rPr>
                            <a:t> and </a:t>
                          </a:r>
                          <a14:m>
                            <m:oMath xmlns:m="http://schemas.openxmlformats.org/officeDocument/2006/math">
                              <m:sSub>
                                <m:sSubPr>
                                  <m:ctrlPr>
                                    <a:rPr lang="en-US" sz="2000" i="1">
                                      <a:effectLst/>
                                      <a:latin typeface="Cambria Math" panose="02040503050406030204" pitchFamily="18" charset="0"/>
                                    </a:rPr>
                                  </m:ctrlPr>
                                </m:sSubPr>
                                <m:e>
                                  <m:r>
                                    <a:rPr lang="en-US" sz="2000">
                                      <a:effectLst/>
                                      <a:latin typeface="Cambria Math" panose="02040503050406030204" pitchFamily="18" charset="0"/>
                                    </a:rPr>
                                    <m:t>𝑃</m:t>
                                  </m:r>
                                </m:e>
                                <m:sub>
                                  <m:r>
                                    <a:rPr lang="en-US" sz="2000">
                                      <a:effectLst/>
                                      <a:latin typeface="Cambria Math" panose="02040503050406030204" pitchFamily="18" charset="0"/>
                                    </a:rPr>
                                    <m:t>2</m:t>
                                  </m:r>
                                </m:sub>
                              </m:sSub>
                            </m:oMath>
                          </a14:m>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50000"/>
                            </a:lnSpc>
                            <a:spcBef>
                              <a:spcPts val="0"/>
                            </a:spcBef>
                            <a:spcAft>
                              <a:spcPts val="0"/>
                            </a:spcAft>
                          </a:pPr>
                          <a:r>
                            <a:rPr lang="en-US" sz="2000">
                              <a:effectLst/>
                              <a:latin typeface="Arial" panose="020B0604020202020204" pitchFamily="34" charset="0"/>
                              <a:cs typeface="Arial" panose="020B0604020202020204" pitchFamily="34" charset="0"/>
                            </a:rPr>
                            <a:t>Yes</a:t>
                          </a:r>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50000"/>
                            </a:lnSpc>
                            <a:spcBef>
                              <a:spcPts val="0"/>
                            </a:spcBef>
                            <a:spcAft>
                              <a:spcPts val="0"/>
                            </a:spcAft>
                          </a:pPr>
                          <a:r>
                            <a:rPr lang="en-US" sz="2000">
                              <a:effectLst/>
                              <a:latin typeface="Arial" panose="020B0604020202020204" pitchFamily="34" charset="0"/>
                              <a:cs typeface="Arial" panose="020B0604020202020204" pitchFamily="34" charset="0"/>
                            </a:rPr>
                            <a:t>Yes</a:t>
                          </a:r>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50000"/>
                            </a:lnSpc>
                            <a:spcBef>
                              <a:spcPts val="0"/>
                            </a:spcBef>
                            <a:spcAft>
                              <a:spcPts val="0"/>
                            </a:spcAft>
                          </a:pPr>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50000"/>
                            </a:lnSpc>
                            <a:spcBef>
                              <a:spcPts val="0"/>
                            </a:spcBef>
                            <a:spcAft>
                              <a:spcPts val="0"/>
                            </a:spcAft>
                          </a:pPr>
                          <a:endParaRPr lang="en-US" sz="20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50000"/>
                            </a:lnSpc>
                            <a:spcBef>
                              <a:spcPts val="0"/>
                            </a:spcBef>
                            <a:spcAft>
                              <a:spcPts val="0"/>
                            </a:spcAft>
                          </a:pPr>
                          <a:endParaRPr lang="en-US" sz="20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1353314992"/>
                      </a:ext>
                    </a:extLst>
                  </a:tr>
                  <a:tr h="384131">
                    <a:tc>
                      <a:txBody>
                        <a:bodyPr/>
                        <a:lstStyle/>
                        <a:p>
                          <a:pPr marL="0" marR="0" algn="ctr">
                            <a:lnSpc>
                              <a:spcPct val="150000"/>
                            </a:lnSpc>
                            <a:spcBef>
                              <a:spcPts val="0"/>
                            </a:spcBef>
                            <a:spcAft>
                              <a:spcPts val="0"/>
                            </a:spcAft>
                          </a:pPr>
                          <a14:m>
                            <m:oMathPara xmlns:m="http://schemas.openxmlformats.org/officeDocument/2006/math">
                              <m:oMathParaPr>
                                <m:jc m:val="centerGroup"/>
                              </m:oMathParaPr>
                              <m:oMath xmlns:m="http://schemas.openxmlformats.org/officeDocument/2006/math">
                                <m:sSub>
                                  <m:sSubPr>
                                    <m:ctrlPr>
                                      <a:rPr lang="en-US" sz="2000" i="1">
                                        <a:effectLst/>
                                        <a:latin typeface="Cambria Math" panose="02040503050406030204" pitchFamily="18" charset="0"/>
                                      </a:rPr>
                                    </m:ctrlPr>
                                  </m:sSubPr>
                                  <m:e>
                                    <m:r>
                                      <a:rPr lang="en-US" sz="2000">
                                        <a:effectLst/>
                                        <a:latin typeface="Cambria Math" panose="02040503050406030204" pitchFamily="18" charset="0"/>
                                      </a:rPr>
                                      <m:t>𝑃</m:t>
                                    </m:r>
                                  </m:e>
                                  <m:sub>
                                    <m:r>
                                      <a:rPr lang="en-US" sz="2000">
                                        <a:effectLst/>
                                        <a:latin typeface="Cambria Math" panose="02040503050406030204" pitchFamily="18" charset="0"/>
                                      </a:rPr>
                                      <m:t>3</m:t>
                                    </m:r>
                                  </m:sub>
                                </m:sSub>
                              </m:oMath>
                            </m:oMathPara>
                          </a14:m>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50000"/>
                            </a:lnSpc>
                            <a:spcBef>
                              <a:spcPts val="0"/>
                            </a:spcBef>
                            <a:spcAft>
                              <a:spcPts val="0"/>
                            </a:spcAft>
                          </a:pPr>
                          <a:r>
                            <a:rPr lang="en-US" sz="2000">
                              <a:effectLst/>
                              <a:latin typeface="Arial" panose="020B0604020202020204" pitchFamily="34" charset="0"/>
                              <a:cs typeface="Arial" panose="020B0604020202020204" pitchFamily="34" charset="0"/>
                            </a:rPr>
                            <a:t>Yes</a:t>
                          </a:r>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50000"/>
                            </a:lnSpc>
                            <a:spcBef>
                              <a:spcPts val="0"/>
                            </a:spcBef>
                            <a:spcAft>
                              <a:spcPts val="0"/>
                            </a:spcAft>
                          </a:pPr>
                          <a:r>
                            <a:rPr lang="en-US" sz="2000">
                              <a:effectLst/>
                              <a:latin typeface="Arial" panose="020B0604020202020204" pitchFamily="34" charset="0"/>
                              <a:cs typeface="Arial" panose="020B0604020202020204" pitchFamily="34" charset="0"/>
                            </a:rPr>
                            <a:t>Yes</a:t>
                          </a:r>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50000"/>
                            </a:lnSpc>
                            <a:spcBef>
                              <a:spcPts val="0"/>
                            </a:spcBef>
                            <a:spcAft>
                              <a:spcPts val="0"/>
                            </a:spcAft>
                          </a:pPr>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50000"/>
                            </a:lnSpc>
                            <a:spcBef>
                              <a:spcPts val="0"/>
                            </a:spcBef>
                            <a:spcAft>
                              <a:spcPts val="0"/>
                            </a:spcAft>
                          </a:pPr>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50000"/>
                            </a:lnSpc>
                            <a:spcBef>
                              <a:spcPts val="0"/>
                            </a:spcBef>
                            <a:spcAft>
                              <a:spcPts val="0"/>
                            </a:spcAft>
                          </a:pPr>
                          <a:endParaRPr lang="en-US" sz="20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1912282895"/>
                      </a:ext>
                    </a:extLst>
                  </a:tr>
                  <a:tr h="384131">
                    <a:tc>
                      <a:txBody>
                        <a:bodyPr/>
                        <a:lstStyle/>
                        <a:p>
                          <a:pPr marL="0" marR="0" indent="269875" algn="ctr">
                            <a:lnSpc>
                              <a:spcPct val="150000"/>
                            </a:lnSpc>
                            <a:spcBef>
                              <a:spcPts val="0"/>
                            </a:spcBef>
                            <a:spcAft>
                              <a:spcPts val="0"/>
                            </a:spcAft>
                          </a:pPr>
                          <a14:m>
                            <m:oMathPara xmlns:m="http://schemas.openxmlformats.org/officeDocument/2006/math">
                              <m:oMathParaPr>
                                <m:jc m:val="centerGroup"/>
                              </m:oMathParaPr>
                              <m:oMath xmlns:m="http://schemas.openxmlformats.org/officeDocument/2006/math">
                                <m:sSub>
                                  <m:sSubPr>
                                    <m:ctrlPr>
                                      <a:rPr lang="en-US" sz="2000" i="1">
                                        <a:effectLst/>
                                        <a:latin typeface="Cambria Math" panose="02040503050406030204" pitchFamily="18" charset="0"/>
                                      </a:rPr>
                                    </m:ctrlPr>
                                  </m:sSubPr>
                                  <m:e>
                                    <m:r>
                                      <a:rPr lang="en-US" sz="2000">
                                        <a:effectLst/>
                                        <a:latin typeface="Cambria Math" panose="02040503050406030204" pitchFamily="18" charset="0"/>
                                      </a:rPr>
                                      <m:t>𝑃</m:t>
                                    </m:r>
                                  </m:e>
                                  <m:sub>
                                    <m:r>
                                      <a:rPr lang="en-US" sz="2000">
                                        <a:effectLst/>
                                        <a:latin typeface="Cambria Math" panose="02040503050406030204" pitchFamily="18" charset="0"/>
                                      </a:rPr>
                                      <m:t>4</m:t>
                                    </m:r>
                                  </m:sub>
                                </m:sSub>
                              </m:oMath>
                            </m:oMathPara>
                          </a14:m>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50000"/>
                            </a:lnSpc>
                            <a:spcBef>
                              <a:spcPts val="0"/>
                            </a:spcBef>
                            <a:spcAft>
                              <a:spcPts val="0"/>
                            </a:spcAft>
                          </a:pPr>
                          <a:r>
                            <a:rPr lang="en-US" sz="2000">
                              <a:effectLst/>
                              <a:latin typeface="Arial" panose="020B0604020202020204" pitchFamily="34" charset="0"/>
                              <a:cs typeface="Arial" panose="020B0604020202020204" pitchFamily="34" charset="0"/>
                            </a:rPr>
                            <a:t>Yes</a:t>
                          </a:r>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50000"/>
                            </a:lnSpc>
                            <a:spcBef>
                              <a:spcPts val="0"/>
                            </a:spcBef>
                            <a:spcAft>
                              <a:spcPts val="0"/>
                            </a:spcAft>
                          </a:pPr>
                          <a:r>
                            <a:rPr lang="en-US" sz="2000">
                              <a:effectLst/>
                              <a:latin typeface="Arial" panose="020B0604020202020204" pitchFamily="34" charset="0"/>
                              <a:cs typeface="Arial" panose="020B0604020202020204" pitchFamily="34" charset="0"/>
                            </a:rPr>
                            <a:t>Yes</a:t>
                          </a:r>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50000"/>
                            </a:lnSpc>
                            <a:spcBef>
                              <a:spcPts val="0"/>
                            </a:spcBef>
                            <a:spcAft>
                              <a:spcPts val="0"/>
                            </a:spcAft>
                          </a:pPr>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50000"/>
                            </a:lnSpc>
                            <a:spcBef>
                              <a:spcPts val="0"/>
                            </a:spcBef>
                            <a:spcAft>
                              <a:spcPts val="0"/>
                            </a:spcAft>
                          </a:pPr>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50000"/>
                            </a:lnSpc>
                            <a:spcBef>
                              <a:spcPts val="0"/>
                            </a:spcBef>
                            <a:spcAft>
                              <a:spcPts val="0"/>
                            </a:spcAft>
                          </a:pPr>
                          <a:endParaRPr lang="en-US" sz="20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1804921640"/>
                      </a:ext>
                    </a:extLst>
                  </a:tr>
                  <a:tr h="344458">
                    <a:tc>
                      <a:txBody>
                        <a:bodyPr/>
                        <a:lstStyle/>
                        <a:p>
                          <a:pPr marL="0" marR="0" algn="ctr">
                            <a:lnSpc>
                              <a:spcPct val="150000"/>
                            </a:lnSpc>
                            <a:spcBef>
                              <a:spcPts val="0"/>
                            </a:spcBef>
                            <a:spcAft>
                              <a:spcPts val="0"/>
                            </a:spcAft>
                          </a:pPr>
                          <a:r>
                            <a:rPr lang="en-US" sz="2000" dirty="0">
                              <a:effectLst/>
                              <a:latin typeface="Arial" panose="020B0604020202020204" pitchFamily="34" charset="0"/>
                              <a:cs typeface="Arial" panose="020B0604020202020204" pitchFamily="34" charset="0"/>
                            </a:rPr>
                            <a:t>Rolling Shutter</a:t>
                          </a:r>
                          <a:endParaRPr lang="en-US" sz="20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50000"/>
                            </a:lnSpc>
                            <a:spcBef>
                              <a:spcPts val="0"/>
                            </a:spcBef>
                            <a:spcAft>
                              <a:spcPts val="0"/>
                            </a:spcAft>
                          </a:pPr>
                          <a:r>
                            <a:rPr lang="en-US" sz="2000">
                              <a:effectLst/>
                              <a:latin typeface="Arial" panose="020B0604020202020204" pitchFamily="34" charset="0"/>
                              <a:cs typeface="Arial" panose="020B0604020202020204" pitchFamily="34" charset="0"/>
                            </a:rPr>
                            <a:t>Yes</a:t>
                          </a:r>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50000"/>
                            </a:lnSpc>
                            <a:spcBef>
                              <a:spcPts val="0"/>
                            </a:spcBef>
                            <a:spcAft>
                              <a:spcPts val="0"/>
                            </a:spcAft>
                          </a:pPr>
                          <a:r>
                            <a:rPr lang="en-US" sz="2000">
                              <a:effectLst/>
                              <a:latin typeface="Arial" panose="020B0604020202020204" pitchFamily="34" charset="0"/>
                              <a:cs typeface="Arial" panose="020B0604020202020204" pitchFamily="34" charset="0"/>
                            </a:rPr>
                            <a:t>No</a:t>
                          </a:r>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50000"/>
                            </a:lnSpc>
                            <a:spcBef>
                              <a:spcPts val="0"/>
                            </a:spcBef>
                            <a:spcAft>
                              <a:spcPts val="0"/>
                            </a:spcAft>
                          </a:pPr>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50000"/>
                            </a:lnSpc>
                            <a:spcBef>
                              <a:spcPts val="0"/>
                            </a:spcBef>
                            <a:spcAft>
                              <a:spcPts val="0"/>
                            </a:spcAft>
                          </a:pPr>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50000"/>
                            </a:lnSpc>
                            <a:spcBef>
                              <a:spcPts val="0"/>
                            </a:spcBef>
                            <a:spcAft>
                              <a:spcPts val="0"/>
                            </a:spcAft>
                          </a:pPr>
                          <a:endParaRPr lang="en-US" sz="20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2383354496"/>
                      </a:ext>
                    </a:extLst>
                  </a:tr>
                </a:tbl>
              </a:graphicData>
            </a:graphic>
          </p:graphicFrame>
        </mc:Choice>
        <mc:Fallback xmlns="">
          <p:graphicFrame>
            <p:nvGraphicFramePr>
              <p:cNvPr id="5" name="Table 4"/>
              <p:cNvGraphicFramePr>
                <a:graphicFrameLocks noGrp="1"/>
              </p:cNvGraphicFramePr>
              <p:nvPr>
                <p:extLst>
                  <p:ext uri="{D42A27DB-BD31-4B8C-83A1-F6EECF244321}">
                    <p14:modId xmlns:p14="http://schemas.microsoft.com/office/powerpoint/2010/main" val="2520888295"/>
                  </p:ext>
                </p:extLst>
              </p:nvPr>
            </p:nvGraphicFramePr>
            <p:xfrm>
              <a:off x="0" y="1122622"/>
              <a:ext cx="7850418" cy="5528120"/>
            </p:xfrm>
            <a:graphic>
              <a:graphicData uri="http://schemas.openxmlformats.org/drawingml/2006/table">
                <a:tbl>
                  <a:tblPr firstRow="1" firstCol="1" bandRow="1">
                    <a:tableStyleId>{5C22544A-7EE6-4342-B048-85BDC9FD1C3A}</a:tableStyleId>
                  </a:tblPr>
                  <a:tblGrid>
                    <a:gridCol w="2449872">
                      <a:extLst>
                        <a:ext uri="{9D8B030D-6E8A-4147-A177-3AD203B41FA5}">
                          <a16:colId xmlns:a16="http://schemas.microsoft.com/office/drawing/2014/main" val="3430930831"/>
                        </a:ext>
                      </a:extLst>
                    </a:gridCol>
                    <a:gridCol w="961000">
                      <a:extLst>
                        <a:ext uri="{9D8B030D-6E8A-4147-A177-3AD203B41FA5}">
                          <a16:colId xmlns:a16="http://schemas.microsoft.com/office/drawing/2014/main" val="2521667183"/>
                        </a:ext>
                      </a:extLst>
                    </a:gridCol>
                    <a:gridCol w="961000">
                      <a:extLst>
                        <a:ext uri="{9D8B030D-6E8A-4147-A177-3AD203B41FA5}">
                          <a16:colId xmlns:a16="http://schemas.microsoft.com/office/drawing/2014/main" val="2138257176"/>
                        </a:ext>
                      </a:extLst>
                    </a:gridCol>
                    <a:gridCol w="961000">
                      <a:extLst>
                        <a:ext uri="{9D8B030D-6E8A-4147-A177-3AD203B41FA5}">
                          <a16:colId xmlns:a16="http://schemas.microsoft.com/office/drawing/2014/main" val="2280134290"/>
                        </a:ext>
                      </a:extLst>
                    </a:gridCol>
                    <a:gridCol w="1258773">
                      <a:extLst>
                        <a:ext uri="{9D8B030D-6E8A-4147-A177-3AD203B41FA5}">
                          <a16:colId xmlns:a16="http://schemas.microsoft.com/office/drawing/2014/main" val="3738839947"/>
                        </a:ext>
                      </a:extLst>
                    </a:gridCol>
                    <a:gridCol w="1258773">
                      <a:extLst>
                        <a:ext uri="{9D8B030D-6E8A-4147-A177-3AD203B41FA5}">
                          <a16:colId xmlns:a16="http://schemas.microsoft.com/office/drawing/2014/main" val="3598045278"/>
                        </a:ext>
                      </a:extLst>
                    </a:gridCol>
                  </a:tblGrid>
                  <a:tr h="457200">
                    <a:tc rowSpan="2">
                      <a:txBody>
                        <a:bodyPr/>
                        <a:lstStyle/>
                        <a:p>
                          <a:pPr marL="0" marR="0" algn="ctr">
                            <a:lnSpc>
                              <a:spcPct val="150000"/>
                            </a:lnSpc>
                            <a:spcBef>
                              <a:spcPts val="0"/>
                            </a:spcBef>
                            <a:spcAft>
                              <a:spcPts val="0"/>
                            </a:spcAft>
                          </a:pPr>
                          <a:r>
                            <a:rPr lang="en-US" sz="2000" dirty="0">
                              <a:effectLst/>
                              <a:latin typeface="Arial" panose="020B0604020202020204" pitchFamily="34" charset="0"/>
                              <a:cs typeface="Arial" panose="020B0604020202020204" pitchFamily="34" charset="0"/>
                            </a:rPr>
                            <a:t>Parameter</a:t>
                          </a:r>
                          <a:endParaRPr lang="en-US" sz="20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gridSpan="5">
                      <a:txBody>
                        <a:bodyPr/>
                        <a:lstStyle/>
                        <a:p>
                          <a:pPr marL="0" marR="0" indent="269875" algn="ctr">
                            <a:lnSpc>
                              <a:spcPct val="150000"/>
                            </a:lnSpc>
                            <a:spcBef>
                              <a:spcPts val="0"/>
                            </a:spcBef>
                            <a:spcAft>
                              <a:spcPts val="0"/>
                            </a:spcAft>
                          </a:pPr>
                          <a:r>
                            <a:rPr lang="en-US" sz="2000">
                              <a:effectLst/>
                              <a:latin typeface="Arial" panose="020B0604020202020204" pitchFamily="34" charset="0"/>
                              <a:cs typeface="Arial" panose="020B0604020202020204" pitchFamily="34" charset="0"/>
                            </a:rPr>
                            <a:t>Camera self-calibration scenarios</a:t>
                          </a:r>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772847505"/>
                      </a:ext>
                    </a:extLst>
                  </a:tr>
                  <a:tr h="457200">
                    <a:tc vMerge="1">
                      <a:txBody>
                        <a:bodyPr/>
                        <a:lstStyle/>
                        <a:p>
                          <a:endParaRPr lang="en-US"/>
                        </a:p>
                      </a:txBody>
                      <a:tcPr/>
                    </a:tc>
                    <a:tc>
                      <a:txBody>
                        <a:bodyPr/>
                        <a:lstStyle/>
                        <a:p>
                          <a:pPr marL="0" marR="0" algn="ctr">
                            <a:lnSpc>
                              <a:spcPct val="150000"/>
                            </a:lnSpc>
                            <a:spcBef>
                              <a:spcPts val="0"/>
                            </a:spcBef>
                            <a:spcAft>
                              <a:spcPts val="0"/>
                            </a:spcAft>
                          </a:pPr>
                          <a:r>
                            <a:rPr lang="en-US" sz="2000" dirty="0">
                              <a:effectLst/>
                              <a:latin typeface="Arial" panose="020B0604020202020204" pitchFamily="34" charset="0"/>
                              <a:cs typeface="Arial" panose="020B0604020202020204" pitchFamily="34" charset="0"/>
                            </a:rPr>
                            <a:t>1</a:t>
                          </a:r>
                          <a:endParaRPr lang="en-US" sz="20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50000"/>
                            </a:lnSpc>
                            <a:spcBef>
                              <a:spcPts val="0"/>
                            </a:spcBef>
                            <a:spcAft>
                              <a:spcPts val="0"/>
                            </a:spcAft>
                          </a:pPr>
                          <a:r>
                            <a:rPr lang="en-US" sz="2000" dirty="0">
                              <a:effectLst/>
                              <a:latin typeface="Arial" panose="020B0604020202020204" pitchFamily="34" charset="0"/>
                              <a:cs typeface="Arial" panose="020B0604020202020204" pitchFamily="34" charset="0"/>
                            </a:rPr>
                            <a:t>2</a:t>
                          </a:r>
                          <a:endParaRPr lang="en-US" sz="20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50000"/>
                            </a:lnSpc>
                            <a:spcBef>
                              <a:spcPts val="0"/>
                            </a:spcBef>
                            <a:spcAft>
                              <a:spcPts val="0"/>
                            </a:spcAft>
                          </a:pPr>
                          <a:r>
                            <a:rPr lang="en-US" sz="2000" dirty="0">
                              <a:effectLst/>
                              <a:latin typeface="Arial" panose="020B0604020202020204" pitchFamily="34" charset="0"/>
                              <a:cs typeface="Arial" panose="020B0604020202020204" pitchFamily="34" charset="0"/>
                            </a:rPr>
                            <a:t>3</a:t>
                          </a:r>
                          <a:endParaRPr lang="en-US" sz="20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50000"/>
                            </a:lnSpc>
                            <a:spcBef>
                              <a:spcPts val="0"/>
                            </a:spcBef>
                            <a:spcAft>
                              <a:spcPts val="0"/>
                            </a:spcAft>
                          </a:pPr>
                          <a:r>
                            <a:rPr lang="en-US" sz="2000" dirty="0">
                              <a:effectLst/>
                              <a:latin typeface="Arial" panose="020B0604020202020204" pitchFamily="34" charset="0"/>
                              <a:cs typeface="Arial" panose="020B0604020202020204" pitchFamily="34" charset="0"/>
                            </a:rPr>
                            <a:t>4</a:t>
                          </a:r>
                          <a:endParaRPr lang="en-US" sz="20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50000"/>
                            </a:lnSpc>
                            <a:spcBef>
                              <a:spcPts val="0"/>
                            </a:spcBef>
                            <a:spcAft>
                              <a:spcPts val="0"/>
                            </a:spcAft>
                          </a:pPr>
                          <a:r>
                            <a:rPr lang="en-US" sz="2000" dirty="0">
                              <a:effectLst/>
                              <a:latin typeface="Arial" panose="020B0604020202020204" pitchFamily="34" charset="0"/>
                              <a:cs typeface="Arial" panose="020B0604020202020204" pitchFamily="34" charset="0"/>
                            </a:rPr>
                            <a:t>5</a:t>
                          </a:r>
                          <a:endParaRPr lang="en-US" sz="20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659265884"/>
                      </a:ext>
                    </a:extLst>
                  </a:tr>
                  <a:tr h="457200">
                    <a:tc>
                      <a:txBody>
                        <a:bodyPr/>
                        <a:lstStyle/>
                        <a:p>
                          <a:pPr marL="0" marR="0" algn="ctr">
                            <a:lnSpc>
                              <a:spcPct val="150000"/>
                            </a:lnSpc>
                            <a:spcBef>
                              <a:spcPts val="0"/>
                            </a:spcBef>
                            <a:spcAft>
                              <a:spcPts val="0"/>
                            </a:spcAft>
                          </a:pPr>
                          <a:r>
                            <a:rPr lang="en-US" sz="2000">
                              <a:effectLst/>
                              <a:latin typeface="Arial" panose="020B0604020202020204" pitchFamily="34" charset="0"/>
                              <a:cs typeface="Arial" panose="020B0604020202020204" pitchFamily="34" charset="0"/>
                            </a:rPr>
                            <a:t>f</a:t>
                          </a:r>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50000"/>
                            </a:lnSpc>
                            <a:spcBef>
                              <a:spcPts val="0"/>
                            </a:spcBef>
                            <a:spcAft>
                              <a:spcPts val="0"/>
                            </a:spcAft>
                          </a:pPr>
                          <a:r>
                            <a:rPr lang="en-US" sz="2000" dirty="0">
                              <a:effectLst/>
                              <a:latin typeface="Arial" panose="020B0604020202020204" pitchFamily="34" charset="0"/>
                              <a:cs typeface="Arial" panose="020B0604020202020204" pitchFamily="34" charset="0"/>
                            </a:rPr>
                            <a:t>Yes</a:t>
                          </a:r>
                          <a:endParaRPr lang="en-US" sz="20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50000"/>
                            </a:lnSpc>
                            <a:spcBef>
                              <a:spcPts val="0"/>
                            </a:spcBef>
                            <a:spcAft>
                              <a:spcPts val="0"/>
                            </a:spcAft>
                          </a:pPr>
                          <a:r>
                            <a:rPr lang="en-US" sz="2000" dirty="0">
                              <a:effectLst/>
                              <a:latin typeface="Arial" panose="020B0604020202020204" pitchFamily="34" charset="0"/>
                              <a:cs typeface="Arial" panose="020B0604020202020204" pitchFamily="34" charset="0"/>
                            </a:rPr>
                            <a:t>Yes</a:t>
                          </a:r>
                          <a:endParaRPr lang="en-US" sz="20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50000"/>
                            </a:lnSpc>
                            <a:spcBef>
                              <a:spcPts val="0"/>
                            </a:spcBef>
                            <a:spcAft>
                              <a:spcPts val="0"/>
                            </a:spcAft>
                          </a:pPr>
                          <a:endParaRPr lang="en-US" sz="20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50000"/>
                            </a:lnSpc>
                            <a:spcBef>
                              <a:spcPts val="0"/>
                            </a:spcBef>
                            <a:spcAft>
                              <a:spcPts val="0"/>
                            </a:spcAft>
                          </a:pPr>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50000"/>
                            </a:lnSpc>
                            <a:spcBef>
                              <a:spcPts val="0"/>
                            </a:spcBef>
                            <a:spcAft>
                              <a:spcPts val="0"/>
                            </a:spcAft>
                          </a:pPr>
                          <a:endParaRPr lang="en-US" sz="20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3105566859"/>
                      </a:ext>
                    </a:extLst>
                  </a:tr>
                  <a:tr h="498920">
                    <a:tc>
                      <a:txBody>
                        <a:bodyPr/>
                        <a:lstStyle/>
                        <a:p>
                          <a:endParaRPr lang="en-US"/>
                        </a:p>
                      </a:txBody>
                      <a:tcPr marL="68580" marR="68580" marT="0" marB="0" anchor="ctr">
                        <a:blipFill>
                          <a:blip r:embed="rId2"/>
                          <a:stretch>
                            <a:fillRect l="-498" t="-275610" r="-221393" b="-752439"/>
                          </a:stretch>
                        </a:blipFill>
                      </a:tcPr>
                    </a:tc>
                    <a:tc>
                      <a:txBody>
                        <a:bodyPr/>
                        <a:lstStyle/>
                        <a:p>
                          <a:pPr marL="0" marR="0" algn="ctr">
                            <a:lnSpc>
                              <a:spcPct val="150000"/>
                            </a:lnSpc>
                            <a:spcBef>
                              <a:spcPts val="0"/>
                            </a:spcBef>
                            <a:spcAft>
                              <a:spcPts val="0"/>
                            </a:spcAft>
                          </a:pPr>
                          <a:r>
                            <a:rPr lang="en-US" sz="2000">
                              <a:effectLst/>
                              <a:latin typeface="Arial" panose="020B0604020202020204" pitchFamily="34" charset="0"/>
                              <a:cs typeface="Arial" panose="020B0604020202020204" pitchFamily="34" charset="0"/>
                            </a:rPr>
                            <a:t>Yes</a:t>
                          </a:r>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50000"/>
                            </a:lnSpc>
                            <a:spcBef>
                              <a:spcPts val="0"/>
                            </a:spcBef>
                            <a:spcAft>
                              <a:spcPts val="0"/>
                            </a:spcAft>
                          </a:pPr>
                          <a:r>
                            <a:rPr lang="en-US" sz="2000">
                              <a:effectLst/>
                              <a:latin typeface="Arial" panose="020B0604020202020204" pitchFamily="34" charset="0"/>
                              <a:cs typeface="Arial" panose="020B0604020202020204" pitchFamily="34" charset="0"/>
                            </a:rPr>
                            <a:t>Yes</a:t>
                          </a:r>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50000"/>
                            </a:lnSpc>
                            <a:spcBef>
                              <a:spcPts val="0"/>
                            </a:spcBef>
                            <a:spcAft>
                              <a:spcPts val="0"/>
                            </a:spcAft>
                          </a:pPr>
                          <a:endParaRPr lang="en-US" sz="20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50000"/>
                            </a:lnSpc>
                            <a:spcBef>
                              <a:spcPts val="0"/>
                            </a:spcBef>
                            <a:spcAft>
                              <a:spcPts val="0"/>
                            </a:spcAft>
                          </a:pPr>
                          <a:endParaRPr lang="en-US" sz="20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50000"/>
                            </a:lnSpc>
                            <a:spcBef>
                              <a:spcPts val="0"/>
                            </a:spcBef>
                            <a:spcAft>
                              <a:spcPts val="0"/>
                            </a:spcAft>
                          </a:pPr>
                          <a:endParaRPr lang="en-US" sz="20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2428279864"/>
                      </a:ext>
                    </a:extLst>
                  </a:tr>
                  <a:tr h="457200">
                    <a:tc>
                      <a:txBody>
                        <a:bodyPr/>
                        <a:lstStyle/>
                        <a:p>
                          <a:endParaRPr lang="en-US"/>
                        </a:p>
                      </a:txBody>
                      <a:tcPr marL="68580" marR="68580" marT="0" marB="0" anchor="ctr">
                        <a:blipFill>
                          <a:blip r:embed="rId2"/>
                          <a:stretch>
                            <a:fillRect l="-498" t="-410667" r="-221393" b="-722667"/>
                          </a:stretch>
                        </a:blipFill>
                      </a:tcPr>
                    </a:tc>
                    <a:tc>
                      <a:txBody>
                        <a:bodyPr/>
                        <a:lstStyle/>
                        <a:p>
                          <a:pPr marL="0" marR="0" algn="ctr">
                            <a:lnSpc>
                              <a:spcPct val="150000"/>
                            </a:lnSpc>
                            <a:spcBef>
                              <a:spcPts val="0"/>
                            </a:spcBef>
                            <a:spcAft>
                              <a:spcPts val="0"/>
                            </a:spcAft>
                          </a:pPr>
                          <a:r>
                            <a:rPr lang="en-US" sz="2000">
                              <a:effectLst/>
                              <a:latin typeface="Arial" panose="020B0604020202020204" pitchFamily="34" charset="0"/>
                              <a:cs typeface="Arial" panose="020B0604020202020204" pitchFamily="34" charset="0"/>
                            </a:rPr>
                            <a:t>Yes</a:t>
                          </a:r>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50000"/>
                            </a:lnSpc>
                            <a:spcBef>
                              <a:spcPts val="0"/>
                            </a:spcBef>
                            <a:spcAft>
                              <a:spcPts val="0"/>
                            </a:spcAft>
                          </a:pPr>
                          <a:r>
                            <a:rPr lang="en-US" sz="2000">
                              <a:effectLst/>
                              <a:latin typeface="Arial" panose="020B0604020202020204" pitchFamily="34" charset="0"/>
                              <a:cs typeface="Arial" panose="020B0604020202020204" pitchFamily="34" charset="0"/>
                            </a:rPr>
                            <a:t>Yes</a:t>
                          </a:r>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50000"/>
                            </a:lnSpc>
                            <a:spcBef>
                              <a:spcPts val="0"/>
                            </a:spcBef>
                            <a:spcAft>
                              <a:spcPts val="0"/>
                            </a:spcAft>
                          </a:pPr>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50000"/>
                            </a:lnSpc>
                            <a:spcBef>
                              <a:spcPts val="0"/>
                            </a:spcBef>
                            <a:spcAft>
                              <a:spcPts val="0"/>
                            </a:spcAft>
                          </a:pPr>
                          <a:endParaRPr lang="en-US" sz="20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50000"/>
                            </a:lnSpc>
                            <a:spcBef>
                              <a:spcPts val="0"/>
                            </a:spcBef>
                            <a:spcAft>
                              <a:spcPts val="0"/>
                            </a:spcAft>
                          </a:pPr>
                          <a:endParaRPr lang="en-US" sz="20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759103500"/>
                      </a:ext>
                    </a:extLst>
                  </a:tr>
                  <a:tr h="457200">
                    <a:tc>
                      <a:txBody>
                        <a:bodyPr/>
                        <a:lstStyle/>
                        <a:p>
                          <a:endParaRPr lang="en-US"/>
                        </a:p>
                      </a:txBody>
                      <a:tcPr marL="68580" marR="68580" marT="0" marB="0" anchor="ctr">
                        <a:blipFill>
                          <a:blip r:embed="rId2"/>
                          <a:stretch>
                            <a:fillRect l="-498" t="-510667" r="-221393" b="-622667"/>
                          </a:stretch>
                        </a:blipFill>
                      </a:tcPr>
                    </a:tc>
                    <a:tc>
                      <a:txBody>
                        <a:bodyPr/>
                        <a:lstStyle/>
                        <a:p>
                          <a:pPr marL="0" marR="0" algn="ctr">
                            <a:lnSpc>
                              <a:spcPct val="150000"/>
                            </a:lnSpc>
                            <a:spcBef>
                              <a:spcPts val="0"/>
                            </a:spcBef>
                            <a:spcAft>
                              <a:spcPts val="0"/>
                            </a:spcAft>
                          </a:pPr>
                          <a:r>
                            <a:rPr lang="en-US" sz="2000">
                              <a:effectLst/>
                              <a:latin typeface="Arial" panose="020B0604020202020204" pitchFamily="34" charset="0"/>
                              <a:cs typeface="Arial" panose="020B0604020202020204" pitchFamily="34" charset="0"/>
                            </a:rPr>
                            <a:t>Yes</a:t>
                          </a:r>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50000"/>
                            </a:lnSpc>
                            <a:spcBef>
                              <a:spcPts val="0"/>
                            </a:spcBef>
                            <a:spcAft>
                              <a:spcPts val="0"/>
                            </a:spcAft>
                          </a:pPr>
                          <a:r>
                            <a:rPr lang="en-US" sz="2000">
                              <a:effectLst/>
                              <a:latin typeface="Arial" panose="020B0604020202020204" pitchFamily="34" charset="0"/>
                              <a:cs typeface="Arial" panose="020B0604020202020204" pitchFamily="34" charset="0"/>
                            </a:rPr>
                            <a:t>Yes</a:t>
                          </a:r>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50000"/>
                            </a:lnSpc>
                            <a:spcBef>
                              <a:spcPts val="0"/>
                            </a:spcBef>
                            <a:spcAft>
                              <a:spcPts val="0"/>
                            </a:spcAft>
                          </a:pPr>
                          <a:endParaRPr lang="en-US" sz="20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50000"/>
                            </a:lnSpc>
                            <a:spcBef>
                              <a:spcPts val="0"/>
                            </a:spcBef>
                            <a:spcAft>
                              <a:spcPts val="0"/>
                            </a:spcAft>
                          </a:pPr>
                          <a:endParaRPr lang="en-US" sz="20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50000"/>
                            </a:lnSpc>
                            <a:spcBef>
                              <a:spcPts val="0"/>
                            </a:spcBef>
                            <a:spcAft>
                              <a:spcPts val="0"/>
                            </a:spcAft>
                          </a:pPr>
                          <a:endParaRPr lang="en-US" sz="20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3352200187"/>
                      </a:ext>
                    </a:extLst>
                  </a:tr>
                  <a:tr h="457200">
                    <a:tc>
                      <a:txBody>
                        <a:bodyPr/>
                        <a:lstStyle/>
                        <a:p>
                          <a:endParaRPr lang="en-US"/>
                        </a:p>
                      </a:txBody>
                      <a:tcPr marL="68580" marR="68580" marT="0" marB="0" anchor="ctr">
                        <a:blipFill>
                          <a:blip r:embed="rId2"/>
                          <a:stretch>
                            <a:fillRect l="-498" t="-602632" r="-221393" b="-514474"/>
                          </a:stretch>
                        </a:blipFill>
                      </a:tcPr>
                    </a:tc>
                    <a:tc>
                      <a:txBody>
                        <a:bodyPr/>
                        <a:lstStyle/>
                        <a:p>
                          <a:pPr marL="0" marR="0" algn="ctr">
                            <a:lnSpc>
                              <a:spcPct val="150000"/>
                            </a:lnSpc>
                            <a:spcBef>
                              <a:spcPts val="0"/>
                            </a:spcBef>
                            <a:spcAft>
                              <a:spcPts val="0"/>
                            </a:spcAft>
                          </a:pPr>
                          <a:r>
                            <a:rPr lang="en-US" sz="2000" dirty="0">
                              <a:effectLst/>
                              <a:latin typeface="Arial" panose="020B0604020202020204" pitchFamily="34" charset="0"/>
                              <a:cs typeface="Arial" panose="020B0604020202020204" pitchFamily="34" charset="0"/>
                            </a:rPr>
                            <a:t>Yes</a:t>
                          </a:r>
                          <a:endParaRPr lang="en-US" sz="20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50000"/>
                            </a:lnSpc>
                            <a:spcBef>
                              <a:spcPts val="0"/>
                            </a:spcBef>
                            <a:spcAft>
                              <a:spcPts val="0"/>
                            </a:spcAft>
                          </a:pPr>
                          <a:r>
                            <a:rPr lang="en-US" sz="2000">
                              <a:effectLst/>
                              <a:latin typeface="Arial" panose="020B0604020202020204" pitchFamily="34" charset="0"/>
                              <a:cs typeface="Arial" panose="020B0604020202020204" pitchFamily="34" charset="0"/>
                            </a:rPr>
                            <a:t>Yes</a:t>
                          </a:r>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50000"/>
                            </a:lnSpc>
                            <a:spcBef>
                              <a:spcPts val="0"/>
                            </a:spcBef>
                            <a:spcAft>
                              <a:spcPts val="0"/>
                            </a:spcAft>
                          </a:pPr>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50000"/>
                            </a:lnSpc>
                            <a:spcBef>
                              <a:spcPts val="0"/>
                            </a:spcBef>
                            <a:spcAft>
                              <a:spcPts val="0"/>
                            </a:spcAft>
                          </a:pPr>
                          <a:endParaRPr lang="en-US" sz="20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50000"/>
                            </a:lnSpc>
                            <a:spcBef>
                              <a:spcPts val="0"/>
                            </a:spcBef>
                            <a:spcAft>
                              <a:spcPts val="0"/>
                            </a:spcAft>
                          </a:pPr>
                          <a:endParaRPr lang="en-US" sz="20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303098185"/>
                      </a:ext>
                    </a:extLst>
                  </a:tr>
                  <a:tr h="457200">
                    <a:tc>
                      <a:txBody>
                        <a:bodyPr/>
                        <a:lstStyle/>
                        <a:p>
                          <a:endParaRPr lang="en-US"/>
                        </a:p>
                      </a:txBody>
                      <a:tcPr marL="68580" marR="68580" marT="0" marB="0" anchor="ctr">
                        <a:blipFill>
                          <a:blip r:embed="rId2"/>
                          <a:stretch>
                            <a:fillRect l="-498" t="-712000" r="-221393" b="-421333"/>
                          </a:stretch>
                        </a:blipFill>
                      </a:tcPr>
                    </a:tc>
                    <a:tc>
                      <a:txBody>
                        <a:bodyPr/>
                        <a:lstStyle/>
                        <a:p>
                          <a:pPr marL="0" marR="0" algn="ctr">
                            <a:lnSpc>
                              <a:spcPct val="150000"/>
                            </a:lnSpc>
                            <a:spcBef>
                              <a:spcPts val="0"/>
                            </a:spcBef>
                            <a:spcAft>
                              <a:spcPts val="0"/>
                            </a:spcAft>
                          </a:pPr>
                          <a:r>
                            <a:rPr lang="en-US" sz="2000">
                              <a:effectLst/>
                              <a:latin typeface="Arial" panose="020B0604020202020204" pitchFamily="34" charset="0"/>
                              <a:cs typeface="Arial" panose="020B0604020202020204" pitchFamily="34" charset="0"/>
                            </a:rPr>
                            <a:t>Yes</a:t>
                          </a:r>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50000"/>
                            </a:lnSpc>
                            <a:spcBef>
                              <a:spcPts val="0"/>
                            </a:spcBef>
                            <a:spcAft>
                              <a:spcPts val="0"/>
                            </a:spcAft>
                          </a:pPr>
                          <a:r>
                            <a:rPr lang="en-US" sz="2000">
                              <a:effectLst/>
                              <a:latin typeface="Arial" panose="020B0604020202020204" pitchFamily="34" charset="0"/>
                              <a:cs typeface="Arial" panose="020B0604020202020204" pitchFamily="34" charset="0"/>
                            </a:rPr>
                            <a:t>Yes</a:t>
                          </a:r>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50000"/>
                            </a:lnSpc>
                            <a:spcBef>
                              <a:spcPts val="0"/>
                            </a:spcBef>
                            <a:spcAft>
                              <a:spcPts val="0"/>
                            </a:spcAft>
                          </a:pPr>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50000"/>
                            </a:lnSpc>
                            <a:spcBef>
                              <a:spcPts val="0"/>
                            </a:spcBef>
                            <a:spcAft>
                              <a:spcPts val="0"/>
                            </a:spcAft>
                          </a:pPr>
                          <a:endParaRPr lang="en-US" sz="20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50000"/>
                            </a:lnSpc>
                            <a:spcBef>
                              <a:spcPts val="0"/>
                            </a:spcBef>
                            <a:spcAft>
                              <a:spcPts val="0"/>
                            </a:spcAft>
                          </a:pPr>
                          <a:endParaRPr lang="en-US" sz="20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1421529661"/>
                      </a:ext>
                    </a:extLst>
                  </a:tr>
                  <a:tr h="457200">
                    <a:tc>
                      <a:txBody>
                        <a:bodyPr/>
                        <a:lstStyle/>
                        <a:p>
                          <a:endParaRPr lang="en-US"/>
                        </a:p>
                      </a:txBody>
                      <a:tcPr marL="68580" marR="68580" marT="0" marB="0" anchor="ctr">
                        <a:blipFill>
                          <a:blip r:embed="rId2"/>
                          <a:stretch>
                            <a:fillRect l="-498" t="-812000" r="-221393" b="-321333"/>
                          </a:stretch>
                        </a:blipFill>
                      </a:tcPr>
                    </a:tc>
                    <a:tc>
                      <a:txBody>
                        <a:bodyPr/>
                        <a:lstStyle/>
                        <a:p>
                          <a:pPr marL="0" marR="0" algn="ctr">
                            <a:lnSpc>
                              <a:spcPct val="150000"/>
                            </a:lnSpc>
                            <a:spcBef>
                              <a:spcPts val="0"/>
                            </a:spcBef>
                            <a:spcAft>
                              <a:spcPts val="0"/>
                            </a:spcAft>
                          </a:pPr>
                          <a:r>
                            <a:rPr lang="en-US" sz="2000">
                              <a:effectLst/>
                              <a:latin typeface="Arial" panose="020B0604020202020204" pitchFamily="34" charset="0"/>
                              <a:cs typeface="Arial" panose="020B0604020202020204" pitchFamily="34" charset="0"/>
                            </a:rPr>
                            <a:t>Yes</a:t>
                          </a:r>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50000"/>
                            </a:lnSpc>
                            <a:spcBef>
                              <a:spcPts val="0"/>
                            </a:spcBef>
                            <a:spcAft>
                              <a:spcPts val="0"/>
                            </a:spcAft>
                          </a:pPr>
                          <a:r>
                            <a:rPr lang="en-US" sz="2000">
                              <a:effectLst/>
                              <a:latin typeface="Arial" panose="020B0604020202020204" pitchFamily="34" charset="0"/>
                              <a:cs typeface="Arial" panose="020B0604020202020204" pitchFamily="34" charset="0"/>
                            </a:rPr>
                            <a:t>Yes</a:t>
                          </a:r>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50000"/>
                            </a:lnSpc>
                            <a:spcBef>
                              <a:spcPts val="0"/>
                            </a:spcBef>
                            <a:spcAft>
                              <a:spcPts val="0"/>
                            </a:spcAft>
                          </a:pPr>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50000"/>
                            </a:lnSpc>
                            <a:spcBef>
                              <a:spcPts val="0"/>
                            </a:spcBef>
                            <a:spcAft>
                              <a:spcPts val="0"/>
                            </a:spcAft>
                          </a:pPr>
                          <a:endParaRPr lang="en-US" sz="20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50000"/>
                            </a:lnSpc>
                            <a:spcBef>
                              <a:spcPts val="0"/>
                            </a:spcBef>
                            <a:spcAft>
                              <a:spcPts val="0"/>
                            </a:spcAft>
                          </a:pPr>
                          <a:endParaRPr lang="en-US" sz="20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1353314992"/>
                      </a:ext>
                    </a:extLst>
                  </a:tr>
                  <a:tr h="457200">
                    <a:tc>
                      <a:txBody>
                        <a:bodyPr/>
                        <a:lstStyle/>
                        <a:p>
                          <a:endParaRPr lang="en-US"/>
                        </a:p>
                      </a:txBody>
                      <a:tcPr marL="68580" marR="68580" marT="0" marB="0" anchor="ctr">
                        <a:blipFill>
                          <a:blip r:embed="rId2"/>
                          <a:stretch>
                            <a:fillRect l="-498" t="-912000" r="-221393" b="-221333"/>
                          </a:stretch>
                        </a:blipFill>
                      </a:tcPr>
                    </a:tc>
                    <a:tc>
                      <a:txBody>
                        <a:bodyPr/>
                        <a:lstStyle/>
                        <a:p>
                          <a:pPr marL="0" marR="0" algn="ctr">
                            <a:lnSpc>
                              <a:spcPct val="150000"/>
                            </a:lnSpc>
                            <a:spcBef>
                              <a:spcPts val="0"/>
                            </a:spcBef>
                            <a:spcAft>
                              <a:spcPts val="0"/>
                            </a:spcAft>
                          </a:pPr>
                          <a:r>
                            <a:rPr lang="en-US" sz="2000">
                              <a:effectLst/>
                              <a:latin typeface="Arial" panose="020B0604020202020204" pitchFamily="34" charset="0"/>
                              <a:cs typeface="Arial" panose="020B0604020202020204" pitchFamily="34" charset="0"/>
                            </a:rPr>
                            <a:t>Yes</a:t>
                          </a:r>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50000"/>
                            </a:lnSpc>
                            <a:spcBef>
                              <a:spcPts val="0"/>
                            </a:spcBef>
                            <a:spcAft>
                              <a:spcPts val="0"/>
                            </a:spcAft>
                          </a:pPr>
                          <a:r>
                            <a:rPr lang="en-US" sz="2000">
                              <a:effectLst/>
                              <a:latin typeface="Arial" panose="020B0604020202020204" pitchFamily="34" charset="0"/>
                              <a:cs typeface="Arial" panose="020B0604020202020204" pitchFamily="34" charset="0"/>
                            </a:rPr>
                            <a:t>Yes</a:t>
                          </a:r>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50000"/>
                            </a:lnSpc>
                            <a:spcBef>
                              <a:spcPts val="0"/>
                            </a:spcBef>
                            <a:spcAft>
                              <a:spcPts val="0"/>
                            </a:spcAft>
                          </a:pPr>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50000"/>
                            </a:lnSpc>
                            <a:spcBef>
                              <a:spcPts val="0"/>
                            </a:spcBef>
                            <a:spcAft>
                              <a:spcPts val="0"/>
                            </a:spcAft>
                          </a:pPr>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50000"/>
                            </a:lnSpc>
                            <a:spcBef>
                              <a:spcPts val="0"/>
                            </a:spcBef>
                            <a:spcAft>
                              <a:spcPts val="0"/>
                            </a:spcAft>
                          </a:pPr>
                          <a:endParaRPr lang="en-US" sz="20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1912282895"/>
                      </a:ext>
                    </a:extLst>
                  </a:tr>
                  <a:tr h="457200">
                    <a:tc>
                      <a:txBody>
                        <a:bodyPr/>
                        <a:lstStyle/>
                        <a:p>
                          <a:endParaRPr lang="en-US"/>
                        </a:p>
                      </a:txBody>
                      <a:tcPr marL="68580" marR="68580" marT="0" marB="0" anchor="ctr">
                        <a:blipFill>
                          <a:blip r:embed="rId2"/>
                          <a:stretch>
                            <a:fillRect l="-498" t="-1012000" r="-221393" b="-121333"/>
                          </a:stretch>
                        </a:blipFill>
                      </a:tcPr>
                    </a:tc>
                    <a:tc>
                      <a:txBody>
                        <a:bodyPr/>
                        <a:lstStyle/>
                        <a:p>
                          <a:pPr marL="0" marR="0" algn="ctr">
                            <a:lnSpc>
                              <a:spcPct val="150000"/>
                            </a:lnSpc>
                            <a:spcBef>
                              <a:spcPts val="0"/>
                            </a:spcBef>
                            <a:spcAft>
                              <a:spcPts val="0"/>
                            </a:spcAft>
                          </a:pPr>
                          <a:r>
                            <a:rPr lang="en-US" sz="2000">
                              <a:effectLst/>
                              <a:latin typeface="Arial" panose="020B0604020202020204" pitchFamily="34" charset="0"/>
                              <a:cs typeface="Arial" panose="020B0604020202020204" pitchFamily="34" charset="0"/>
                            </a:rPr>
                            <a:t>Yes</a:t>
                          </a:r>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50000"/>
                            </a:lnSpc>
                            <a:spcBef>
                              <a:spcPts val="0"/>
                            </a:spcBef>
                            <a:spcAft>
                              <a:spcPts val="0"/>
                            </a:spcAft>
                          </a:pPr>
                          <a:r>
                            <a:rPr lang="en-US" sz="2000">
                              <a:effectLst/>
                              <a:latin typeface="Arial" panose="020B0604020202020204" pitchFamily="34" charset="0"/>
                              <a:cs typeface="Arial" panose="020B0604020202020204" pitchFamily="34" charset="0"/>
                            </a:rPr>
                            <a:t>Yes</a:t>
                          </a:r>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50000"/>
                            </a:lnSpc>
                            <a:spcBef>
                              <a:spcPts val="0"/>
                            </a:spcBef>
                            <a:spcAft>
                              <a:spcPts val="0"/>
                            </a:spcAft>
                          </a:pPr>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50000"/>
                            </a:lnSpc>
                            <a:spcBef>
                              <a:spcPts val="0"/>
                            </a:spcBef>
                            <a:spcAft>
                              <a:spcPts val="0"/>
                            </a:spcAft>
                          </a:pPr>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50000"/>
                            </a:lnSpc>
                            <a:spcBef>
                              <a:spcPts val="0"/>
                            </a:spcBef>
                            <a:spcAft>
                              <a:spcPts val="0"/>
                            </a:spcAft>
                          </a:pPr>
                          <a:endParaRPr lang="en-US" sz="20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1804921640"/>
                      </a:ext>
                    </a:extLst>
                  </a:tr>
                  <a:tr h="457200">
                    <a:tc>
                      <a:txBody>
                        <a:bodyPr/>
                        <a:lstStyle/>
                        <a:p>
                          <a:pPr marL="0" marR="0" algn="ctr">
                            <a:lnSpc>
                              <a:spcPct val="150000"/>
                            </a:lnSpc>
                            <a:spcBef>
                              <a:spcPts val="0"/>
                            </a:spcBef>
                            <a:spcAft>
                              <a:spcPts val="0"/>
                            </a:spcAft>
                          </a:pPr>
                          <a:r>
                            <a:rPr lang="en-US" sz="2000">
                              <a:effectLst/>
                              <a:latin typeface="Arial" panose="020B0604020202020204" pitchFamily="34" charset="0"/>
                              <a:cs typeface="Arial" panose="020B0604020202020204" pitchFamily="34" charset="0"/>
                            </a:rPr>
                            <a:t>Rolling Shutter</a:t>
                          </a:r>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50000"/>
                            </a:lnSpc>
                            <a:spcBef>
                              <a:spcPts val="0"/>
                            </a:spcBef>
                            <a:spcAft>
                              <a:spcPts val="0"/>
                            </a:spcAft>
                          </a:pPr>
                          <a:r>
                            <a:rPr lang="en-US" sz="2000">
                              <a:effectLst/>
                              <a:latin typeface="Arial" panose="020B0604020202020204" pitchFamily="34" charset="0"/>
                              <a:cs typeface="Arial" panose="020B0604020202020204" pitchFamily="34" charset="0"/>
                            </a:rPr>
                            <a:t>Yes</a:t>
                          </a:r>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50000"/>
                            </a:lnSpc>
                            <a:spcBef>
                              <a:spcPts val="0"/>
                            </a:spcBef>
                            <a:spcAft>
                              <a:spcPts val="0"/>
                            </a:spcAft>
                          </a:pPr>
                          <a:r>
                            <a:rPr lang="en-US" sz="2000">
                              <a:effectLst/>
                              <a:latin typeface="Arial" panose="020B0604020202020204" pitchFamily="34" charset="0"/>
                              <a:cs typeface="Arial" panose="020B0604020202020204" pitchFamily="34" charset="0"/>
                            </a:rPr>
                            <a:t>No</a:t>
                          </a:r>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50000"/>
                            </a:lnSpc>
                            <a:spcBef>
                              <a:spcPts val="0"/>
                            </a:spcBef>
                            <a:spcAft>
                              <a:spcPts val="0"/>
                            </a:spcAft>
                          </a:pPr>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50000"/>
                            </a:lnSpc>
                            <a:spcBef>
                              <a:spcPts val="0"/>
                            </a:spcBef>
                            <a:spcAft>
                              <a:spcPts val="0"/>
                            </a:spcAft>
                          </a:pPr>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50000"/>
                            </a:lnSpc>
                            <a:spcBef>
                              <a:spcPts val="0"/>
                            </a:spcBef>
                            <a:spcAft>
                              <a:spcPts val="0"/>
                            </a:spcAft>
                          </a:pPr>
                          <a:endParaRPr lang="en-US" sz="20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2383354496"/>
                      </a:ext>
                    </a:extLst>
                  </a:tr>
                </a:tbl>
              </a:graphicData>
            </a:graphic>
          </p:graphicFrame>
        </mc:Fallback>
      </mc:AlternateContent>
      <mc:AlternateContent xmlns:mc="http://schemas.openxmlformats.org/markup-compatibility/2006" xmlns:a14="http://schemas.microsoft.com/office/drawing/2010/main">
        <mc:Choice Requires="a14">
          <p:sp>
            <p:nvSpPr>
              <p:cNvPr id="2" name="Rectangle 1"/>
              <p:cNvSpPr/>
              <p:nvPr/>
            </p:nvSpPr>
            <p:spPr>
              <a:xfrm>
                <a:off x="4354286" y="2092088"/>
                <a:ext cx="4787019" cy="4288866"/>
              </a:xfrm>
              <a:prstGeom prst="rect">
                <a:avLst/>
              </a:prstGeom>
              <a:solidFill>
                <a:schemeClr val="bg1"/>
              </a:solidFill>
            </p:spPr>
            <p:txBody>
              <a:bodyPr wrap="square">
                <a:spAutoFit/>
              </a:bodyPr>
              <a:lstStyle/>
              <a:p>
                <a:pPr marL="342900" indent="-342900">
                  <a:buFont typeface="Arial" panose="020B0604020202020204" pitchFamily="34" charset="0"/>
                  <a:buChar char="•"/>
                </a:pPr>
                <a:r>
                  <a:rPr lang="en-US" sz="2400" dirty="0">
                    <a:latin typeface="Arial" panose="020B0604020202020204" pitchFamily="34" charset="0"/>
                    <a:ea typeface="Calibri" panose="020F0502020204030204" pitchFamily="34" charset="0"/>
                    <a:cs typeface="Arial" panose="020B0604020202020204" pitchFamily="34" charset="0"/>
                  </a:rPr>
                  <a:t>Correlations between parameters </a:t>
                </a:r>
                <a14:m>
                  <m:oMath xmlns:m="http://schemas.openxmlformats.org/officeDocument/2006/math">
                    <m:sSub>
                      <m:sSubPr>
                        <m:ctrlPr>
                          <a:rPr lang="en-US" sz="2400" i="1">
                            <a:effectLst/>
                            <a:latin typeface="Cambria Math" panose="02040503050406030204" pitchFamily="18" charset="0"/>
                            <a:cs typeface="Times New Roman" panose="02020603050405020304" pitchFamily="18" charset="0"/>
                          </a:rPr>
                        </m:ctrlPr>
                      </m:sSubPr>
                      <m:e>
                        <m:r>
                          <a:rPr lang="en-US" sz="2400" i="1">
                            <a:latin typeface="Cambria Math" panose="02040503050406030204" pitchFamily="18" charset="0"/>
                            <a:ea typeface="Calibri" panose="020F0502020204030204" pitchFamily="34" charset="0"/>
                            <a:cs typeface="Times New Roman" panose="02020603050405020304" pitchFamily="18" charset="0"/>
                          </a:rPr>
                          <m:t>𝐾</m:t>
                        </m:r>
                      </m:e>
                      <m:sub>
                        <m:r>
                          <a:rPr lang="en-US" sz="2400" i="1">
                            <a:latin typeface="Cambria Math" panose="02040503050406030204" pitchFamily="18" charset="0"/>
                            <a:ea typeface="Calibri" panose="020F0502020204030204" pitchFamily="34" charset="0"/>
                            <a:cs typeface="Times New Roman" panose="02020603050405020304" pitchFamily="18" charset="0"/>
                          </a:rPr>
                          <m:t>2</m:t>
                        </m:r>
                      </m:sub>
                    </m:sSub>
                  </m:oMath>
                </a14:m>
                <a:r>
                  <a:rPr lang="en-US" sz="2400" dirty="0">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sSub>
                      <m:sSubPr>
                        <m:ctrlPr>
                          <a:rPr lang="en-US" sz="2400" i="1">
                            <a:effectLst/>
                            <a:latin typeface="Cambria Math" panose="02040503050406030204" pitchFamily="18" charset="0"/>
                            <a:cs typeface="Times New Roman" panose="02020603050405020304" pitchFamily="18" charset="0"/>
                          </a:rPr>
                        </m:ctrlPr>
                      </m:sSubPr>
                      <m:e>
                        <m:r>
                          <a:rPr lang="en-US" sz="2400" i="1">
                            <a:latin typeface="Cambria Math" panose="02040503050406030204" pitchFamily="18" charset="0"/>
                            <a:ea typeface="Calibri" panose="020F0502020204030204" pitchFamily="34" charset="0"/>
                            <a:cs typeface="Times New Roman" panose="02020603050405020304" pitchFamily="18" charset="0"/>
                          </a:rPr>
                          <m:t>𝐾</m:t>
                        </m:r>
                      </m:e>
                      <m:sub>
                        <m:r>
                          <a:rPr lang="en-US" sz="2400" i="1">
                            <a:latin typeface="Cambria Math" panose="02040503050406030204" pitchFamily="18" charset="0"/>
                            <a:ea typeface="Calibri" panose="020F0502020204030204" pitchFamily="34" charset="0"/>
                            <a:cs typeface="Times New Roman" panose="02020603050405020304" pitchFamily="18" charset="0"/>
                          </a:rPr>
                          <m:t>3</m:t>
                        </m:r>
                      </m:sub>
                    </m:sSub>
                  </m:oMath>
                </a14:m>
                <a:r>
                  <a:rPr lang="en-US" sz="2400" dirty="0">
                    <a:latin typeface="Arial" panose="020B0604020202020204" pitchFamily="34" charset="0"/>
                    <a:ea typeface="Calibri" panose="020F0502020204030204" pitchFamily="34" charset="0"/>
                    <a:cs typeface="Arial" panose="020B0604020202020204" pitchFamily="34" charset="0"/>
                  </a:rPr>
                  <a:t> and </a:t>
                </a:r>
                <a14:m>
                  <m:oMath xmlns:m="http://schemas.openxmlformats.org/officeDocument/2006/math">
                    <m:sSub>
                      <m:sSubPr>
                        <m:ctrlPr>
                          <a:rPr lang="en-US" sz="2400" i="1">
                            <a:effectLst/>
                            <a:latin typeface="Cambria Math" panose="02040503050406030204" pitchFamily="18" charset="0"/>
                            <a:cs typeface="Times New Roman" panose="02020603050405020304" pitchFamily="18" charset="0"/>
                          </a:rPr>
                        </m:ctrlPr>
                      </m:sSubPr>
                      <m:e>
                        <m:r>
                          <a:rPr lang="en-US" sz="2400" i="1">
                            <a:latin typeface="Cambria Math" panose="02040503050406030204" pitchFamily="18" charset="0"/>
                            <a:ea typeface="Calibri" panose="020F0502020204030204" pitchFamily="34" charset="0"/>
                            <a:cs typeface="Times New Roman" panose="02020603050405020304" pitchFamily="18" charset="0"/>
                          </a:rPr>
                          <m:t>𝐾</m:t>
                        </m:r>
                      </m:e>
                      <m:sub>
                        <m:r>
                          <a:rPr lang="en-US" sz="2400" i="1">
                            <a:latin typeface="Cambria Math" panose="02040503050406030204" pitchFamily="18" charset="0"/>
                            <a:ea typeface="Calibri" panose="020F0502020204030204" pitchFamily="34" charset="0"/>
                            <a:cs typeface="Times New Roman" panose="02020603050405020304" pitchFamily="18" charset="0"/>
                          </a:rPr>
                          <m:t>4</m:t>
                        </m:r>
                      </m:sub>
                    </m:sSub>
                  </m:oMath>
                </a14:m>
                <a:r>
                  <a:rPr lang="en-US" sz="2400" dirty="0">
                    <a:latin typeface="Arial" panose="020B0604020202020204" pitchFamily="34" charset="0"/>
                    <a:ea typeface="Calibri" panose="020F0502020204030204" pitchFamily="34" charset="0"/>
                    <a:cs typeface="Arial" panose="020B0604020202020204" pitchFamily="34" charset="0"/>
                  </a:rPr>
                  <a:t>, and </a:t>
                </a:r>
                <a14:m>
                  <m:oMath xmlns:m="http://schemas.openxmlformats.org/officeDocument/2006/math">
                    <m:sSub>
                      <m:sSubPr>
                        <m:ctrlPr>
                          <a:rPr lang="en-US" sz="2400" i="1">
                            <a:effectLst/>
                            <a:latin typeface="Cambria Math" panose="02040503050406030204" pitchFamily="18" charset="0"/>
                            <a:cs typeface="Times New Roman" panose="02020603050405020304" pitchFamily="18" charset="0"/>
                          </a:rPr>
                        </m:ctrlPr>
                      </m:sSubPr>
                      <m:e>
                        <m:r>
                          <a:rPr lang="en-US" sz="2400" i="1">
                            <a:latin typeface="Cambria Math" panose="02040503050406030204" pitchFamily="18" charset="0"/>
                            <a:ea typeface="Calibri" panose="020F0502020204030204" pitchFamily="34" charset="0"/>
                            <a:cs typeface="Times New Roman" panose="02020603050405020304" pitchFamily="18" charset="0"/>
                          </a:rPr>
                          <m:t>𝑃</m:t>
                        </m:r>
                      </m:e>
                      <m:sub>
                        <m:r>
                          <a:rPr lang="en-US" sz="2400" i="1">
                            <a:latin typeface="Cambria Math" panose="02040503050406030204" pitchFamily="18" charset="0"/>
                            <a:ea typeface="Calibri" panose="020F0502020204030204" pitchFamily="34" charset="0"/>
                            <a:cs typeface="Times New Roman" panose="02020603050405020304" pitchFamily="18" charset="0"/>
                          </a:rPr>
                          <m:t>2</m:t>
                        </m:r>
                      </m:sub>
                    </m:sSub>
                  </m:oMath>
                </a14:m>
                <a:r>
                  <a:rPr lang="en-US" sz="2400" dirty="0">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sSub>
                      <m:sSubPr>
                        <m:ctrlPr>
                          <a:rPr lang="en-US" sz="2400" i="1">
                            <a:effectLst/>
                            <a:latin typeface="Cambria Math" panose="02040503050406030204" pitchFamily="18" charset="0"/>
                            <a:cs typeface="Times New Roman" panose="02020603050405020304" pitchFamily="18" charset="0"/>
                          </a:rPr>
                        </m:ctrlPr>
                      </m:sSubPr>
                      <m:e>
                        <m:r>
                          <a:rPr lang="en-US" sz="2400" i="1">
                            <a:latin typeface="Cambria Math" panose="02040503050406030204" pitchFamily="18" charset="0"/>
                            <a:ea typeface="Calibri" panose="020F0502020204030204" pitchFamily="34" charset="0"/>
                            <a:cs typeface="Times New Roman" panose="02020603050405020304" pitchFamily="18" charset="0"/>
                          </a:rPr>
                          <m:t>𝑃</m:t>
                        </m:r>
                      </m:e>
                      <m:sub>
                        <m:r>
                          <a:rPr lang="en-US" sz="2400" i="1">
                            <a:latin typeface="Cambria Math" panose="02040503050406030204" pitchFamily="18" charset="0"/>
                            <a:ea typeface="Calibri" panose="020F0502020204030204" pitchFamily="34" charset="0"/>
                            <a:cs typeface="Times New Roman" panose="02020603050405020304" pitchFamily="18" charset="0"/>
                          </a:rPr>
                          <m:t>3</m:t>
                        </m:r>
                      </m:sub>
                    </m:sSub>
                  </m:oMath>
                </a14:m>
                <a:r>
                  <a:rPr lang="en-US" sz="2400" dirty="0">
                    <a:latin typeface="Arial" panose="020B0604020202020204" pitchFamily="34" charset="0"/>
                    <a:ea typeface="Calibri" panose="020F0502020204030204" pitchFamily="34" charset="0"/>
                    <a:cs typeface="Arial" panose="020B0604020202020204" pitchFamily="34" charset="0"/>
                  </a:rPr>
                  <a:t> and </a:t>
                </a:r>
                <a14:m>
                  <m:oMath xmlns:m="http://schemas.openxmlformats.org/officeDocument/2006/math">
                    <m:sSub>
                      <m:sSubPr>
                        <m:ctrlPr>
                          <a:rPr lang="en-US" sz="2400" i="1">
                            <a:effectLst/>
                            <a:latin typeface="Cambria Math" panose="02040503050406030204" pitchFamily="18" charset="0"/>
                            <a:cs typeface="Times New Roman" panose="02020603050405020304" pitchFamily="18" charset="0"/>
                          </a:rPr>
                        </m:ctrlPr>
                      </m:sSubPr>
                      <m:e>
                        <m:r>
                          <a:rPr lang="en-US" sz="2400" i="1">
                            <a:latin typeface="Cambria Math" panose="02040503050406030204" pitchFamily="18" charset="0"/>
                            <a:ea typeface="Calibri" panose="020F0502020204030204" pitchFamily="34" charset="0"/>
                            <a:cs typeface="Times New Roman" panose="02020603050405020304" pitchFamily="18" charset="0"/>
                          </a:rPr>
                          <m:t>𝑃</m:t>
                        </m:r>
                      </m:e>
                      <m:sub>
                        <m:r>
                          <a:rPr lang="en-US" sz="2400" i="1">
                            <a:latin typeface="Cambria Math" panose="02040503050406030204" pitchFamily="18" charset="0"/>
                            <a:ea typeface="Calibri" panose="020F0502020204030204" pitchFamily="34" charset="0"/>
                            <a:cs typeface="Times New Roman" panose="02020603050405020304" pitchFamily="18" charset="0"/>
                          </a:rPr>
                          <m:t>4</m:t>
                        </m:r>
                      </m:sub>
                    </m:sSub>
                  </m:oMath>
                </a14:m>
                <a:r>
                  <a:rPr lang="en-US" sz="2400" dirty="0">
                    <a:latin typeface="Arial" panose="020B0604020202020204" pitchFamily="34" charset="0"/>
                    <a:ea typeface="Calibri" panose="020F0502020204030204" pitchFamily="34" charset="0"/>
                    <a:cs typeface="Arial" panose="020B0604020202020204" pitchFamily="34" charset="0"/>
                  </a:rPr>
                  <a:t>. </a:t>
                </a:r>
              </a:p>
              <a:p>
                <a:pPr marL="342900" indent="-342900">
                  <a:buFont typeface="Arial" panose="020B0604020202020204" pitchFamily="34" charset="0"/>
                  <a:buChar char="•"/>
                </a:pPr>
                <a:r>
                  <a:rPr lang="en-US" sz="2400" dirty="0">
                    <a:latin typeface="Arial" panose="020B0604020202020204" pitchFamily="34" charset="0"/>
                    <a:ea typeface="Calibri" panose="020F0502020204030204" pitchFamily="34" charset="0"/>
                    <a:cs typeface="Arial" panose="020B0604020202020204" pitchFamily="34" charset="0"/>
                  </a:rPr>
                  <a:t>For the 90-m flight: </a:t>
                </a:r>
                <a14:m>
                  <m:oMath xmlns:m="http://schemas.openxmlformats.org/officeDocument/2006/math">
                    <m:sSub>
                      <m:sSubPr>
                        <m:ctrlPr>
                          <a:rPr lang="en-US" sz="2400" i="1">
                            <a:effectLst/>
                            <a:latin typeface="Cambria Math" panose="02040503050406030204" pitchFamily="18" charset="0"/>
                            <a:cs typeface="Times New Roman" panose="02020603050405020304" pitchFamily="18" charset="0"/>
                          </a:rPr>
                        </m:ctrlPr>
                      </m:sSubPr>
                      <m:e>
                        <m:r>
                          <a:rPr lang="en-US" sz="2400" i="1">
                            <a:latin typeface="Cambria Math" panose="02040503050406030204" pitchFamily="18" charset="0"/>
                            <a:ea typeface="Calibri" panose="020F0502020204030204" pitchFamily="34" charset="0"/>
                            <a:cs typeface="Times New Roman" panose="02020603050405020304" pitchFamily="18" charset="0"/>
                          </a:rPr>
                          <m:t>𝜌</m:t>
                        </m:r>
                      </m:e>
                      <m:sub>
                        <m:sSub>
                          <m:sSubPr>
                            <m:ctrlPr>
                              <a:rPr lang="en-US" sz="2400" i="1">
                                <a:effectLst/>
                                <a:latin typeface="Cambria Math" panose="02040503050406030204" pitchFamily="18" charset="0"/>
                                <a:cs typeface="Times New Roman" panose="02020603050405020304" pitchFamily="18" charset="0"/>
                              </a:rPr>
                            </m:ctrlPr>
                          </m:sSubPr>
                          <m:e>
                            <m:r>
                              <a:rPr lang="en-US" sz="2400" i="1">
                                <a:latin typeface="Cambria Math" panose="02040503050406030204" pitchFamily="18" charset="0"/>
                                <a:ea typeface="Calibri" panose="020F0502020204030204" pitchFamily="34" charset="0"/>
                                <a:cs typeface="Times New Roman" panose="02020603050405020304" pitchFamily="18" charset="0"/>
                              </a:rPr>
                              <m:t>𝐾</m:t>
                            </m:r>
                          </m:e>
                          <m:sub>
                            <m:r>
                              <a:rPr lang="en-US" sz="2400" i="1">
                                <a:latin typeface="Cambria Math" panose="02040503050406030204" pitchFamily="18" charset="0"/>
                                <a:ea typeface="Calibri" panose="020F0502020204030204" pitchFamily="34" charset="0"/>
                                <a:cs typeface="Times New Roman" panose="02020603050405020304" pitchFamily="18" charset="0"/>
                              </a:rPr>
                              <m:t>2</m:t>
                            </m:r>
                          </m:sub>
                        </m:sSub>
                        <m:r>
                          <a:rPr lang="en-US" sz="2400" i="1">
                            <a:latin typeface="Cambria Math" panose="02040503050406030204" pitchFamily="18" charset="0"/>
                            <a:ea typeface="Calibri" panose="020F0502020204030204" pitchFamily="34" charset="0"/>
                            <a:cs typeface="Times New Roman" panose="02020603050405020304" pitchFamily="18" charset="0"/>
                          </a:rPr>
                          <m:t>,</m:t>
                        </m:r>
                        <m:sSub>
                          <m:sSubPr>
                            <m:ctrlPr>
                              <a:rPr lang="en-US" sz="2400" i="1">
                                <a:effectLst/>
                                <a:latin typeface="Cambria Math" panose="02040503050406030204" pitchFamily="18" charset="0"/>
                                <a:cs typeface="Times New Roman" panose="02020603050405020304" pitchFamily="18" charset="0"/>
                              </a:rPr>
                            </m:ctrlPr>
                          </m:sSubPr>
                          <m:e>
                            <m:r>
                              <a:rPr lang="en-US" sz="2400" i="1">
                                <a:latin typeface="Cambria Math" panose="02040503050406030204" pitchFamily="18" charset="0"/>
                                <a:ea typeface="Calibri" panose="020F0502020204030204" pitchFamily="34" charset="0"/>
                                <a:cs typeface="Times New Roman" panose="02020603050405020304" pitchFamily="18" charset="0"/>
                              </a:rPr>
                              <m:t>𝐾</m:t>
                            </m:r>
                          </m:e>
                          <m:sub>
                            <m:r>
                              <a:rPr lang="en-US" sz="2400" i="1">
                                <a:latin typeface="Cambria Math" panose="02040503050406030204" pitchFamily="18" charset="0"/>
                                <a:ea typeface="Calibri" panose="020F0502020204030204" pitchFamily="34" charset="0"/>
                                <a:cs typeface="Times New Roman" panose="02020603050405020304" pitchFamily="18" charset="0"/>
                              </a:rPr>
                              <m:t>3</m:t>
                            </m:r>
                          </m:sub>
                        </m:sSub>
                      </m:sub>
                    </m:sSub>
                    <m:r>
                      <a:rPr lang="en-US" sz="2400" i="1">
                        <a:latin typeface="Cambria Math" panose="02040503050406030204" pitchFamily="18" charset="0"/>
                        <a:ea typeface="Calibri" panose="020F0502020204030204" pitchFamily="34" charset="0"/>
                        <a:cs typeface="Times New Roman" panose="02020603050405020304" pitchFamily="18" charset="0"/>
                      </a:rPr>
                      <m:t>=−0.98</m:t>
                    </m:r>
                  </m:oMath>
                </a14:m>
                <a:r>
                  <a:rPr lang="en-US" sz="2400" dirty="0">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sSub>
                      <m:sSubPr>
                        <m:ctrlPr>
                          <a:rPr lang="en-US" sz="2400" i="1">
                            <a:effectLst/>
                            <a:latin typeface="Cambria Math" panose="02040503050406030204" pitchFamily="18" charset="0"/>
                            <a:cs typeface="Times New Roman" panose="02020603050405020304" pitchFamily="18" charset="0"/>
                          </a:rPr>
                        </m:ctrlPr>
                      </m:sSubPr>
                      <m:e>
                        <m:r>
                          <a:rPr lang="en-US" sz="2400" i="1">
                            <a:latin typeface="Cambria Math" panose="02040503050406030204" pitchFamily="18" charset="0"/>
                            <a:ea typeface="Calibri" panose="020F0502020204030204" pitchFamily="34" charset="0"/>
                            <a:cs typeface="Times New Roman" panose="02020603050405020304" pitchFamily="18" charset="0"/>
                          </a:rPr>
                          <m:t>𝜌</m:t>
                        </m:r>
                      </m:e>
                      <m:sub>
                        <m:sSub>
                          <m:sSubPr>
                            <m:ctrlPr>
                              <a:rPr lang="en-US" sz="2400" i="1">
                                <a:effectLst/>
                                <a:latin typeface="Cambria Math" panose="02040503050406030204" pitchFamily="18" charset="0"/>
                                <a:cs typeface="Times New Roman" panose="02020603050405020304" pitchFamily="18" charset="0"/>
                              </a:rPr>
                            </m:ctrlPr>
                          </m:sSubPr>
                          <m:e>
                            <m:r>
                              <a:rPr lang="en-US" sz="2400" i="1">
                                <a:latin typeface="Cambria Math" panose="02040503050406030204" pitchFamily="18" charset="0"/>
                                <a:ea typeface="Calibri" panose="020F0502020204030204" pitchFamily="34" charset="0"/>
                                <a:cs typeface="Times New Roman" panose="02020603050405020304" pitchFamily="18" charset="0"/>
                              </a:rPr>
                              <m:t>𝐾</m:t>
                            </m:r>
                          </m:e>
                          <m:sub>
                            <m:r>
                              <a:rPr lang="en-US" sz="2400" i="1">
                                <a:latin typeface="Cambria Math" panose="02040503050406030204" pitchFamily="18" charset="0"/>
                                <a:ea typeface="Calibri" panose="020F0502020204030204" pitchFamily="34" charset="0"/>
                                <a:cs typeface="Times New Roman" panose="02020603050405020304" pitchFamily="18" charset="0"/>
                              </a:rPr>
                              <m:t>2</m:t>
                            </m:r>
                          </m:sub>
                        </m:sSub>
                        <m:r>
                          <a:rPr lang="en-US" sz="2400" i="1">
                            <a:latin typeface="Cambria Math" panose="02040503050406030204" pitchFamily="18" charset="0"/>
                            <a:ea typeface="Calibri" panose="020F0502020204030204" pitchFamily="34" charset="0"/>
                            <a:cs typeface="Times New Roman" panose="02020603050405020304" pitchFamily="18" charset="0"/>
                          </a:rPr>
                          <m:t>,</m:t>
                        </m:r>
                        <m:sSub>
                          <m:sSubPr>
                            <m:ctrlPr>
                              <a:rPr lang="en-US" sz="2400" i="1">
                                <a:effectLst/>
                                <a:latin typeface="Cambria Math" panose="02040503050406030204" pitchFamily="18" charset="0"/>
                                <a:cs typeface="Times New Roman" panose="02020603050405020304" pitchFamily="18" charset="0"/>
                              </a:rPr>
                            </m:ctrlPr>
                          </m:sSubPr>
                          <m:e>
                            <m:r>
                              <a:rPr lang="en-US" sz="2400" i="1">
                                <a:latin typeface="Cambria Math" panose="02040503050406030204" pitchFamily="18" charset="0"/>
                                <a:ea typeface="Calibri" panose="020F0502020204030204" pitchFamily="34" charset="0"/>
                                <a:cs typeface="Times New Roman" panose="02020603050405020304" pitchFamily="18" charset="0"/>
                              </a:rPr>
                              <m:t>𝐾</m:t>
                            </m:r>
                          </m:e>
                          <m:sub>
                            <m:r>
                              <a:rPr lang="en-US" sz="2400" i="1">
                                <a:latin typeface="Cambria Math" panose="02040503050406030204" pitchFamily="18" charset="0"/>
                                <a:ea typeface="Calibri" panose="020F0502020204030204" pitchFamily="34" charset="0"/>
                                <a:cs typeface="Times New Roman" panose="02020603050405020304" pitchFamily="18" charset="0"/>
                              </a:rPr>
                              <m:t>4</m:t>
                            </m:r>
                          </m:sub>
                        </m:sSub>
                      </m:sub>
                    </m:sSub>
                    <m:r>
                      <a:rPr lang="en-US" sz="2400" i="1">
                        <a:latin typeface="Cambria Math" panose="02040503050406030204" pitchFamily="18" charset="0"/>
                        <a:ea typeface="Calibri" panose="020F0502020204030204" pitchFamily="34" charset="0"/>
                        <a:cs typeface="Times New Roman" panose="02020603050405020304" pitchFamily="18" charset="0"/>
                      </a:rPr>
                      <m:t>=0.94</m:t>
                    </m:r>
                  </m:oMath>
                </a14:m>
                <a:r>
                  <a:rPr lang="en-US" sz="2400" dirty="0">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sSub>
                      <m:sSubPr>
                        <m:ctrlPr>
                          <a:rPr lang="en-US" sz="2400" i="1">
                            <a:effectLst/>
                            <a:latin typeface="Cambria Math" panose="02040503050406030204" pitchFamily="18" charset="0"/>
                            <a:cs typeface="Times New Roman" panose="02020603050405020304" pitchFamily="18" charset="0"/>
                          </a:rPr>
                        </m:ctrlPr>
                      </m:sSubPr>
                      <m:e>
                        <m:r>
                          <a:rPr lang="en-US" sz="2400" i="1">
                            <a:latin typeface="Cambria Math" panose="02040503050406030204" pitchFamily="18" charset="0"/>
                            <a:ea typeface="Calibri" panose="020F0502020204030204" pitchFamily="34" charset="0"/>
                            <a:cs typeface="Times New Roman" panose="02020603050405020304" pitchFamily="18" charset="0"/>
                          </a:rPr>
                          <m:t>𝜌</m:t>
                        </m:r>
                      </m:e>
                      <m:sub>
                        <m:sSub>
                          <m:sSubPr>
                            <m:ctrlPr>
                              <a:rPr lang="en-US" sz="2400" i="1">
                                <a:effectLst/>
                                <a:latin typeface="Cambria Math" panose="02040503050406030204" pitchFamily="18" charset="0"/>
                                <a:cs typeface="Times New Roman" panose="02020603050405020304" pitchFamily="18" charset="0"/>
                              </a:rPr>
                            </m:ctrlPr>
                          </m:sSubPr>
                          <m:e>
                            <m:r>
                              <a:rPr lang="en-US" sz="2400" i="1">
                                <a:latin typeface="Cambria Math" panose="02040503050406030204" pitchFamily="18" charset="0"/>
                                <a:ea typeface="Calibri" panose="020F0502020204030204" pitchFamily="34" charset="0"/>
                                <a:cs typeface="Times New Roman" panose="02020603050405020304" pitchFamily="18" charset="0"/>
                              </a:rPr>
                              <m:t>𝐾</m:t>
                            </m:r>
                          </m:e>
                          <m:sub>
                            <m:r>
                              <a:rPr lang="en-US" sz="2400" i="1">
                                <a:latin typeface="Cambria Math" panose="02040503050406030204" pitchFamily="18" charset="0"/>
                                <a:ea typeface="Calibri" panose="020F0502020204030204" pitchFamily="34" charset="0"/>
                                <a:cs typeface="Times New Roman" panose="02020603050405020304" pitchFamily="18" charset="0"/>
                              </a:rPr>
                              <m:t>3</m:t>
                            </m:r>
                          </m:sub>
                        </m:sSub>
                        <m:r>
                          <a:rPr lang="en-US" sz="2400" i="1">
                            <a:latin typeface="Cambria Math" panose="02040503050406030204" pitchFamily="18" charset="0"/>
                            <a:ea typeface="Calibri" panose="020F0502020204030204" pitchFamily="34" charset="0"/>
                            <a:cs typeface="Times New Roman" panose="02020603050405020304" pitchFamily="18" charset="0"/>
                          </a:rPr>
                          <m:t>,</m:t>
                        </m:r>
                        <m:sSub>
                          <m:sSubPr>
                            <m:ctrlPr>
                              <a:rPr lang="en-US" sz="2400" i="1">
                                <a:effectLst/>
                                <a:latin typeface="Cambria Math" panose="02040503050406030204" pitchFamily="18" charset="0"/>
                                <a:cs typeface="Times New Roman" panose="02020603050405020304" pitchFamily="18" charset="0"/>
                              </a:rPr>
                            </m:ctrlPr>
                          </m:sSubPr>
                          <m:e>
                            <m:r>
                              <a:rPr lang="en-US" sz="2400" i="1">
                                <a:latin typeface="Cambria Math" panose="02040503050406030204" pitchFamily="18" charset="0"/>
                                <a:ea typeface="Calibri" panose="020F0502020204030204" pitchFamily="34" charset="0"/>
                                <a:cs typeface="Times New Roman" panose="02020603050405020304" pitchFamily="18" charset="0"/>
                              </a:rPr>
                              <m:t>𝐾</m:t>
                            </m:r>
                          </m:e>
                          <m:sub>
                            <m:r>
                              <a:rPr lang="en-US" sz="2400" i="1">
                                <a:latin typeface="Cambria Math" panose="02040503050406030204" pitchFamily="18" charset="0"/>
                                <a:ea typeface="Calibri" panose="020F0502020204030204" pitchFamily="34" charset="0"/>
                                <a:cs typeface="Times New Roman" panose="02020603050405020304" pitchFamily="18" charset="0"/>
                              </a:rPr>
                              <m:t>4</m:t>
                            </m:r>
                          </m:sub>
                        </m:sSub>
                      </m:sub>
                    </m:sSub>
                    <m:r>
                      <a:rPr lang="en-US" sz="2400" i="1">
                        <a:latin typeface="Cambria Math" panose="02040503050406030204" pitchFamily="18" charset="0"/>
                        <a:ea typeface="Calibri" panose="020F0502020204030204" pitchFamily="34" charset="0"/>
                        <a:cs typeface="Times New Roman" panose="02020603050405020304" pitchFamily="18" charset="0"/>
                      </a:rPr>
                      <m:t>=−0.99</m:t>
                    </m:r>
                  </m:oMath>
                </a14:m>
                <a:r>
                  <a:rPr lang="en-US" sz="2400" dirty="0">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sSub>
                      <m:sSubPr>
                        <m:ctrlPr>
                          <a:rPr lang="en-US" sz="2400" i="1">
                            <a:effectLst/>
                            <a:latin typeface="Cambria Math" panose="02040503050406030204" pitchFamily="18" charset="0"/>
                            <a:cs typeface="Times New Roman" panose="02020603050405020304" pitchFamily="18" charset="0"/>
                          </a:rPr>
                        </m:ctrlPr>
                      </m:sSubPr>
                      <m:e>
                        <m:r>
                          <a:rPr lang="en-US" sz="2400" i="1">
                            <a:latin typeface="Cambria Math" panose="02040503050406030204" pitchFamily="18" charset="0"/>
                            <a:ea typeface="Calibri" panose="020F0502020204030204" pitchFamily="34" charset="0"/>
                            <a:cs typeface="Times New Roman" panose="02020603050405020304" pitchFamily="18" charset="0"/>
                          </a:rPr>
                          <m:t>𝜌</m:t>
                        </m:r>
                      </m:e>
                      <m:sub>
                        <m:sSub>
                          <m:sSubPr>
                            <m:ctrlPr>
                              <a:rPr lang="en-US" sz="2400" i="1">
                                <a:effectLst/>
                                <a:latin typeface="Cambria Math" panose="02040503050406030204" pitchFamily="18" charset="0"/>
                                <a:cs typeface="Times New Roman" panose="02020603050405020304" pitchFamily="18" charset="0"/>
                              </a:rPr>
                            </m:ctrlPr>
                          </m:sSubPr>
                          <m:e>
                            <m:r>
                              <a:rPr lang="en-US" sz="2400" i="1">
                                <a:latin typeface="Cambria Math" panose="02040503050406030204" pitchFamily="18" charset="0"/>
                                <a:ea typeface="Calibri" panose="020F0502020204030204" pitchFamily="34" charset="0"/>
                                <a:cs typeface="Times New Roman" panose="02020603050405020304" pitchFamily="18" charset="0"/>
                              </a:rPr>
                              <m:t>𝑃</m:t>
                            </m:r>
                          </m:e>
                          <m:sub>
                            <m:r>
                              <a:rPr lang="en-US" sz="2400" i="1">
                                <a:latin typeface="Cambria Math" panose="02040503050406030204" pitchFamily="18" charset="0"/>
                                <a:ea typeface="Calibri" panose="020F0502020204030204" pitchFamily="34" charset="0"/>
                                <a:cs typeface="Times New Roman" panose="02020603050405020304" pitchFamily="18" charset="0"/>
                              </a:rPr>
                              <m:t>2</m:t>
                            </m:r>
                          </m:sub>
                        </m:sSub>
                        <m:r>
                          <a:rPr lang="en-US" sz="2400" i="1">
                            <a:latin typeface="Cambria Math" panose="02040503050406030204" pitchFamily="18" charset="0"/>
                            <a:ea typeface="Calibri" panose="020F0502020204030204" pitchFamily="34" charset="0"/>
                            <a:cs typeface="Times New Roman" panose="02020603050405020304" pitchFamily="18" charset="0"/>
                          </a:rPr>
                          <m:t>,</m:t>
                        </m:r>
                        <m:sSub>
                          <m:sSubPr>
                            <m:ctrlPr>
                              <a:rPr lang="en-US" sz="2400" i="1">
                                <a:effectLst/>
                                <a:latin typeface="Cambria Math" panose="02040503050406030204" pitchFamily="18" charset="0"/>
                                <a:cs typeface="Times New Roman" panose="02020603050405020304" pitchFamily="18" charset="0"/>
                              </a:rPr>
                            </m:ctrlPr>
                          </m:sSubPr>
                          <m:e>
                            <m:r>
                              <a:rPr lang="en-US" sz="2400" i="1">
                                <a:latin typeface="Cambria Math" panose="02040503050406030204" pitchFamily="18" charset="0"/>
                                <a:ea typeface="Calibri" panose="020F0502020204030204" pitchFamily="34" charset="0"/>
                                <a:cs typeface="Times New Roman" panose="02020603050405020304" pitchFamily="18" charset="0"/>
                              </a:rPr>
                              <m:t>𝑃</m:t>
                            </m:r>
                          </m:e>
                          <m:sub>
                            <m:r>
                              <a:rPr lang="en-US" sz="2400" i="1">
                                <a:latin typeface="Cambria Math" panose="02040503050406030204" pitchFamily="18" charset="0"/>
                                <a:ea typeface="Calibri" panose="020F0502020204030204" pitchFamily="34" charset="0"/>
                                <a:cs typeface="Times New Roman" panose="02020603050405020304" pitchFamily="18" charset="0"/>
                              </a:rPr>
                              <m:t>3</m:t>
                            </m:r>
                          </m:sub>
                        </m:sSub>
                      </m:sub>
                    </m:sSub>
                    <m:r>
                      <a:rPr lang="en-US" sz="2400" i="1">
                        <a:latin typeface="Cambria Math" panose="02040503050406030204" pitchFamily="18" charset="0"/>
                        <a:ea typeface="Calibri" panose="020F0502020204030204" pitchFamily="34" charset="0"/>
                        <a:cs typeface="Times New Roman" panose="02020603050405020304" pitchFamily="18" charset="0"/>
                      </a:rPr>
                      <m:t>=0.71</m:t>
                    </m:r>
                  </m:oMath>
                </a14:m>
                <a:r>
                  <a:rPr lang="en-US" sz="2400" dirty="0">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sSub>
                      <m:sSubPr>
                        <m:ctrlPr>
                          <a:rPr lang="en-US" sz="2400" i="1">
                            <a:effectLst/>
                            <a:latin typeface="Cambria Math" panose="02040503050406030204" pitchFamily="18" charset="0"/>
                            <a:cs typeface="Times New Roman" panose="02020603050405020304" pitchFamily="18" charset="0"/>
                          </a:rPr>
                        </m:ctrlPr>
                      </m:sSubPr>
                      <m:e>
                        <m:r>
                          <a:rPr lang="en-US" sz="2400" i="1">
                            <a:latin typeface="Cambria Math" panose="02040503050406030204" pitchFamily="18" charset="0"/>
                            <a:ea typeface="Calibri" panose="020F0502020204030204" pitchFamily="34" charset="0"/>
                            <a:cs typeface="Times New Roman" panose="02020603050405020304" pitchFamily="18" charset="0"/>
                          </a:rPr>
                          <m:t>𝜌</m:t>
                        </m:r>
                      </m:e>
                      <m:sub>
                        <m:sSub>
                          <m:sSubPr>
                            <m:ctrlPr>
                              <a:rPr lang="en-US" sz="2400" i="1">
                                <a:effectLst/>
                                <a:latin typeface="Cambria Math" panose="02040503050406030204" pitchFamily="18" charset="0"/>
                                <a:cs typeface="Times New Roman" panose="02020603050405020304" pitchFamily="18" charset="0"/>
                              </a:rPr>
                            </m:ctrlPr>
                          </m:sSubPr>
                          <m:e>
                            <m:r>
                              <a:rPr lang="en-US" sz="2400" i="1">
                                <a:latin typeface="Cambria Math" panose="02040503050406030204" pitchFamily="18" charset="0"/>
                                <a:ea typeface="Calibri" panose="020F0502020204030204" pitchFamily="34" charset="0"/>
                                <a:cs typeface="Times New Roman" panose="02020603050405020304" pitchFamily="18" charset="0"/>
                              </a:rPr>
                              <m:t>𝑃</m:t>
                            </m:r>
                          </m:e>
                          <m:sub>
                            <m:r>
                              <a:rPr lang="en-US" sz="2400" i="1">
                                <a:latin typeface="Cambria Math" panose="02040503050406030204" pitchFamily="18" charset="0"/>
                                <a:ea typeface="Calibri" panose="020F0502020204030204" pitchFamily="34" charset="0"/>
                                <a:cs typeface="Times New Roman" panose="02020603050405020304" pitchFamily="18" charset="0"/>
                              </a:rPr>
                              <m:t>2</m:t>
                            </m:r>
                          </m:sub>
                        </m:sSub>
                        <m:r>
                          <a:rPr lang="en-US" sz="2400" i="1">
                            <a:latin typeface="Cambria Math" panose="02040503050406030204" pitchFamily="18" charset="0"/>
                            <a:ea typeface="Calibri" panose="020F0502020204030204" pitchFamily="34" charset="0"/>
                            <a:cs typeface="Times New Roman" panose="02020603050405020304" pitchFamily="18" charset="0"/>
                          </a:rPr>
                          <m:t>,</m:t>
                        </m:r>
                        <m:sSub>
                          <m:sSubPr>
                            <m:ctrlPr>
                              <a:rPr lang="en-US" sz="2400" i="1">
                                <a:effectLst/>
                                <a:latin typeface="Cambria Math" panose="02040503050406030204" pitchFamily="18" charset="0"/>
                                <a:cs typeface="Times New Roman" panose="02020603050405020304" pitchFamily="18" charset="0"/>
                              </a:rPr>
                            </m:ctrlPr>
                          </m:sSubPr>
                          <m:e>
                            <m:r>
                              <a:rPr lang="en-US" sz="2400" i="1">
                                <a:latin typeface="Cambria Math" panose="02040503050406030204" pitchFamily="18" charset="0"/>
                                <a:ea typeface="Calibri" panose="020F0502020204030204" pitchFamily="34" charset="0"/>
                                <a:cs typeface="Times New Roman" panose="02020603050405020304" pitchFamily="18" charset="0"/>
                              </a:rPr>
                              <m:t>𝑃</m:t>
                            </m:r>
                          </m:e>
                          <m:sub>
                            <m:r>
                              <a:rPr lang="en-US" sz="2400" i="1">
                                <a:latin typeface="Cambria Math" panose="02040503050406030204" pitchFamily="18" charset="0"/>
                                <a:ea typeface="Calibri" panose="020F0502020204030204" pitchFamily="34" charset="0"/>
                                <a:cs typeface="Times New Roman" panose="02020603050405020304" pitchFamily="18" charset="0"/>
                              </a:rPr>
                              <m:t>4</m:t>
                            </m:r>
                          </m:sub>
                        </m:sSub>
                      </m:sub>
                    </m:sSub>
                    <m:r>
                      <a:rPr lang="en-US" sz="2400" i="1">
                        <a:latin typeface="Cambria Math" panose="02040503050406030204" pitchFamily="18" charset="0"/>
                        <a:ea typeface="Calibri" panose="020F0502020204030204" pitchFamily="34" charset="0"/>
                        <a:cs typeface="Times New Roman" panose="02020603050405020304" pitchFamily="18" charset="0"/>
                      </a:rPr>
                      <m:t>=−0.76</m:t>
                    </m:r>
                  </m:oMath>
                </a14:m>
                <a:r>
                  <a:rPr lang="en-US" sz="2400" dirty="0">
                    <a:latin typeface="Arial" panose="020B0604020202020204" pitchFamily="34" charset="0"/>
                    <a:ea typeface="Calibri" panose="020F0502020204030204" pitchFamily="34" charset="0"/>
                    <a:cs typeface="Arial" panose="020B0604020202020204" pitchFamily="34" charset="0"/>
                  </a:rPr>
                  <a:t>, and </a:t>
                </a:r>
                <a14:m>
                  <m:oMath xmlns:m="http://schemas.openxmlformats.org/officeDocument/2006/math">
                    <m:sSub>
                      <m:sSubPr>
                        <m:ctrlPr>
                          <a:rPr lang="en-US" sz="2400" i="1">
                            <a:effectLst/>
                            <a:latin typeface="Cambria Math" panose="02040503050406030204" pitchFamily="18" charset="0"/>
                            <a:cs typeface="Times New Roman" panose="02020603050405020304" pitchFamily="18" charset="0"/>
                          </a:rPr>
                        </m:ctrlPr>
                      </m:sSubPr>
                      <m:e>
                        <m:r>
                          <a:rPr lang="en-US" sz="2400" i="1">
                            <a:latin typeface="Cambria Math" panose="02040503050406030204" pitchFamily="18" charset="0"/>
                            <a:ea typeface="Calibri" panose="020F0502020204030204" pitchFamily="34" charset="0"/>
                            <a:cs typeface="Times New Roman" panose="02020603050405020304" pitchFamily="18" charset="0"/>
                          </a:rPr>
                          <m:t>𝜌</m:t>
                        </m:r>
                      </m:e>
                      <m:sub>
                        <m:sSub>
                          <m:sSubPr>
                            <m:ctrlPr>
                              <a:rPr lang="en-US" sz="2400" i="1">
                                <a:effectLst/>
                                <a:latin typeface="Cambria Math" panose="02040503050406030204" pitchFamily="18" charset="0"/>
                                <a:cs typeface="Times New Roman" panose="02020603050405020304" pitchFamily="18" charset="0"/>
                              </a:rPr>
                            </m:ctrlPr>
                          </m:sSubPr>
                          <m:e>
                            <m:r>
                              <a:rPr lang="en-US" sz="2400" i="1">
                                <a:latin typeface="Cambria Math" panose="02040503050406030204" pitchFamily="18" charset="0"/>
                                <a:ea typeface="Calibri" panose="020F0502020204030204" pitchFamily="34" charset="0"/>
                                <a:cs typeface="Times New Roman" panose="02020603050405020304" pitchFamily="18" charset="0"/>
                              </a:rPr>
                              <m:t>𝑃</m:t>
                            </m:r>
                          </m:e>
                          <m:sub>
                            <m:r>
                              <a:rPr lang="en-US" sz="2400" i="1">
                                <a:latin typeface="Cambria Math" panose="02040503050406030204" pitchFamily="18" charset="0"/>
                                <a:ea typeface="Calibri" panose="020F0502020204030204" pitchFamily="34" charset="0"/>
                                <a:cs typeface="Times New Roman" panose="02020603050405020304" pitchFamily="18" charset="0"/>
                              </a:rPr>
                              <m:t>3</m:t>
                            </m:r>
                          </m:sub>
                        </m:sSub>
                        <m:r>
                          <a:rPr lang="en-US" sz="2400" i="1">
                            <a:latin typeface="Cambria Math" panose="02040503050406030204" pitchFamily="18" charset="0"/>
                            <a:ea typeface="Calibri" panose="020F0502020204030204" pitchFamily="34" charset="0"/>
                            <a:cs typeface="Times New Roman" panose="02020603050405020304" pitchFamily="18" charset="0"/>
                          </a:rPr>
                          <m:t>,</m:t>
                        </m:r>
                        <m:sSub>
                          <m:sSubPr>
                            <m:ctrlPr>
                              <a:rPr lang="en-US" sz="2400" i="1">
                                <a:effectLst/>
                                <a:latin typeface="Cambria Math" panose="02040503050406030204" pitchFamily="18" charset="0"/>
                                <a:cs typeface="Times New Roman" panose="02020603050405020304" pitchFamily="18" charset="0"/>
                              </a:rPr>
                            </m:ctrlPr>
                          </m:sSubPr>
                          <m:e>
                            <m:r>
                              <a:rPr lang="en-US" sz="2400" i="1">
                                <a:latin typeface="Cambria Math" panose="02040503050406030204" pitchFamily="18" charset="0"/>
                                <a:ea typeface="Calibri" panose="020F0502020204030204" pitchFamily="34" charset="0"/>
                                <a:cs typeface="Times New Roman" panose="02020603050405020304" pitchFamily="18" charset="0"/>
                              </a:rPr>
                              <m:t>𝑃</m:t>
                            </m:r>
                          </m:e>
                          <m:sub>
                            <m:r>
                              <a:rPr lang="en-US" sz="2400" i="1">
                                <a:latin typeface="Cambria Math" panose="02040503050406030204" pitchFamily="18" charset="0"/>
                                <a:ea typeface="Calibri" panose="020F0502020204030204" pitchFamily="34" charset="0"/>
                                <a:cs typeface="Times New Roman" panose="02020603050405020304" pitchFamily="18" charset="0"/>
                              </a:rPr>
                              <m:t>4</m:t>
                            </m:r>
                          </m:sub>
                        </m:sSub>
                      </m:sub>
                    </m:sSub>
                    <m:r>
                      <a:rPr lang="en-US" sz="2400" i="1">
                        <a:latin typeface="Cambria Math" panose="02040503050406030204" pitchFamily="18" charset="0"/>
                        <a:ea typeface="Calibri" panose="020F0502020204030204" pitchFamily="34" charset="0"/>
                        <a:cs typeface="Times New Roman" panose="02020603050405020304" pitchFamily="18" charset="0"/>
                      </a:rPr>
                      <m:t>=−0.97</m:t>
                    </m:r>
                  </m:oMath>
                </a14:m>
                <a:r>
                  <a:rPr lang="en-US" sz="2400" dirty="0">
                    <a:latin typeface="Arial" panose="020B0604020202020204" pitchFamily="34" charset="0"/>
                    <a:ea typeface="Calibri" panose="020F0502020204030204" pitchFamily="34" charset="0"/>
                    <a:cs typeface="Arial" panose="020B0604020202020204" pitchFamily="34" charset="0"/>
                  </a:rPr>
                  <a:t>. </a:t>
                </a:r>
              </a:p>
              <a:p>
                <a:pPr marL="342900" indent="-342900">
                  <a:buFont typeface="Arial" panose="020B0604020202020204" pitchFamily="34" charset="0"/>
                  <a:buChar char="•"/>
                </a:pPr>
                <a:r>
                  <a:rPr lang="en-US" sz="2400" dirty="0">
                    <a:latin typeface="Arial" panose="020B0604020202020204" pitchFamily="34" charset="0"/>
                    <a:ea typeface="Calibri" panose="020F0502020204030204" pitchFamily="34" charset="0"/>
                    <a:cs typeface="Arial" panose="020B0604020202020204" pitchFamily="34" charset="0"/>
                  </a:rPr>
                  <a:t>This suggested that 3</a:t>
                </a:r>
                <a:r>
                  <a:rPr lang="en-US" sz="2400" baseline="30000" dirty="0">
                    <a:latin typeface="Arial" panose="020B0604020202020204" pitchFamily="34" charset="0"/>
                    <a:ea typeface="Calibri" panose="020F0502020204030204" pitchFamily="34" charset="0"/>
                    <a:cs typeface="Arial" panose="020B0604020202020204" pitchFamily="34" charset="0"/>
                  </a:rPr>
                  <a:t>rd</a:t>
                </a:r>
                <a:r>
                  <a:rPr lang="en-US" sz="2400" dirty="0">
                    <a:latin typeface="Arial" panose="020B0604020202020204" pitchFamily="34" charset="0"/>
                    <a:ea typeface="Calibri" panose="020F0502020204030204" pitchFamily="34" charset="0"/>
                    <a:cs typeface="Arial" panose="020B0604020202020204" pitchFamily="34" charset="0"/>
                  </a:rPr>
                  <a:t> and 4</a:t>
                </a:r>
                <a:r>
                  <a:rPr lang="en-US" sz="2400" baseline="30000" dirty="0">
                    <a:latin typeface="Arial" panose="020B0604020202020204" pitchFamily="34" charset="0"/>
                    <a:ea typeface="Calibri" panose="020F0502020204030204" pitchFamily="34" charset="0"/>
                    <a:cs typeface="Arial" panose="020B0604020202020204" pitchFamily="34" charset="0"/>
                  </a:rPr>
                  <a:t>th</a:t>
                </a:r>
                <a:r>
                  <a:rPr lang="en-US" sz="2400" dirty="0">
                    <a:latin typeface="Arial" panose="020B0604020202020204" pitchFamily="34" charset="0"/>
                    <a:ea typeface="Calibri" panose="020F0502020204030204" pitchFamily="34" charset="0"/>
                    <a:cs typeface="Arial" panose="020B0604020202020204" pitchFamily="34" charset="0"/>
                  </a:rPr>
                  <a:t> order terms could be omitted from the calibration model as they are over-redundant</a:t>
                </a:r>
                <a:endParaRPr lang="en-US" sz="2400" dirty="0">
                  <a:latin typeface="Arial" panose="020B0604020202020204" pitchFamily="34" charset="0"/>
                  <a:cs typeface="Arial" panose="020B0604020202020204" pitchFamily="34"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4354286" y="2092088"/>
                <a:ext cx="4787019" cy="4288866"/>
              </a:xfrm>
              <a:prstGeom prst="rect">
                <a:avLst/>
              </a:prstGeom>
              <a:blipFill>
                <a:blip r:embed="rId3"/>
                <a:stretch>
                  <a:fillRect l="-1654" t="-994" r="-1145" b="-2273"/>
                </a:stretch>
              </a:blipFill>
            </p:spPr>
            <p:txBody>
              <a:bodyPr/>
              <a:lstStyle/>
              <a:p>
                <a:r>
                  <a:rPr lang="en-US">
                    <a:noFill/>
                  </a:rPr>
                  <a:t> </a:t>
                </a:r>
              </a:p>
            </p:txBody>
          </p:sp>
        </mc:Fallback>
      </mc:AlternateContent>
    </p:spTree>
    <p:extLst>
      <p:ext uri="{BB962C8B-B14F-4D97-AF65-F5344CB8AC3E}">
        <p14:creationId xmlns:p14="http://schemas.microsoft.com/office/powerpoint/2010/main" val="123842816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0"/>
            <a:ext cx="9141305" cy="769441"/>
          </a:xfrm>
          <a:prstGeom prst="rect">
            <a:avLst/>
          </a:prstGeom>
          <a:noFill/>
        </p:spPr>
        <p:txBody>
          <a:bodyPr wrap="square" rtlCol="0">
            <a:spAutoFit/>
          </a:bodyPr>
          <a:lstStyle/>
          <a:p>
            <a:pPr lvl="0" algn="ctr">
              <a:defRPr/>
            </a:pPr>
            <a:r>
              <a:rPr lang="en-US" sz="4400" b="1" dirty="0">
                <a:latin typeface="Arial" panose="020B0604020202020204" pitchFamily="34" charset="0"/>
                <a:cs typeface="Arial" panose="020B0604020202020204" pitchFamily="34" charset="0"/>
              </a:rPr>
              <a:t>Experiment </a:t>
            </a:r>
          </a:p>
        </p:txBody>
      </p:sp>
      <mc:AlternateContent xmlns:mc="http://schemas.openxmlformats.org/markup-compatibility/2006" xmlns:a14="http://schemas.microsoft.com/office/drawing/2010/main">
        <mc:Choice Requires="a14">
          <p:graphicFrame>
            <p:nvGraphicFramePr>
              <p:cNvPr id="5" name="Table 4"/>
              <p:cNvGraphicFramePr>
                <a:graphicFrameLocks noGrp="1"/>
              </p:cNvGraphicFramePr>
              <p:nvPr/>
            </p:nvGraphicFramePr>
            <p:xfrm>
              <a:off x="0" y="1197886"/>
              <a:ext cx="7850418" cy="5522341"/>
            </p:xfrm>
            <a:graphic>
              <a:graphicData uri="http://schemas.openxmlformats.org/drawingml/2006/table">
                <a:tbl>
                  <a:tblPr firstRow="1" firstCol="1" bandRow="1">
                    <a:tableStyleId>{5C22544A-7EE6-4342-B048-85BDC9FD1C3A}</a:tableStyleId>
                  </a:tblPr>
                  <a:tblGrid>
                    <a:gridCol w="2449872">
                      <a:extLst>
                        <a:ext uri="{9D8B030D-6E8A-4147-A177-3AD203B41FA5}">
                          <a16:colId xmlns:a16="http://schemas.microsoft.com/office/drawing/2014/main" val="3430930831"/>
                        </a:ext>
                      </a:extLst>
                    </a:gridCol>
                    <a:gridCol w="961000">
                      <a:extLst>
                        <a:ext uri="{9D8B030D-6E8A-4147-A177-3AD203B41FA5}">
                          <a16:colId xmlns:a16="http://schemas.microsoft.com/office/drawing/2014/main" val="2521667183"/>
                        </a:ext>
                      </a:extLst>
                    </a:gridCol>
                    <a:gridCol w="961000">
                      <a:extLst>
                        <a:ext uri="{9D8B030D-6E8A-4147-A177-3AD203B41FA5}">
                          <a16:colId xmlns:a16="http://schemas.microsoft.com/office/drawing/2014/main" val="2138257176"/>
                        </a:ext>
                      </a:extLst>
                    </a:gridCol>
                    <a:gridCol w="961000">
                      <a:extLst>
                        <a:ext uri="{9D8B030D-6E8A-4147-A177-3AD203B41FA5}">
                          <a16:colId xmlns:a16="http://schemas.microsoft.com/office/drawing/2014/main" val="2280134290"/>
                        </a:ext>
                      </a:extLst>
                    </a:gridCol>
                    <a:gridCol w="1258773">
                      <a:extLst>
                        <a:ext uri="{9D8B030D-6E8A-4147-A177-3AD203B41FA5}">
                          <a16:colId xmlns:a16="http://schemas.microsoft.com/office/drawing/2014/main" val="3738839947"/>
                        </a:ext>
                      </a:extLst>
                    </a:gridCol>
                    <a:gridCol w="1258773">
                      <a:extLst>
                        <a:ext uri="{9D8B030D-6E8A-4147-A177-3AD203B41FA5}">
                          <a16:colId xmlns:a16="http://schemas.microsoft.com/office/drawing/2014/main" val="3598045278"/>
                        </a:ext>
                      </a:extLst>
                    </a:gridCol>
                  </a:tblGrid>
                  <a:tr h="344458">
                    <a:tc rowSpan="2">
                      <a:txBody>
                        <a:bodyPr/>
                        <a:lstStyle/>
                        <a:p>
                          <a:pPr marL="0" marR="0" algn="ctr">
                            <a:lnSpc>
                              <a:spcPct val="150000"/>
                            </a:lnSpc>
                            <a:spcBef>
                              <a:spcPts val="0"/>
                            </a:spcBef>
                            <a:spcAft>
                              <a:spcPts val="0"/>
                            </a:spcAft>
                          </a:pPr>
                          <a:r>
                            <a:rPr lang="en-US" sz="2000" dirty="0">
                              <a:effectLst/>
                              <a:latin typeface="Arial" panose="020B0604020202020204" pitchFamily="34" charset="0"/>
                              <a:cs typeface="Arial" panose="020B0604020202020204" pitchFamily="34" charset="0"/>
                            </a:rPr>
                            <a:t>Parameter</a:t>
                          </a:r>
                          <a:endParaRPr lang="en-US" sz="20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gridSpan="5">
                      <a:txBody>
                        <a:bodyPr/>
                        <a:lstStyle/>
                        <a:p>
                          <a:pPr marL="0" marR="0" indent="269875" algn="ctr">
                            <a:lnSpc>
                              <a:spcPct val="150000"/>
                            </a:lnSpc>
                            <a:spcBef>
                              <a:spcPts val="0"/>
                            </a:spcBef>
                            <a:spcAft>
                              <a:spcPts val="0"/>
                            </a:spcAft>
                          </a:pPr>
                          <a:r>
                            <a:rPr lang="en-US" sz="2000" dirty="0">
                              <a:effectLst/>
                              <a:latin typeface="Arial" panose="020B0604020202020204" pitchFamily="34" charset="0"/>
                              <a:cs typeface="Arial" panose="020B0604020202020204" pitchFamily="34" charset="0"/>
                            </a:rPr>
                            <a:t>Camera self-calibration scenarios</a:t>
                          </a:r>
                          <a:endParaRPr lang="en-US" sz="20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772847505"/>
                      </a:ext>
                    </a:extLst>
                  </a:tr>
                  <a:tr h="344458">
                    <a:tc vMerge="1">
                      <a:txBody>
                        <a:bodyPr/>
                        <a:lstStyle/>
                        <a:p>
                          <a:endParaRPr lang="en-US"/>
                        </a:p>
                      </a:txBody>
                      <a:tcPr/>
                    </a:tc>
                    <a:tc>
                      <a:txBody>
                        <a:bodyPr/>
                        <a:lstStyle/>
                        <a:p>
                          <a:pPr marL="0" marR="0" algn="ctr">
                            <a:lnSpc>
                              <a:spcPct val="150000"/>
                            </a:lnSpc>
                            <a:spcBef>
                              <a:spcPts val="0"/>
                            </a:spcBef>
                            <a:spcAft>
                              <a:spcPts val="0"/>
                            </a:spcAft>
                          </a:pPr>
                          <a:r>
                            <a:rPr lang="en-US" sz="2000" dirty="0">
                              <a:effectLst/>
                              <a:latin typeface="Arial" panose="020B0604020202020204" pitchFamily="34" charset="0"/>
                              <a:cs typeface="Arial" panose="020B0604020202020204" pitchFamily="34" charset="0"/>
                            </a:rPr>
                            <a:t>1</a:t>
                          </a:r>
                          <a:endParaRPr lang="en-US" sz="20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50000"/>
                            </a:lnSpc>
                            <a:spcBef>
                              <a:spcPts val="0"/>
                            </a:spcBef>
                            <a:spcAft>
                              <a:spcPts val="0"/>
                            </a:spcAft>
                          </a:pPr>
                          <a:r>
                            <a:rPr lang="en-US" sz="2000" dirty="0">
                              <a:effectLst/>
                              <a:latin typeface="Arial" panose="020B0604020202020204" pitchFamily="34" charset="0"/>
                              <a:cs typeface="Arial" panose="020B0604020202020204" pitchFamily="34" charset="0"/>
                            </a:rPr>
                            <a:t>2</a:t>
                          </a:r>
                          <a:endParaRPr lang="en-US" sz="20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50000"/>
                            </a:lnSpc>
                            <a:spcBef>
                              <a:spcPts val="0"/>
                            </a:spcBef>
                            <a:spcAft>
                              <a:spcPts val="0"/>
                            </a:spcAft>
                          </a:pPr>
                          <a:r>
                            <a:rPr lang="en-US" sz="2000" dirty="0">
                              <a:effectLst/>
                              <a:latin typeface="Arial" panose="020B0604020202020204" pitchFamily="34" charset="0"/>
                              <a:cs typeface="Arial" panose="020B0604020202020204" pitchFamily="34" charset="0"/>
                            </a:rPr>
                            <a:t>3</a:t>
                          </a:r>
                          <a:endParaRPr lang="en-US" sz="20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50000"/>
                            </a:lnSpc>
                            <a:spcBef>
                              <a:spcPts val="0"/>
                            </a:spcBef>
                            <a:spcAft>
                              <a:spcPts val="0"/>
                            </a:spcAft>
                          </a:pPr>
                          <a:r>
                            <a:rPr lang="en-US" sz="2000" dirty="0">
                              <a:effectLst/>
                              <a:latin typeface="Arial" panose="020B0604020202020204" pitchFamily="34" charset="0"/>
                              <a:cs typeface="Arial" panose="020B0604020202020204" pitchFamily="34" charset="0"/>
                            </a:rPr>
                            <a:t>4</a:t>
                          </a:r>
                          <a:endParaRPr lang="en-US" sz="20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50000"/>
                            </a:lnSpc>
                            <a:spcBef>
                              <a:spcPts val="0"/>
                            </a:spcBef>
                            <a:spcAft>
                              <a:spcPts val="0"/>
                            </a:spcAft>
                          </a:pPr>
                          <a:r>
                            <a:rPr lang="en-US" sz="2000" dirty="0">
                              <a:effectLst/>
                              <a:latin typeface="Arial" panose="020B0604020202020204" pitchFamily="34" charset="0"/>
                              <a:cs typeface="Arial" panose="020B0604020202020204" pitchFamily="34" charset="0"/>
                            </a:rPr>
                            <a:t>5</a:t>
                          </a:r>
                          <a:endParaRPr lang="en-US" sz="20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659265884"/>
                      </a:ext>
                    </a:extLst>
                  </a:tr>
                  <a:tr h="344458">
                    <a:tc>
                      <a:txBody>
                        <a:bodyPr/>
                        <a:lstStyle/>
                        <a:p>
                          <a:pPr marL="0" marR="0" algn="ctr">
                            <a:lnSpc>
                              <a:spcPct val="150000"/>
                            </a:lnSpc>
                            <a:spcBef>
                              <a:spcPts val="0"/>
                            </a:spcBef>
                            <a:spcAft>
                              <a:spcPts val="0"/>
                            </a:spcAft>
                          </a:pPr>
                          <a:r>
                            <a:rPr lang="en-US" sz="2000">
                              <a:effectLst/>
                              <a:latin typeface="Arial" panose="020B0604020202020204" pitchFamily="34" charset="0"/>
                              <a:cs typeface="Arial" panose="020B0604020202020204" pitchFamily="34" charset="0"/>
                            </a:rPr>
                            <a:t>f</a:t>
                          </a:r>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50000"/>
                            </a:lnSpc>
                            <a:spcBef>
                              <a:spcPts val="0"/>
                            </a:spcBef>
                            <a:spcAft>
                              <a:spcPts val="0"/>
                            </a:spcAft>
                          </a:pPr>
                          <a:r>
                            <a:rPr lang="en-US" sz="2000" dirty="0">
                              <a:effectLst/>
                              <a:latin typeface="Arial" panose="020B0604020202020204" pitchFamily="34" charset="0"/>
                              <a:cs typeface="Arial" panose="020B0604020202020204" pitchFamily="34" charset="0"/>
                            </a:rPr>
                            <a:t>Yes</a:t>
                          </a:r>
                          <a:endParaRPr lang="en-US" sz="20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50000"/>
                            </a:lnSpc>
                            <a:spcBef>
                              <a:spcPts val="0"/>
                            </a:spcBef>
                            <a:spcAft>
                              <a:spcPts val="0"/>
                            </a:spcAft>
                          </a:pPr>
                          <a:r>
                            <a:rPr lang="en-US" sz="2000" dirty="0">
                              <a:effectLst/>
                              <a:latin typeface="Arial" panose="020B0604020202020204" pitchFamily="34" charset="0"/>
                              <a:cs typeface="Arial" panose="020B0604020202020204" pitchFamily="34" charset="0"/>
                            </a:rPr>
                            <a:t>Yes</a:t>
                          </a:r>
                          <a:endParaRPr lang="en-US" sz="20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50000"/>
                            </a:lnSpc>
                            <a:spcBef>
                              <a:spcPts val="0"/>
                            </a:spcBef>
                            <a:spcAft>
                              <a:spcPts val="0"/>
                            </a:spcAft>
                          </a:pPr>
                          <a:r>
                            <a:rPr lang="en-US" sz="2000">
                              <a:effectLst/>
                              <a:latin typeface="Arial" panose="020B0604020202020204" pitchFamily="34" charset="0"/>
                              <a:cs typeface="Arial" panose="020B0604020202020204" pitchFamily="34" charset="0"/>
                            </a:rPr>
                            <a:t>Yes</a:t>
                          </a:r>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50000"/>
                            </a:lnSpc>
                            <a:spcBef>
                              <a:spcPts val="0"/>
                            </a:spcBef>
                            <a:spcAft>
                              <a:spcPts val="0"/>
                            </a:spcAft>
                          </a:pPr>
                          <a:endParaRPr lang="en-US" sz="20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50000"/>
                            </a:lnSpc>
                            <a:spcBef>
                              <a:spcPts val="0"/>
                            </a:spcBef>
                            <a:spcAft>
                              <a:spcPts val="0"/>
                            </a:spcAft>
                          </a:pPr>
                          <a:endParaRPr lang="en-US" sz="20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3105566859"/>
                      </a:ext>
                    </a:extLst>
                  </a:tr>
                  <a:tr h="384325">
                    <a:tc>
                      <a:txBody>
                        <a:bodyPr/>
                        <a:lstStyle/>
                        <a:p>
                          <a:pPr marL="0" marR="0" algn="ctr">
                            <a:lnSpc>
                              <a:spcPct val="150000"/>
                            </a:lnSpc>
                            <a:spcBef>
                              <a:spcPts val="0"/>
                            </a:spcBef>
                            <a:spcAft>
                              <a:spcPts val="0"/>
                            </a:spcAft>
                          </a:pPr>
                          <a14:m>
                            <m:oMath xmlns:m="http://schemas.openxmlformats.org/officeDocument/2006/math">
                              <m:sSub>
                                <m:sSubPr>
                                  <m:ctrlPr>
                                    <a:rPr lang="en-US" sz="2000" i="1">
                                      <a:effectLst/>
                                      <a:latin typeface="Cambria Math" panose="02040503050406030204" pitchFamily="18" charset="0"/>
                                    </a:rPr>
                                  </m:ctrlPr>
                                </m:sSubPr>
                                <m:e>
                                  <m:r>
                                    <a:rPr lang="en-US" sz="2000">
                                      <a:effectLst/>
                                      <a:latin typeface="Cambria Math" panose="02040503050406030204" pitchFamily="18" charset="0"/>
                                    </a:rPr>
                                    <m:t>𝑐</m:t>
                                  </m:r>
                                </m:e>
                                <m:sub>
                                  <m:r>
                                    <a:rPr lang="en-US" sz="2000">
                                      <a:effectLst/>
                                      <a:latin typeface="Cambria Math" panose="02040503050406030204" pitchFamily="18" charset="0"/>
                                    </a:rPr>
                                    <m:t>𝑥</m:t>
                                  </m:r>
                                </m:sub>
                              </m:sSub>
                            </m:oMath>
                          </a14:m>
                          <a:r>
                            <a:rPr lang="en-US" sz="2000">
                              <a:effectLst/>
                              <a:latin typeface="Arial" panose="020B0604020202020204" pitchFamily="34" charset="0"/>
                              <a:cs typeface="Arial" panose="020B0604020202020204" pitchFamily="34" charset="0"/>
                            </a:rPr>
                            <a:t> and </a:t>
                          </a:r>
                          <a14:m>
                            <m:oMath xmlns:m="http://schemas.openxmlformats.org/officeDocument/2006/math">
                              <m:sSub>
                                <m:sSubPr>
                                  <m:ctrlPr>
                                    <a:rPr lang="en-US" sz="2000" i="1">
                                      <a:effectLst/>
                                      <a:latin typeface="Cambria Math" panose="02040503050406030204" pitchFamily="18" charset="0"/>
                                    </a:rPr>
                                  </m:ctrlPr>
                                </m:sSubPr>
                                <m:e>
                                  <m:r>
                                    <a:rPr lang="en-US" sz="2000">
                                      <a:effectLst/>
                                      <a:latin typeface="Cambria Math" panose="02040503050406030204" pitchFamily="18" charset="0"/>
                                    </a:rPr>
                                    <m:t>𝑐</m:t>
                                  </m:r>
                                </m:e>
                                <m:sub>
                                  <m:r>
                                    <a:rPr lang="en-US" sz="2000">
                                      <a:effectLst/>
                                      <a:latin typeface="Cambria Math" panose="02040503050406030204" pitchFamily="18" charset="0"/>
                                    </a:rPr>
                                    <m:t>𝑦</m:t>
                                  </m:r>
                                </m:sub>
                              </m:sSub>
                            </m:oMath>
                          </a14:m>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50000"/>
                            </a:lnSpc>
                            <a:spcBef>
                              <a:spcPts val="0"/>
                            </a:spcBef>
                            <a:spcAft>
                              <a:spcPts val="0"/>
                            </a:spcAft>
                          </a:pPr>
                          <a:r>
                            <a:rPr lang="en-US" sz="2000">
                              <a:effectLst/>
                              <a:latin typeface="Arial" panose="020B0604020202020204" pitchFamily="34" charset="0"/>
                              <a:cs typeface="Arial" panose="020B0604020202020204" pitchFamily="34" charset="0"/>
                            </a:rPr>
                            <a:t>Yes</a:t>
                          </a:r>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50000"/>
                            </a:lnSpc>
                            <a:spcBef>
                              <a:spcPts val="0"/>
                            </a:spcBef>
                            <a:spcAft>
                              <a:spcPts val="0"/>
                            </a:spcAft>
                          </a:pPr>
                          <a:r>
                            <a:rPr lang="en-US" sz="2000">
                              <a:effectLst/>
                              <a:latin typeface="Arial" panose="020B0604020202020204" pitchFamily="34" charset="0"/>
                              <a:cs typeface="Arial" panose="020B0604020202020204" pitchFamily="34" charset="0"/>
                            </a:rPr>
                            <a:t>Yes</a:t>
                          </a:r>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50000"/>
                            </a:lnSpc>
                            <a:spcBef>
                              <a:spcPts val="0"/>
                            </a:spcBef>
                            <a:spcAft>
                              <a:spcPts val="0"/>
                            </a:spcAft>
                          </a:pPr>
                          <a:r>
                            <a:rPr lang="en-US" sz="2000" dirty="0">
                              <a:effectLst/>
                              <a:latin typeface="Arial" panose="020B0604020202020204" pitchFamily="34" charset="0"/>
                              <a:cs typeface="Arial" panose="020B0604020202020204" pitchFamily="34" charset="0"/>
                            </a:rPr>
                            <a:t>Yes</a:t>
                          </a:r>
                          <a:endParaRPr lang="en-US" sz="20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50000"/>
                            </a:lnSpc>
                            <a:spcBef>
                              <a:spcPts val="0"/>
                            </a:spcBef>
                            <a:spcAft>
                              <a:spcPts val="0"/>
                            </a:spcAft>
                          </a:pPr>
                          <a:endParaRPr lang="en-US" sz="20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50000"/>
                            </a:lnSpc>
                            <a:spcBef>
                              <a:spcPts val="0"/>
                            </a:spcBef>
                            <a:spcAft>
                              <a:spcPts val="0"/>
                            </a:spcAft>
                          </a:pPr>
                          <a:endParaRPr lang="en-US" sz="20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2428279864"/>
                      </a:ext>
                    </a:extLst>
                  </a:tr>
                  <a:tr h="344458">
                    <a:tc>
                      <a:txBody>
                        <a:bodyPr/>
                        <a:lstStyle/>
                        <a:p>
                          <a:pPr marL="0" marR="0" algn="ctr">
                            <a:lnSpc>
                              <a:spcPct val="150000"/>
                            </a:lnSpc>
                            <a:spcBef>
                              <a:spcPts val="0"/>
                            </a:spcBef>
                            <a:spcAft>
                              <a:spcPts val="0"/>
                            </a:spcAft>
                          </a:pPr>
                          <a14:m>
                            <m:oMath xmlns:m="http://schemas.openxmlformats.org/officeDocument/2006/math">
                              <m:sSub>
                                <m:sSubPr>
                                  <m:ctrlPr>
                                    <a:rPr lang="en-US" sz="2000" i="1">
                                      <a:effectLst/>
                                      <a:latin typeface="Cambria Math" panose="02040503050406030204" pitchFamily="18" charset="0"/>
                                    </a:rPr>
                                  </m:ctrlPr>
                                </m:sSubPr>
                                <m:e>
                                  <m:r>
                                    <a:rPr lang="en-US" sz="2000">
                                      <a:effectLst/>
                                      <a:latin typeface="Cambria Math" panose="02040503050406030204" pitchFamily="18" charset="0"/>
                                    </a:rPr>
                                    <m:t>𝐵</m:t>
                                  </m:r>
                                </m:e>
                                <m:sub>
                                  <m:r>
                                    <a:rPr lang="en-US" sz="2000">
                                      <a:effectLst/>
                                      <a:latin typeface="Cambria Math" panose="02040503050406030204" pitchFamily="18" charset="0"/>
                                    </a:rPr>
                                    <m:t>1</m:t>
                                  </m:r>
                                </m:sub>
                              </m:sSub>
                            </m:oMath>
                          </a14:m>
                          <a:r>
                            <a:rPr lang="en-US" sz="2000">
                              <a:effectLst/>
                              <a:latin typeface="Arial" panose="020B0604020202020204" pitchFamily="34" charset="0"/>
                              <a:cs typeface="Arial" panose="020B0604020202020204" pitchFamily="34" charset="0"/>
                            </a:rPr>
                            <a:t> and </a:t>
                          </a:r>
                          <a14:m>
                            <m:oMath xmlns:m="http://schemas.openxmlformats.org/officeDocument/2006/math">
                              <m:sSub>
                                <m:sSubPr>
                                  <m:ctrlPr>
                                    <a:rPr lang="en-US" sz="2000" i="1">
                                      <a:effectLst/>
                                      <a:latin typeface="Cambria Math" panose="02040503050406030204" pitchFamily="18" charset="0"/>
                                    </a:rPr>
                                  </m:ctrlPr>
                                </m:sSubPr>
                                <m:e>
                                  <m:r>
                                    <a:rPr lang="en-US" sz="2000">
                                      <a:effectLst/>
                                      <a:latin typeface="Cambria Math" panose="02040503050406030204" pitchFamily="18" charset="0"/>
                                    </a:rPr>
                                    <m:t>𝐵</m:t>
                                  </m:r>
                                </m:e>
                                <m:sub>
                                  <m:r>
                                    <a:rPr lang="en-US" sz="2000">
                                      <a:effectLst/>
                                      <a:latin typeface="Cambria Math" panose="02040503050406030204" pitchFamily="18" charset="0"/>
                                    </a:rPr>
                                    <m:t>2</m:t>
                                  </m:r>
                                </m:sub>
                              </m:sSub>
                            </m:oMath>
                          </a14:m>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50000"/>
                            </a:lnSpc>
                            <a:spcBef>
                              <a:spcPts val="0"/>
                            </a:spcBef>
                            <a:spcAft>
                              <a:spcPts val="0"/>
                            </a:spcAft>
                          </a:pPr>
                          <a:r>
                            <a:rPr lang="en-US" sz="2000">
                              <a:effectLst/>
                              <a:latin typeface="Arial" panose="020B0604020202020204" pitchFamily="34" charset="0"/>
                              <a:cs typeface="Arial" panose="020B0604020202020204" pitchFamily="34" charset="0"/>
                            </a:rPr>
                            <a:t>Yes</a:t>
                          </a:r>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50000"/>
                            </a:lnSpc>
                            <a:spcBef>
                              <a:spcPts val="0"/>
                            </a:spcBef>
                            <a:spcAft>
                              <a:spcPts val="0"/>
                            </a:spcAft>
                          </a:pPr>
                          <a:r>
                            <a:rPr lang="en-US" sz="2000">
                              <a:effectLst/>
                              <a:latin typeface="Arial" panose="020B0604020202020204" pitchFamily="34" charset="0"/>
                              <a:cs typeface="Arial" panose="020B0604020202020204" pitchFamily="34" charset="0"/>
                            </a:rPr>
                            <a:t>Yes</a:t>
                          </a:r>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50000"/>
                            </a:lnSpc>
                            <a:spcBef>
                              <a:spcPts val="0"/>
                            </a:spcBef>
                            <a:spcAft>
                              <a:spcPts val="0"/>
                            </a:spcAft>
                          </a:pPr>
                          <a:r>
                            <a:rPr lang="en-US" sz="2000">
                              <a:effectLst/>
                              <a:latin typeface="Arial" panose="020B0604020202020204" pitchFamily="34" charset="0"/>
                              <a:cs typeface="Arial" panose="020B0604020202020204" pitchFamily="34" charset="0"/>
                            </a:rPr>
                            <a:t>Yes</a:t>
                          </a:r>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50000"/>
                            </a:lnSpc>
                            <a:spcBef>
                              <a:spcPts val="0"/>
                            </a:spcBef>
                            <a:spcAft>
                              <a:spcPts val="0"/>
                            </a:spcAft>
                          </a:pPr>
                          <a:endParaRPr lang="en-US" sz="20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50000"/>
                            </a:lnSpc>
                            <a:spcBef>
                              <a:spcPts val="0"/>
                            </a:spcBef>
                            <a:spcAft>
                              <a:spcPts val="0"/>
                            </a:spcAft>
                          </a:pPr>
                          <a:endParaRPr lang="en-US" sz="20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759103500"/>
                      </a:ext>
                    </a:extLst>
                  </a:tr>
                  <a:tr h="344458">
                    <a:tc>
                      <a:txBody>
                        <a:bodyPr/>
                        <a:lstStyle/>
                        <a:p>
                          <a:pPr marL="0" marR="0" algn="ctr">
                            <a:lnSpc>
                              <a:spcPct val="150000"/>
                            </a:lnSpc>
                            <a:spcBef>
                              <a:spcPts val="0"/>
                            </a:spcBef>
                            <a:spcAft>
                              <a:spcPts val="0"/>
                            </a:spcAft>
                          </a:pPr>
                          <a14:m>
                            <m:oMath xmlns:m="http://schemas.openxmlformats.org/officeDocument/2006/math">
                              <m:sSub>
                                <m:sSubPr>
                                  <m:ctrlPr>
                                    <a:rPr lang="en-US" sz="2000" i="1">
                                      <a:effectLst/>
                                      <a:latin typeface="Cambria Math" panose="02040503050406030204" pitchFamily="18" charset="0"/>
                                    </a:rPr>
                                  </m:ctrlPr>
                                </m:sSubPr>
                                <m:e>
                                  <m:r>
                                    <a:rPr lang="en-US" sz="2000">
                                      <a:effectLst/>
                                      <a:latin typeface="Cambria Math" panose="02040503050406030204" pitchFamily="18" charset="0"/>
                                    </a:rPr>
                                    <m:t>𝐾</m:t>
                                  </m:r>
                                </m:e>
                                <m:sub>
                                  <m:r>
                                    <a:rPr lang="en-US" sz="2000">
                                      <a:effectLst/>
                                      <a:latin typeface="Cambria Math" panose="02040503050406030204" pitchFamily="18" charset="0"/>
                                    </a:rPr>
                                    <m:t>1</m:t>
                                  </m:r>
                                </m:sub>
                              </m:sSub>
                            </m:oMath>
                          </a14:m>
                          <a:r>
                            <a:rPr lang="en-US" sz="2000">
                              <a:effectLst/>
                              <a:latin typeface="Arial" panose="020B0604020202020204" pitchFamily="34" charset="0"/>
                              <a:cs typeface="Arial" panose="020B0604020202020204" pitchFamily="34" charset="0"/>
                            </a:rPr>
                            <a:t> and </a:t>
                          </a:r>
                          <a14:m>
                            <m:oMath xmlns:m="http://schemas.openxmlformats.org/officeDocument/2006/math">
                              <m:sSub>
                                <m:sSubPr>
                                  <m:ctrlPr>
                                    <a:rPr lang="en-US" sz="2000" i="1">
                                      <a:effectLst/>
                                      <a:latin typeface="Cambria Math" panose="02040503050406030204" pitchFamily="18" charset="0"/>
                                    </a:rPr>
                                  </m:ctrlPr>
                                </m:sSubPr>
                                <m:e>
                                  <m:r>
                                    <a:rPr lang="en-US" sz="2000">
                                      <a:effectLst/>
                                      <a:latin typeface="Cambria Math" panose="02040503050406030204" pitchFamily="18" charset="0"/>
                                    </a:rPr>
                                    <m:t>𝐾</m:t>
                                  </m:r>
                                </m:e>
                                <m:sub>
                                  <m:r>
                                    <a:rPr lang="en-US" sz="2000">
                                      <a:effectLst/>
                                      <a:latin typeface="Cambria Math" panose="02040503050406030204" pitchFamily="18" charset="0"/>
                                    </a:rPr>
                                    <m:t>2</m:t>
                                  </m:r>
                                </m:sub>
                              </m:sSub>
                            </m:oMath>
                          </a14:m>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50000"/>
                            </a:lnSpc>
                            <a:spcBef>
                              <a:spcPts val="0"/>
                            </a:spcBef>
                            <a:spcAft>
                              <a:spcPts val="0"/>
                            </a:spcAft>
                          </a:pPr>
                          <a:r>
                            <a:rPr lang="en-US" sz="2000">
                              <a:effectLst/>
                              <a:latin typeface="Arial" panose="020B0604020202020204" pitchFamily="34" charset="0"/>
                              <a:cs typeface="Arial" panose="020B0604020202020204" pitchFamily="34" charset="0"/>
                            </a:rPr>
                            <a:t>Yes</a:t>
                          </a:r>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50000"/>
                            </a:lnSpc>
                            <a:spcBef>
                              <a:spcPts val="0"/>
                            </a:spcBef>
                            <a:spcAft>
                              <a:spcPts val="0"/>
                            </a:spcAft>
                          </a:pPr>
                          <a:r>
                            <a:rPr lang="en-US" sz="2000">
                              <a:effectLst/>
                              <a:latin typeface="Arial" panose="020B0604020202020204" pitchFamily="34" charset="0"/>
                              <a:cs typeface="Arial" panose="020B0604020202020204" pitchFamily="34" charset="0"/>
                            </a:rPr>
                            <a:t>Yes</a:t>
                          </a:r>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50000"/>
                            </a:lnSpc>
                            <a:spcBef>
                              <a:spcPts val="0"/>
                            </a:spcBef>
                            <a:spcAft>
                              <a:spcPts val="0"/>
                            </a:spcAft>
                          </a:pPr>
                          <a:r>
                            <a:rPr lang="en-US" sz="2000">
                              <a:effectLst/>
                              <a:latin typeface="Arial" panose="020B0604020202020204" pitchFamily="34" charset="0"/>
                              <a:cs typeface="Arial" panose="020B0604020202020204" pitchFamily="34" charset="0"/>
                            </a:rPr>
                            <a:t>Yes</a:t>
                          </a:r>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50000"/>
                            </a:lnSpc>
                            <a:spcBef>
                              <a:spcPts val="0"/>
                            </a:spcBef>
                            <a:spcAft>
                              <a:spcPts val="0"/>
                            </a:spcAft>
                          </a:pPr>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50000"/>
                            </a:lnSpc>
                            <a:spcBef>
                              <a:spcPts val="0"/>
                            </a:spcBef>
                            <a:spcAft>
                              <a:spcPts val="0"/>
                            </a:spcAft>
                          </a:pPr>
                          <a:endParaRPr lang="en-US" sz="20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3352200187"/>
                      </a:ext>
                    </a:extLst>
                  </a:tr>
                  <a:tr h="384131">
                    <a:tc>
                      <a:txBody>
                        <a:bodyPr/>
                        <a:lstStyle/>
                        <a:p>
                          <a:pPr marL="0" marR="0" algn="ctr">
                            <a:lnSpc>
                              <a:spcPct val="150000"/>
                            </a:lnSpc>
                            <a:spcBef>
                              <a:spcPts val="0"/>
                            </a:spcBef>
                            <a:spcAft>
                              <a:spcPts val="0"/>
                            </a:spcAft>
                          </a:pPr>
                          <a14:m>
                            <m:oMathPara xmlns:m="http://schemas.openxmlformats.org/officeDocument/2006/math">
                              <m:oMathParaPr>
                                <m:jc m:val="centerGroup"/>
                              </m:oMathParaPr>
                              <m:oMath xmlns:m="http://schemas.openxmlformats.org/officeDocument/2006/math">
                                <m:sSub>
                                  <m:sSubPr>
                                    <m:ctrlPr>
                                      <a:rPr lang="en-US" sz="2000" i="1">
                                        <a:effectLst/>
                                        <a:latin typeface="Cambria Math" panose="02040503050406030204" pitchFamily="18" charset="0"/>
                                      </a:rPr>
                                    </m:ctrlPr>
                                  </m:sSubPr>
                                  <m:e>
                                    <m:r>
                                      <a:rPr lang="en-US" sz="2000">
                                        <a:effectLst/>
                                        <a:latin typeface="Cambria Math" panose="02040503050406030204" pitchFamily="18" charset="0"/>
                                      </a:rPr>
                                      <m:t>𝐾</m:t>
                                    </m:r>
                                  </m:e>
                                  <m:sub>
                                    <m:r>
                                      <a:rPr lang="en-US" sz="2000">
                                        <a:effectLst/>
                                        <a:latin typeface="Cambria Math" panose="02040503050406030204" pitchFamily="18" charset="0"/>
                                      </a:rPr>
                                      <m:t>3</m:t>
                                    </m:r>
                                  </m:sub>
                                </m:sSub>
                              </m:oMath>
                            </m:oMathPara>
                          </a14:m>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50000"/>
                            </a:lnSpc>
                            <a:spcBef>
                              <a:spcPts val="0"/>
                            </a:spcBef>
                            <a:spcAft>
                              <a:spcPts val="0"/>
                            </a:spcAft>
                          </a:pPr>
                          <a:r>
                            <a:rPr lang="en-US" sz="2000">
                              <a:effectLst/>
                              <a:latin typeface="Arial" panose="020B0604020202020204" pitchFamily="34" charset="0"/>
                              <a:cs typeface="Arial" panose="020B0604020202020204" pitchFamily="34" charset="0"/>
                            </a:rPr>
                            <a:t>Yes</a:t>
                          </a:r>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50000"/>
                            </a:lnSpc>
                            <a:spcBef>
                              <a:spcPts val="0"/>
                            </a:spcBef>
                            <a:spcAft>
                              <a:spcPts val="0"/>
                            </a:spcAft>
                          </a:pPr>
                          <a:r>
                            <a:rPr lang="en-US" sz="2000">
                              <a:effectLst/>
                              <a:latin typeface="Arial" panose="020B0604020202020204" pitchFamily="34" charset="0"/>
                              <a:cs typeface="Arial" panose="020B0604020202020204" pitchFamily="34" charset="0"/>
                            </a:rPr>
                            <a:t>Yes</a:t>
                          </a:r>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50000"/>
                            </a:lnSpc>
                            <a:spcBef>
                              <a:spcPts val="0"/>
                            </a:spcBef>
                            <a:spcAft>
                              <a:spcPts val="0"/>
                            </a:spcAft>
                          </a:pPr>
                          <a:r>
                            <a:rPr lang="en-US" sz="2000">
                              <a:effectLst/>
                              <a:latin typeface="Arial" panose="020B0604020202020204" pitchFamily="34" charset="0"/>
                              <a:cs typeface="Arial" panose="020B0604020202020204" pitchFamily="34" charset="0"/>
                            </a:rPr>
                            <a:t>No</a:t>
                          </a:r>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50000"/>
                            </a:lnSpc>
                            <a:spcBef>
                              <a:spcPts val="0"/>
                            </a:spcBef>
                            <a:spcAft>
                              <a:spcPts val="0"/>
                            </a:spcAft>
                          </a:pPr>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50000"/>
                            </a:lnSpc>
                            <a:spcBef>
                              <a:spcPts val="0"/>
                            </a:spcBef>
                            <a:spcAft>
                              <a:spcPts val="0"/>
                            </a:spcAft>
                          </a:pPr>
                          <a:endParaRPr lang="en-US" sz="20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303098185"/>
                      </a:ext>
                    </a:extLst>
                  </a:tr>
                  <a:tr h="384131">
                    <a:tc>
                      <a:txBody>
                        <a:bodyPr/>
                        <a:lstStyle/>
                        <a:p>
                          <a:pPr marL="0" marR="0" indent="269875" algn="ctr">
                            <a:lnSpc>
                              <a:spcPct val="150000"/>
                            </a:lnSpc>
                            <a:spcBef>
                              <a:spcPts val="0"/>
                            </a:spcBef>
                            <a:spcAft>
                              <a:spcPts val="0"/>
                            </a:spcAft>
                          </a:pPr>
                          <a14:m>
                            <m:oMathPara xmlns:m="http://schemas.openxmlformats.org/officeDocument/2006/math">
                              <m:oMathParaPr>
                                <m:jc m:val="centerGroup"/>
                              </m:oMathParaPr>
                              <m:oMath xmlns:m="http://schemas.openxmlformats.org/officeDocument/2006/math">
                                <m:sSub>
                                  <m:sSubPr>
                                    <m:ctrlPr>
                                      <a:rPr lang="en-US" sz="2000" i="1">
                                        <a:effectLst/>
                                        <a:latin typeface="Cambria Math" panose="02040503050406030204" pitchFamily="18" charset="0"/>
                                      </a:rPr>
                                    </m:ctrlPr>
                                  </m:sSubPr>
                                  <m:e>
                                    <m:r>
                                      <a:rPr lang="en-US" sz="2000">
                                        <a:effectLst/>
                                        <a:latin typeface="Cambria Math" panose="02040503050406030204" pitchFamily="18" charset="0"/>
                                      </a:rPr>
                                      <m:t>𝐾</m:t>
                                    </m:r>
                                  </m:e>
                                  <m:sub>
                                    <m:r>
                                      <a:rPr lang="en-US" sz="2000">
                                        <a:effectLst/>
                                        <a:latin typeface="Cambria Math" panose="02040503050406030204" pitchFamily="18" charset="0"/>
                                      </a:rPr>
                                      <m:t>4</m:t>
                                    </m:r>
                                  </m:sub>
                                </m:sSub>
                              </m:oMath>
                            </m:oMathPara>
                          </a14:m>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50000"/>
                            </a:lnSpc>
                            <a:spcBef>
                              <a:spcPts val="0"/>
                            </a:spcBef>
                            <a:spcAft>
                              <a:spcPts val="0"/>
                            </a:spcAft>
                          </a:pPr>
                          <a:r>
                            <a:rPr lang="en-US" sz="2000">
                              <a:effectLst/>
                              <a:latin typeface="Arial" panose="020B0604020202020204" pitchFamily="34" charset="0"/>
                              <a:cs typeface="Arial" panose="020B0604020202020204" pitchFamily="34" charset="0"/>
                            </a:rPr>
                            <a:t>Yes</a:t>
                          </a:r>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50000"/>
                            </a:lnSpc>
                            <a:spcBef>
                              <a:spcPts val="0"/>
                            </a:spcBef>
                            <a:spcAft>
                              <a:spcPts val="0"/>
                            </a:spcAft>
                          </a:pPr>
                          <a:r>
                            <a:rPr lang="en-US" sz="2000">
                              <a:effectLst/>
                              <a:latin typeface="Arial" panose="020B0604020202020204" pitchFamily="34" charset="0"/>
                              <a:cs typeface="Arial" panose="020B0604020202020204" pitchFamily="34" charset="0"/>
                            </a:rPr>
                            <a:t>Yes</a:t>
                          </a:r>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50000"/>
                            </a:lnSpc>
                            <a:spcBef>
                              <a:spcPts val="0"/>
                            </a:spcBef>
                            <a:spcAft>
                              <a:spcPts val="0"/>
                            </a:spcAft>
                          </a:pPr>
                          <a:r>
                            <a:rPr lang="en-US" sz="2000">
                              <a:effectLst/>
                              <a:latin typeface="Arial" panose="020B0604020202020204" pitchFamily="34" charset="0"/>
                              <a:cs typeface="Arial" panose="020B0604020202020204" pitchFamily="34" charset="0"/>
                            </a:rPr>
                            <a:t>No</a:t>
                          </a:r>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50000"/>
                            </a:lnSpc>
                            <a:spcBef>
                              <a:spcPts val="0"/>
                            </a:spcBef>
                            <a:spcAft>
                              <a:spcPts val="0"/>
                            </a:spcAft>
                          </a:pPr>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50000"/>
                            </a:lnSpc>
                            <a:spcBef>
                              <a:spcPts val="0"/>
                            </a:spcBef>
                            <a:spcAft>
                              <a:spcPts val="0"/>
                            </a:spcAft>
                          </a:pPr>
                          <a:endParaRPr lang="en-US" sz="20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1421529661"/>
                      </a:ext>
                    </a:extLst>
                  </a:tr>
                  <a:tr h="344458">
                    <a:tc>
                      <a:txBody>
                        <a:bodyPr/>
                        <a:lstStyle/>
                        <a:p>
                          <a:pPr marL="0" marR="0" algn="ctr">
                            <a:lnSpc>
                              <a:spcPct val="150000"/>
                            </a:lnSpc>
                            <a:spcBef>
                              <a:spcPts val="0"/>
                            </a:spcBef>
                            <a:spcAft>
                              <a:spcPts val="0"/>
                            </a:spcAft>
                          </a:pPr>
                          <a14:m>
                            <m:oMath xmlns:m="http://schemas.openxmlformats.org/officeDocument/2006/math">
                              <m:sSub>
                                <m:sSubPr>
                                  <m:ctrlPr>
                                    <a:rPr lang="en-US" sz="2000" i="1">
                                      <a:effectLst/>
                                      <a:latin typeface="Cambria Math" panose="02040503050406030204" pitchFamily="18" charset="0"/>
                                    </a:rPr>
                                  </m:ctrlPr>
                                </m:sSubPr>
                                <m:e>
                                  <m:r>
                                    <a:rPr lang="en-US" sz="2000">
                                      <a:effectLst/>
                                      <a:latin typeface="Cambria Math" panose="02040503050406030204" pitchFamily="18" charset="0"/>
                                    </a:rPr>
                                    <m:t>𝑃</m:t>
                                  </m:r>
                                </m:e>
                                <m:sub>
                                  <m:r>
                                    <a:rPr lang="en-US" sz="2000">
                                      <a:effectLst/>
                                      <a:latin typeface="Cambria Math" panose="02040503050406030204" pitchFamily="18" charset="0"/>
                                    </a:rPr>
                                    <m:t>1</m:t>
                                  </m:r>
                                </m:sub>
                              </m:sSub>
                            </m:oMath>
                          </a14:m>
                          <a:r>
                            <a:rPr lang="en-US" sz="2000">
                              <a:effectLst/>
                              <a:latin typeface="Arial" panose="020B0604020202020204" pitchFamily="34" charset="0"/>
                              <a:cs typeface="Arial" panose="020B0604020202020204" pitchFamily="34" charset="0"/>
                            </a:rPr>
                            <a:t> and </a:t>
                          </a:r>
                          <a14:m>
                            <m:oMath xmlns:m="http://schemas.openxmlformats.org/officeDocument/2006/math">
                              <m:sSub>
                                <m:sSubPr>
                                  <m:ctrlPr>
                                    <a:rPr lang="en-US" sz="2000" i="1">
                                      <a:effectLst/>
                                      <a:latin typeface="Cambria Math" panose="02040503050406030204" pitchFamily="18" charset="0"/>
                                    </a:rPr>
                                  </m:ctrlPr>
                                </m:sSubPr>
                                <m:e>
                                  <m:r>
                                    <a:rPr lang="en-US" sz="2000">
                                      <a:effectLst/>
                                      <a:latin typeface="Cambria Math" panose="02040503050406030204" pitchFamily="18" charset="0"/>
                                    </a:rPr>
                                    <m:t>𝑃</m:t>
                                  </m:r>
                                </m:e>
                                <m:sub>
                                  <m:r>
                                    <a:rPr lang="en-US" sz="2000">
                                      <a:effectLst/>
                                      <a:latin typeface="Cambria Math" panose="02040503050406030204" pitchFamily="18" charset="0"/>
                                    </a:rPr>
                                    <m:t>2</m:t>
                                  </m:r>
                                </m:sub>
                              </m:sSub>
                            </m:oMath>
                          </a14:m>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50000"/>
                            </a:lnSpc>
                            <a:spcBef>
                              <a:spcPts val="0"/>
                            </a:spcBef>
                            <a:spcAft>
                              <a:spcPts val="0"/>
                            </a:spcAft>
                          </a:pPr>
                          <a:r>
                            <a:rPr lang="en-US" sz="2000">
                              <a:effectLst/>
                              <a:latin typeface="Arial" panose="020B0604020202020204" pitchFamily="34" charset="0"/>
                              <a:cs typeface="Arial" panose="020B0604020202020204" pitchFamily="34" charset="0"/>
                            </a:rPr>
                            <a:t>Yes</a:t>
                          </a:r>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50000"/>
                            </a:lnSpc>
                            <a:spcBef>
                              <a:spcPts val="0"/>
                            </a:spcBef>
                            <a:spcAft>
                              <a:spcPts val="0"/>
                            </a:spcAft>
                          </a:pPr>
                          <a:r>
                            <a:rPr lang="en-US" sz="2000">
                              <a:effectLst/>
                              <a:latin typeface="Arial" panose="020B0604020202020204" pitchFamily="34" charset="0"/>
                              <a:cs typeface="Arial" panose="020B0604020202020204" pitchFamily="34" charset="0"/>
                            </a:rPr>
                            <a:t>Yes</a:t>
                          </a:r>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50000"/>
                            </a:lnSpc>
                            <a:spcBef>
                              <a:spcPts val="0"/>
                            </a:spcBef>
                            <a:spcAft>
                              <a:spcPts val="0"/>
                            </a:spcAft>
                          </a:pPr>
                          <a:r>
                            <a:rPr lang="en-US" sz="2000">
                              <a:effectLst/>
                              <a:latin typeface="Arial" panose="020B0604020202020204" pitchFamily="34" charset="0"/>
                              <a:cs typeface="Arial" panose="020B0604020202020204" pitchFamily="34" charset="0"/>
                            </a:rPr>
                            <a:t>Yes</a:t>
                          </a:r>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50000"/>
                            </a:lnSpc>
                            <a:spcBef>
                              <a:spcPts val="0"/>
                            </a:spcBef>
                            <a:spcAft>
                              <a:spcPts val="0"/>
                            </a:spcAft>
                          </a:pPr>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50000"/>
                            </a:lnSpc>
                            <a:spcBef>
                              <a:spcPts val="0"/>
                            </a:spcBef>
                            <a:spcAft>
                              <a:spcPts val="0"/>
                            </a:spcAft>
                          </a:pPr>
                          <a:endParaRPr lang="en-US" sz="20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1353314992"/>
                      </a:ext>
                    </a:extLst>
                  </a:tr>
                  <a:tr h="384131">
                    <a:tc>
                      <a:txBody>
                        <a:bodyPr/>
                        <a:lstStyle/>
                        <a:p>
                          <a:pPr marL="0" marR="0" algn="ctr">
                            <a:lnSpc>
                              <a:spcPct val="150000"/>
                            </a:lnSpc>
                            <a:spcBef>
                              <a:spcPts val="0"/>
                            </a:spcBef>
                            <a:spcAft>
                              <a:spcPts val="0"/>
                            </a:spcAft>
                          </a:pPr>
                          <a14:m>
                            <m:oMathPara xmlns:m="http://schemas.openxmlformats.org/officeDocument/2006/math">
                              <m:oMathParaPr>
                                <m:jc m:val="centerGroup"/>
                              </m:oMathParaPr>
                              <m:oMath xmlns:m="http://schemas.openxmlformats.org/officeDocument/2006/math">
                                <m:sSub>
                                  <m:sSubPr>
                                    <m:ctrlPr>
                                      <a:rPr lang="en-US" sz="2000" i="1">
                                        <a:effectLst/>
                                        <a:latin typeface="Cambria Math" panose="02040503050406030204" pitchFamily="18" charset="0"/>
                                      </a:rPr>
                                    </m:ctrlPr>
                                  </m:sSubPr>
                                  <m:e>
                                    <m:r>
                                      <a:rPr lang="en-US" sz="2000">
                                        <a:effectLst/>
                                        <a:latin typeface="Cambria Math" panose="02040503050406030204" pitchFamily="18" charset="0"/>
                                      </a:rPr>
                                      <m:t>𝑃</m:t>
                                    </m:r>
                                  </m:e>
                                  <m:sub>
                                    <m:r>
                                      <a:rPr lang="en-US" sz="2000">
                                        <a:effectLst/>
                                        <a:latin typeface="Cambria Math" panose="02040503050406030204" pitchFamily="18" charset="0"/>
                                      </a:rPr>
                                      <m:t>3</m:t>
                                    </m:r>
                                  </m:sub>
                                </m:sSub>
                              </m:oMath>
                            </m:oMathPara>
                          </a14:m>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50000"/>
                            </a:lnSpc>
                            <a:spcBef>
                              <a:spcPts val="0"/>
                            </a:spcBef>
                            <a:spcAft>
                              <a:spcPts val="0"/>
                            </a:spcAft>
                          </a:pPr>
                          <a:r>
                            <a:rPr lang="en-US" sz="2000">
                              <a:effectLst/>
                              <a:latin typeface="Arial" panose="020B0604020202020204" pitchFamily="34" charset="0"/>
                              <a:cs typeface="Arial" panose="020B0604020202020204" pitchFamily="34" charset="0"/>
                            </a:rPr>
                            <a:t>Yes</a:t>
                          </a:r>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50000"/>
                            </a:lnSpc>
                            <a:spcBef>
                              <a:spcPts val="0"/>
                            </a:spcBef>
                            <a:spcAft>
                              <a:spcPts val="0"/>
                            </a:spcAft>
                          </a:pPr>
                          <a:r>
                            <a:rPr lang="en-US" sz="2000">
                              <a:effectLst/>
                              <a:latin typeface="Arial" panose="020B0604020202020204" pitchFamily="34" charset="0"/>
                              <a:cs typeface="Arial" panose="020B0604020202020204" pitchFamily="34" charset="0"/>
                            </a:rPr>
                            <a:t>Yes</a:t>
                          </a:r>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50000"/>
                            </a:lnSpc>
                            <a:spcBef>
                              <a:spcPts val="0"/>
                            </a:spcBef>
                            <a:spcAft>
                              <a:spcPts val="0"/>
                            </a:spcAft>
                          </a:pPr>
                          <a:r>
                            <a:rPr lang="en-US" sz="2000">
                              <a:effectLst/>
                              <a:latin typeface="Arial" panose="020B0604020202020204" pitchFamily="34" charset="0"/>
                              <a:cs typeface="Arial" panose="020B0604020202020204" pitchFamily="34" charset="0"/>
                            </a:rPr>
                            <a:t>No</a:t>
                          </a:r>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50000"/>
                            </a:lnSpc>
                            <a:spcBef>
                              <a:spcPts val="0"/>
                            </a:spcBef>
                            <a:spcAft>
                              <a:spcPts val="0"/>
                            </a:spcAft>
                          </a:pPr>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50000"/>
                            </a:lnSpc>
                            <a:spcBef>
                              <a:spcPts val="0"/>
                            </a:spcBef>
                            <a:spcAft>
                              <a:spcPts val="0"/>
                            </a:spcAft>
                          </a:pPr>
                          <a:endParaRPr lang="en-US" sz="20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1912282895"/>
                      </a:ext>
                    </a:extLst>
                  </a:tr>
                  <a:tr h="384131">
                    <a:tc>
                      <a:txBody>
                        <a:bodyPr/>
                        <a:lstStyle/>
                        <a:p>
                          <a:pPr marL="0" marR="0" indent="269875" algn="ctr">
                            <a:lnSpc>
                              <a:spcPct val="150000"/>
                            </a:lnSpc>
                            <a:spcBef>
                              <a:spcPts val="0"/>
                            </a:spcBef>
                            <a:spcAft>
                              <a:spcPts val="0"/>
                            </a:spcAft>
                          </a:pPr>
                          <a14:m>
                            <m:oMathPara xmlns:m="http://schemas.openxmlformats.org/officeDocument/2006/math">
                              <m:oMathParaPr>
                                <m:jc m:val="centerGroup"/>
                              </m:oMathParaPr>
                              <m:oMath xmlns:m="http://schemas.openxmlformats.org/officeDocument/2006/math">
                                <m:sSub>
                                  <m:sSubPr>
                                    <m:ctrlPr>
                                      <a:rPr lang="en-US" sz="2000" i="1">
                                        <a:effectLst/>
                                        <a:latin typeface="Cambria Math" panose="02040503050406030204" pitchFamily="18" charset="0"/>
                                      </a:rPr>
                                    </m:ctrlPr>
                                  </m:sSubPr>
                                  <m:e>
                                    <m:r>
                                      <a:rPr lang="en-US" sz="2000">
                                        <a:effectLst/>
                                        <a:latin typeface="Cambria Math" panose="02040503050406030204" pitchFamily="18" charset="0"/>
                                      </a:rPr>
                                      <m:t>𝑃</m:t>
                                    </m:r>
                                  </m:e>
                                  <m:sub>
                                    <m:r>
                                      <a:rPr lang="en-US" sz="2000">
                                        <a:effectLst/>
                                        <a:latin typeface="Cambria Math" panose="02040503050406030204" pitchFamily="18" charset="0"/>
                                      </a:rPr>
                                      <m:t>4</m:t>
                                    </m:r>
                                  </m:sub>
                                </m:sSub>
                              </m:oMath>
                            </m:oMathPara>
                          </a14:m>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50000"/>
                            </a:lnSpc>
                            <a:spcBef>
                              <a:spcPts val="0"/>
                            </a:spcBef>
                            <a:spcAft>
                              <a:spcPts val="0"/>
                            </a:spcAft>
                          </a:pPr>
                          <a:r>
                            <a:rPr lang="en-US" sz="2000">
                              <a:effectLst/>
                              <a:latin typeface="Arial" panose="020B0604020202020204" pitchFamily="34" charset="0"/>
                              <a:cs typeface="Arial" panose="020B0604020202020204" pitchFamily="34" charset="0"/>
                            </a:rPr>
                            <a:t>Yes</a:t>
                          </a:r>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50000"/>
                            </a:lnSpc>
                            <a:spcBef>
                              <a:spcPts val="0"/>
                            </a:spcBef>
                            <a:spcAft>
                              <a:spcPts val="0"/>
                            </a:spcAft>
                          </a:pPr>
                          <a:r>
                            <a:rPr lang="en-US" sz="2000">
                              <a:effectLst/>
                              <a:latin typeface="Arial" panose="020B0604020202020204" pitchFamily="34" charset="0"/>
                              <a:cs typeface="Arial" panose="020B0604020202020204" pitchFamily="34" charset="0"/>
                            </a:rPr>
                            <a:t>Yes</a:t>
                          </a:r>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50000"/>
                            </a:lnSpc>
                            <a:spcBef>
                              <a:spcPts val="0"/>
                            </a:spcBef>
                            <a:spcAft>
                              <a:spcPts val="0"/>
                            </a:spcAft>
                          </a:pPr>
                          <a:r>
                            <a:rPr lang="en-US" sz="2000">
                              <a:effectLst/>
                              <a:latin typeface="Arial" panose="020B0604020202020204" pitchFamily="34" charset="0"/>
                              <a:cs typeface="Arial" panose="020B0604020202020204" pitchFamily="34" charset="0"/>
                            </a:rPr>
                            <a:t>No</a:t>
                          </a:r>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50000"/>
                            </a:lnSpc>
                            <a:spcBef>
                              <a:spcPts val="0"/>
                            </a:spcBef>
                            <a:spcAft>
                              <a:spcPts val="0"/>
                            </a:spcAft>
                          </a:pPr>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50000"/>
                            </a:lnSpc>
                            <a:spcBef>
                              <a:spcPts val="0"/>
                            </a:spcBef>
                            <a:spcAft>
                              <a:spcPts val="0"/>
                            </a:spcAft>
                          </a:pPr>
                          <a:endParaRPr lang="en-US" sz="20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1804921640"/>
                      </a:ext>
                    </a:extLst>
                  </a:tr>
                  <a:tr h="344458">
                    <a:tc>
                      <a:txBody>
                        <a:bodyPr/>
                        <a:lstStyle/>
                        <a:p>
                          <a:pPr marL="0" marR="0" algn="ctr">
                            <a:lnSpc>
                              <a:spcPct val="150000"/>
                            </a:lnSpc>
                            <a:spcBef>
                              <a:spcPts val="0"/>
                            </a:spcBef>
                            <a:spcAft>
                              <a:spcPts val="0"/>
                            </a:spcAft>
                          </a:pPr>
                          <a:r>
                            <a:rPr lang="en-US" sz="2000" dirty="0">
                              <a:effectLst/>
                              <a:latin typeface="Arial" panose="020B0604020202020204" pitchFamily="34" charset="0"/>
                              <a:cs typeface="Arial" panose="020B0604020202020204" pitchFamily="34" charset="0"/>
                            </a:rPr>
                            <a:t>Rolling Shutter</a:t>
                          </a:r>
                          <a:endParaRPr lang="en-US" sz="20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50000"/>
                            </a:lnSpc>
                            <a:spcBef>
                              <a:spcPts val="0"/>
                            </a:spcBef>
                            <a:spcAft>
                              <a:spcPts val="0"/>
                            </a:spcAft>
                          </a:pPr>
                          <a:r>
                            <a:rPr lang="en-US" sz="2000">
                              <a:effectLst/>
                              <a:latin typeface="Arial" panose="020B0604020202020204" pitchFamily="34" charset="0"/>
                              <a:cs typeface="Arial" panose="020B0604020202020204" pitchFamily="34" charset="0"/>
                            </a:rPr>
                            <a:t>Yes</a:t>
                          </a:r>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50000"/>
                            </a:lnSpc>
                            <a:spcBef>
                              <a:spcPts val="0"/>
                            </a:spcBef>
                            <a:spcAft>
                              <a:spcPts val="0"/>
                            </a:spcAft>
                          </a:pPr>
                          <a:r>
                            <a:rPr lang="en-US" sz="2000">
                              <a:effectLst/>
                              <a:latin typeface="Arial" panose="020B0604020202020204" pitchFamily="34" charset="0"/>
                              <a:cs typeface="Arial" panose="020B0604020202020204" pitchFamily="34" charset="0"/>
                            </a:rPr>
                            <a:t>No</a:t>
                          </a:r>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50000"/>
                            </a:lnSpc>
                            <a:spcBef>
                              <a:spcPts val="0"/>
                            </a:spcBef>
                            <a:spcAft>
                              <a:spcPts val="0"/>
                            </a:spcAft>
                          </a:pPr>
                          <a:r>
                            <a:rPr lang="en-US" sz="2000" dirty="0">
                              <a:effectLst/>
                              <a:latin typeface="Arial" panose="020B0604020202020204" pitchFamily="34" charset="0"/>
                              <a:cs typeface="Arial" panose="020B0604020202020204" pitchFamily="34" charset="0"/>
                            </a:rPr>
                            <a:t>Yes</a:t>
                          </a:r>
                          <a:endParaRPr lang="en-US" sz="20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50000"/>
                            </a:lnSpc>
                            <a:spcBef>
                              <a:spcPts val="0"/>
                            </a:spcBef>
                            <a:spcAft>
                              <a:spcPts val="0"/>
                            </a:spcAft>
                          </a:pPr>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50000"/>
                            </a:lnSpc>
                            <a:spcBef>
                              <a:spcPts val="0"/>
                            </a:spcBef>
                            <a:spcAft>
                              <a:spcPts val="0"/>
                            </a:spcAft>
                          </a:pPr>
                          <a:endParaRPr lang="en-US" sz="20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2383354496"/>
                      </a:ext>
                    </a:extLst>
                  </a:tr>
                </a:tbl>
              </a:graphicData>
            </a:graphic>
          </p:graphicFrame>
        </mc:Choice>
        <mc:Fallback xmlns="">
          <p:graphicFrame>
            <p:nvGraphicFramePr>
              <p:cNvPr id="5" name="Table 4"/>
              <p:cNvGraphicFramePr>
                <a:graphicFrameLocks noGrp="1"/>
              </p:cNvGraphicFramePr>
              <p:nvPr>
                <p:extLst>
                  <p:ext uri="{D42A27DB-BD31-4B8C-83A1-F6EECF244321}">
                    <p14:modId xmlns:p14="http://schemas.microsoft.com/office/powerpoint/2010/main" val="619188369"/>
                  </p:ext>
                </p:extLst>
              </p:nvPr>
            </p:nvGraphicFramePr>
            <p:xfrm>
              <a:off x="0" y="1197886"/>
              <a:ext cx="7850418" cy="5528120"/>
            </p:xfrm>
            <a:graphic>
              <a:graphicData uri="http://schemas.openxmlformats.org/drawingml/2006/table">
                <a:tbl>
                  <a:tblPr firstRow="1" firstCol="1" bandRow="1">
                    <a:tableStyleId>{5C22544A-7EE6-4342-B048-85BDC9FD1C3A}</a:tableStyleId>
                  </a:tblPr>
                  <a:tblGrid>
                    <a:gridCol w="2449872">
                      <a:extLst>
                        <a:ext uri="{9D8B030D-6E8A-4147-A177-3AD203B41FA5}">
                          <a16:colId xmlns:a16="http://schemas.microsoft.com/office/drawing/2014/main" val="3430930831"/>
                        </a:ext>
                      </a:extLst>
                    </a:gridCol>
                    <a:gridCol w="961000">
                      <a:extLst>
                        <a:ext uri="{9D8B030D-6E8A-4147-A177-3AD203B41FA5}">
                          <a16:colId xmlns:a16="http://schemas.microsoft.com/office/drawing/2014/main" val="2521667183"/>
                        </a:ext>
                      </a:extLst>
                    </a:gridCol>
                    <a:gridCol w="961000">
                      <a:extLst>
                        <a:ext uri="{9D8B030D-6E8A-4147-A177-3AD203B41FA5}">
                          <a16:colId xmlns:a16="http://schemas.microsoft.com/office/drawing/2014/main" val="2138257176"/>
                        </a:ext>
                      </a:extLst>
                    </a:gridCol>
                    <a:gridCol w="961000">
                      <a:extLst>
                        <a:ext uri="{9D8B030D-6E8A-4147-A177-3AD203B41FA5}">
                          <a16:colId xmlns:a16="http://schemas.microsoft.com/office/drawing/2014/main" val="2280134290"/>
                        </a:ext>
                      </a:extLst>
                    </a:gridCol>
                    <a:gridCol w="1258773">
                      <a:extLst>
                        <a:ext uri="{9D8B030D-6E8A-4147-A177-3AD203B41FA5}">
                          <a16:colId xmlns:a16="http://schemas.microsoft.com/office/drawing/2014/main" val="3738839947"/>
                        </a:ext>
                      </a:extLst>
                    </a:gridCol>
                    <a:gridCol w="1258773">
                      <a:extLst>
                        <a:ext uri="{9D8B030D-6E8A-4147-A177-3AD203B41FA5}">
                          <a16:colId xmlns:a16="http://schemas.microsoft.com/office/drawing/2014/main" val="3598045278"/>
                        </a:ext>
                      </a:extLst>
                    </a:gridCol>
                  </a:tblGrid>
                  <a:tr h="457200">
                    <a:tc rowSpan="2">
                      <a:txBody>
                        <a:bodyPr/>
                        <a:lstStyle/>
                        <a:p>
                          <a:pPr marL="0" marR="0" algn="ctr">
                            <a:lnSpc>
                              <a:spcPct val="150000"/>
                            </a:lnSpc>
                            <a:spcBef>
                              <a:spcPts val="0"/>
                            </a:spcBef>
                            <a:spcAft>
                              <a:spcPts val="0"/>
                            </a:spcAft>
                          </a:pPr>
                          <a:r>
                            <a:rPr lang="en-US" sz="2000" dirty="0">
                              <a:effectLst/>
                              <a:latin typeface="Arial" panose="020B0604020202020204" pitchFamily="34" charset="0"/>
                              <a:cs typeface="Arial" panose="020B0604020202020204" pitchFamily="34" charset="0"/>
                            </a:rPr>
                            <a:t>Parameter</a:t>
                          </a:r>
                          <a:endParaRPr lang="en-US" sz="20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gridSpan="5">
                      <a:txBody>
                        <a:bodyPr/>
                        <a:lstStyle/>
                        <a:p>
                          <a:pPr marL="0" marR="0" indent="269875" algn="ctr">
                            <a:lnSpc>
                              <a:spcPct val="150000"/>
                            </a:lnSpc>
                            <a:spcBef>
                              <a:spcPts val="0"/>
                            </a:spcBef>
                            <a:spcAft>
                              <a:spcPts val="0"/>
                            </a:spcAft>
                          </a:pPr>
                          <a:r>
                            <a:rPr lang="en-US" sz="2000" dirty="0">
                              <a:effectLst/>
                              <a:latin typeface="Arial" panose="020B0604020202020204" pitchFamily="34" charset="0"/>
                              <a:cs typeface="Arial" panose="020B0604020202020204" pitchFamily="34" charset="0"/>
                            </a:rPr>
                            <a:t>Camera self-calibration scenarios</a:t>
                          </a:r>
                          <a:endParaRPr lang="en-US" sz="20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772847505"/>
                      </a:ext>
                    </a:extLst>
                  </a:tr>
                  <a:tr h="457200">
                    <a:tc vMerge="1">
                      <a:txBody>
                        <a:bodyPr/>
                        <a:lstStyle/>
                        <a:p>
                          <a:endParaRPr lang="en-US"/>
                        </a:p>
                      </a:txBody>
                      <a:tcPr/>
                    </a:tc>
                    <a:tc>
                      <a:txBody>
                        <a:bodyPr/>
                        <a:lstStyle/>
                        <a:p>
                          <a:pPr marL="0" marR="0" algn="ctr">
                            <a:lnSpc>
                              <a:spcPct val="150000"/>
                            </a:lnSpc>
                            <a:spcBef>
                              <a:spcPts val="0"/>
                            </a:spcBef>
                            <a:spcAft>
                              <a:spcPts val="0"/>
                            </a:spcAft>
                          </a:pPr>
                          <a:r>
                            <a:rPr lang="en-US" sz="2000" dirty="0">
                              <a:effectLst/>
                              <a:latin typeface="Arial" panose="020B0604020202020204" pitchFamily="34" charset="0"/>
                              <a:cs typeface="Arial" panose="020B0604020202020204" pitchFamily="34" charset="0"/>
                            </a:rPr>
                            <a:t>1</a:t>
                          </a:r>
                          <a:endParaRPr lang="en-US" sz="20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50000"/>
                            </a:lnSpc>
                            <a:spcBef>
                              <a:spcPts val="0"/>
                            </a:spcBef>
                            <a:spcAft>
                              <a:spcPts val="0"/>
                            </a:spcAft>
                          </a:pPr>
                          <a:r>
                            <a:rPr lang="en-US" sz="2000" dirty="0">
                              <a:effectLst/>
                              <a:latin typeface="Arial" panose="020B0604020202020204" pitchFamily="34" charset="0"/>
                              <a:cs typeface="Arial" panose="020B0604020202020204" pitchFamily="34" charset="0"/>
                            </a:rPr>
                            <a:t>2</a:t>
                          </a:r>
                          <a:endParaRPr lang="en-US" sz="20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50000"/>
                            </a:lnSpc>
                            <a:spcBef>
                              <a:spcPts val="0"/>
                            </a:spcBef>
                            <a:spcAft>
                              <a:spcPts val="0"/>
                            </a:spcAft>
                          </a:pPr>
                          <a:r>
                            <a:rPr lang="en-US" sz="2000" dirty="0">
                              <a:effectLst/>
                              <a:latin typeface="Arial" panose="020B0604020202020204" pitchFamily="34" charset="0"/>
                              <a:cs typeface="Arial" panose="020B0604020202020204" pitchFamily="34" charset="0"/>
                            </a:rPr>
                            <a:t>3</a:t>
                          </a:r>
                          <a:endParaRPr lang="en-US" sz="20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50000"/>
                            </a:lnSpc>
                            <a:spcBef>
                              <a:spcPts val="0"/>
                            </a:spcBef>
                            <a:spcAft>
                              <a:spcPts val="0"/>
                            </a:spcAft>
                          </a:pPr>
                          <a:r>
                            <a:rPr lang="en-US" sz="2000" dirty="0">
                              <a:effectLst/>
                              <a:latin typeface="Arial" panose="020B0604020202020204" pitchFamily="34" charset="0"/>
                              <a:cs typeface="Arial" panose="020B0604020202020204" pitchFamily="34" charset="0"/>
                            </a:rPr>
                            <a:t>4</a:t>
                          </a:r>
                          <a:endParaRPr lang="en-US" sz="20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50000"/>
                            </a:lnSpc>
                            <a:spcBef>
                              <a:spcPts val="0"/>
                            </a:spcBef>
                            <a:spcAft>
                              <a:spcPts val="0"/>
                            </a:spcAft>
                          </a:pPr>
                          <a:r>
                            <a:rPr lang="en-US" sz="2000" dirty="0">
                              <a:effectLst/>
                              <a:latin typeface="Arial" panose="020B0604020202020204" pitchFamily="34" charset="0"/>
                              <a:cs typeface="Arial" panose="020B0604020202020204" pitchFamily="34" charset="0"/>
                            </a:rPr>
                            <a:t>5</a:t>
                          </a:r>
                          <a:endParaRPr lang="en-US" sz="20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659265884"/>
                      </a:ext>
                    </a:extLst>
                  </a:tr>
                  <a:tr h="457200">
                    <a:tc>
                      <a:txBody>
                        <a:bodyPr/>
                        <a:lstStyle/>
                        <a:p>
                          <a:pPr marL="0" marR="0" algn="ctr">
                            <a:lnSpc>
                              <a:spcPct val="150000"/>
                            </a:lnSpc>
                            <a:spcBef>
                              <a:spcPts val="0"/>
                            </a:spcBef>
                            <a:spcAft>
                              <a:spcPts val="0"/>
                            </a:spcAft>
                          </a:pPr>
                          <a:r>
                            <a:rPr lang="en-US" sz="2000">
                              <a:effectLst/>
                              <a:latin typeface="Arial" panose="020B0604020202020204" pitchFamily="34" charset="0"/>
                              <a:cs typeface="Arial" panose="020B0604020202020204" pitchFamily="34" charset="0"/>
                            </a:rPr>
                            <a:t>f</a:t>
                          </a:r>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50000"/>
                            </a:lnSpc>
                            <a:spcBef>
                              <a:spcPts val="0"/>
                            </a:spcBef>
                            <a:spcAft>
                              <a:spcPts val="0"/>
                            </a:spcAft>
                          </a:pPr>
                          <a:r>
                            <a:rPr lang="en-US" sz="2000" dirty="0">
                              <a:effectLst/>
                              <a:latin typeface="Arial" panose="020B0604020202020204" pitchFamily="34" charset="0"/>
                              <a:cs typeface="Arial" panose="020B0604020202020204" pitchFamily="34" charset="0"/>
                            </a:rPr>
                            <a:t>Yes</a:t>
                          </a:r>
                          <a:endParaRPr lang="en-US" sz="20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50000"/>
                            </a:lnSpc>
                            <a:spcBef>
                              <a:spcPts val="0"/>
                            </a:spcBef>
                            <a:spcAft>
                              <a:spcPts val="0"/>
                            </a:spcAft>
                          </a:pPr>
                          <a:r>
                            <a:rPr lang="en-US" sz="2000" dirty="0">
                              <a:effectLst/>
                              <a:latin typeface="Arial" panose="020B0604020202020204" pitchFamily="34" charset="0"/>
                              <a:cs typeface="Arial" panose="020B0604020202020204" pitchFamily="34" charset="0"/>
                            </a:rPr>
                            <a:t>Yes</a:t>
                          </a:r>
                          <a:endParaRPr lang="en-US" sz="20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50000"/>
                            </a:lnSpc>
                            <a:spcBef>
                              <a:spcPts val="0"/>
                            </a:spcBef>
                            <a:spcAft>
                              <a:spcPts val="0"/>
                            </a:spcAft>
                          </a:pPr>
                          <a:r>
                            <a:rPr lang="en-US" sz="2000">
                              <a:effectLst/>
                              <a:latin typeface="Arial" panose="020B0604020202020204" pitchFamily="34" charset="0"/>
                              <a:cs typeface="Arial" panose="020B0604020202020204" pitchFamily="34" charset="0"/>
                            </a:rPr>
                            <a:t>Yes</a:t>
                          </a:r>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50000"/>
                            </a:lnSpc>
                            <a:spcBef>
                              <a:spcPts val="0"/>
                            </a:spcBef>
                            <a:spcAft>
                              <a:spcPts val="0"/>
                            </a:spcAft>
                          </a:pPr>
                          <a:endParaRPr lang="en-US" sz="20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50000"/>
                            </a:lnSpc>
                            <a:spcBef>
                              <a:spcPts val="0"/>
                            </a:spcBef>
                            <a:spcAft>
                              <a:spcPts val="0"/>
                            </a:spcAft>
                          </a:pPr>
                          <a:endParaRPr lang="en-US" sz="20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3105566859"/>
                      </a:ext>
                    </a:extLst>
                  </a:tr>
                  <a:tr h="498920">
                    <a:tc>
                      <a:txBody>
                        <a:bodyPr/>
                        <a:lstStyle/>
                        <a:p>
                          <a:endParaRPr lang="en-US"/>
                        </a:p>
                      </a:txBody>
                      <a:tcPr marL="68580" marR="68580" marT="0" marB="0" anchor="ctr">
                        <a:blipFill>
                          <a:blip r:embed="rId3"/>
                          <a:stretch>
                            <a:fillRect l="-498" t="-275610" r="-221393" b="-752439"/>
                          </a:stretch>
                        </a:blipFill>
                      </a:tcPr>
                    </a:tc>
                    <a:tc>
                      <a:txBody>
                        <a:bodyPr/>
                        <a:lstStyle/>
                        <a:p>
                          <a:pPr marL="0" marR="0" algn="ctr">
                            <a:lnSpc>
                              <a:spcPct val="150000"/>
                            </a:lnSpc>
                            <a:spcBef>
                              <a:spcPts val="0"/>
                            </a:spcBef>
                            <a:spcAft>
                              <a:spcPts val="0"/>
                            </a:spcAft>
                          </a:pPr>
                          <a:r>
                            <a:rPr lang="en-US" sz="2000">
                              <a:effectLst/>
                              <a:latin typeface="Arial" panose="020B0604020202020204" pitchFamily="34" charset="0"/>
                              <a:cs typeface="Arial" panose="020B0604020202020204" pitchFamily="34" charset="0"/>
                            </a:rPr>
                            <a:t>Yes</a:t>
                          </a:r>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50000"/>
                            </a:lnSpc>
                            <a:spcBef>
                              <a:spcPts val="0"/>
                            </a:spcBef>
                            <a:spcAft>
                              <a:spcPts val="0"/>
                            </a:spcAft>
                          </a:pPr>
                          <a:r>
                            <a:rPr lang="en-US" sz="2000">
                              <a:effectLst/>
                              <a:latin typeface="Arial" panose="020B0604020202020204" pitchFamily="34" charset="0"/>
                              <a:cs typeface="Arial" panose="020B0604020202020204" pitchFamily="34" charset="0"/>
                            </a:rPr>
                            <a:t>Yes</a:t>
                          </a:r>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50000"/>
                            </a:lnSpc>
                            <a:spcBef>
                              <a:spcPts val="0"/>
                            </a:spcBef>
                            <a:spcAft>
                              <a:spcPts val="0"/>
                            </a:spcAft>
                          </a:pPr>
                          <a:r>
                            <a:rPr lang="en-US" sz="2000" dirty="0">
                              <a:effectLst/>
                              <a:latin typeface="Arial" panose="020B0604020202020204" pitchFamily="34" charset="0"/>
                              <a:cs typeface="Arial" panose="020B0604020202020204" pitchFamily="34" charset="0"/>
                            </a:rPr>
                            <a:t>Yes</a:t>
                          </a:r>
                          <a:endParaRPr lang="en-US" sz="20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50000"/>
                            </a:lnSpc>
                            <a:spcBef>
                              <a:spcPts val="0"/>
                            </a:spcBef>
                            <a:spcAft>
                              <a:spcPts val="0"/>
                            </a:spcAft>
                          </a:pPr>
                          <a:endParaRPr lang="en-US" sz="20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50000"/>
                            </a:lnSpc>
                            <a:spcBef>
                              <a:spcPts val="0"/>
                            </a:spcBef>
                            <a:spcAft>
                              <a:spcPts val="0"/>
                            </a:spcAft>
                          </a:pPr>
                          <a:endParaRPr lang="en-US" sz="20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2428279864"/>
                      </a:ext>
                    </a:extLst>
                  </a:tr>
                  <a:tr h="457200">
                    <a:tc>
                      <a:txBody>
                        <a:bodyPr/>
                        <a:lstStyle/>
                        <a:p>
                          <a:endParaRPr lang="en-US"/>
                        </a:p>
                      </a:txBody>
                      <a:tcPr marL="68580" marR="68580" marT="0" marB="0" anchor="ctr">
                        <a:blipFill>
                          <a:blip r:embed="rId3"/>
                          <a:stretch>
                            <a:fillRect l="-498" t="-410667" r="-221393" b="-722667"/>
                          </a:stretch>
                        </a:blipFill>
                      </a:tcPr>
                    </a:tc>
                    <a:tc>
                      <a:txBody>
                        <a:bodyPr/>
                        <a:lstStyle/>
                        <a:p>
                          <a:pPr marL="0" marR="0" algn="ctr">
                            <a:lnSpc>
                              <a:spcPct val="150000"/>
                            </a:lnSpc>
                            <a:spcBef>
                              <a:spcPts val="0"/>
                            </a:spcBef>
                            <a:spcAft>
                              <a:spcPts val="0"/>
                            </a:spcAft>
                          </a:pPr>
                          <a:r>
                            <a:rPr lang="en-US" sz="2000">
                              <a:effectLst/>
                              <a:latin typeface="Arial" panose="020B0604020202020204" pitchFamily="34" charset="0"/>
                              <a:cs typeface="Arial" panose="020B0604020202020204" pitchFamily="34" charset="0"/>
                            </a:rPr>
                            <a:t>Yes</a:t>
                          </a:r>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50000"/>
                            </a:lnSpc>
                            <a:spcBef>
                              <a:spcPts val="0"/>
                            </a:spcBef>
                            <a:spcAft>
                              <a:spcPts val="0"/>
                            </a:spcAft>
                          </a:pPr>
                          <a:r>
                            <a:rPr lang="en-US" sz="2000">
                              <a:effectLst/>
                              <a:latin typeface="Arial" panose="020B0604020202020204" pitchFamily="34" charset="0"/>
                              <a:cs typeface="Arial" panose="020B0604020202020204" pitchFamily="34" charset="0"/>
                            </a:rPr>
                            <a:t>Yes</a:t>
                          </a:r>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50000"/>
                            </a:lnSpc>
                            <a:spcBef>
                              <a:spcPts val="0"/>
                            </a:spcBef>
                            <a:spcAft>
                              <a:spcPts val="0"/>
                            </a:spcAft>
                          </a:pPr>
                          <a:r>
                            <a:rPr lang="en-US" sz="2000">
                              <a:effectLst/>
                              <a:latin typeface="Arial" panose="020B0604020202020204" pitchFamily="34" charset="0"/>
                              <a:cs typeface="Arial" panose="020B0604020202020204" pitchFamily="34" charset="0"/>
                            </a:rPr>
                            <a:t>Yes</a:t>
                          </a:r>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50000"/>
                            </a:lnSpc>
                            <a:spcBef>
                              <a:spcPts val="0"/>
                            </a:spcBef>
                            <a:spcAft>
                              <a:spcPts val="0"/>
                            </a:spcAft>
                          </a:pPr>
                          <a:endParaRPr lang="en-US" sz="20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50000"/>
                            </a:lnSpc>
                            <a:spcBef>
                              <a:spcPts val="0"/>
                            </a:spcBef>
                            <a:spcAft>
                              <a:spcPts val="0"/>
                            </a:spcAft>
                          </a:pPr>
                          <a:endParaRPr lang="en-US" sz="20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759103500"/>
                      </a:ext>
                    </a:extLst>
                  </a:tr>
                  <a:tr h="457200">
                    <a:tc>
                      <a:txBody>
                        <a:bodyPr/>
                        <a:lstStyle/>
                        <a:p>
                          <a:endParaRPr lang="en-US"/>
                        </a:p>
                      </a:txBody>
                      <a:tcPr marL="68580" marR="68580" marT="0" marB="0" anchor="ctr">
                        <a:blipFill>
                          <a:blip r:embed="rId3"/>
                          <a:stretch>
                            <a:fillRect l="-498" t="-510667" r="-221393" b="-622667"/>
                          </a:stretch>
                        </a:blipFill>
                      </a:tcPr>
                    </a:tc>
                    <a:tc>
                      <a:txBody>
                        <a:bodyPr/>
                        <a:lstStyle/>
                        <a:p>
                          <a:pPr marL="0" marR="0" algn="ctr">
                            <a:lnSpc>
                              <a:spcPct val="150000"/>
                            </a:lnSpc>
                            <a:spcBef>
                              <a:spcPts val="0"/>
                            </a:spcBef>
                            <a:spcAft>
                              <a:spcPts val="0"/>
                            </a:spcAft>
                          </a:pPr>
                          <a:r>
                            <a:rPr lang="en-US" sz="2000">
                              <a:effectLst/>
                              <a:latin typeface="Arial" panose="020B0604020202020204" pitchFamily="34" charset="0"/>
                              <a:cs typeface="Arial" panose="020B0604020202020204" pitchFamily="34" charset="0"/>
                            </a:rPr>
                            <a:t>Yes</a:t>
                          </a:r>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50000"/>
                            </a:lnSpc>
                            <a:spcBef>
                              <a:spcPts val="0"/>
                            </a:spcBef>
                            <a:spcAft>
                              <a:spcPts val="0"/>
                            </a:spcAft>
                          </a:pPr>
                          <a:r>
                            <a:rPr lang="en-US" sz="2000">
                              <a:effectLst/>
                              <a:latin typeface="Arial" panose="020B0604020202020204" pitchFamily="34" charset="0"/>
                              <a:cs typeface="Arial" panose="020B0604020202020204" pitchFamily="34" charset="0"/>
                            </a:rPr>
                            <a:t>Yes</a:t>
                          </a:r>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50000"/>
                            </a:lnSpc>
                            <a:spcBef>
                              <a:spcPts val="0"/>
                            </a:spcBef>
                            <a:spcAft>
                              <a:spcPts val="0"/>
                            </a:spcAft>
                          </a:pPr>
                          <a:r>
                            <a:rPr lang="en-US" sz="2000">
                              <a:effectLst/>
                              <a:latin typeface="Arial" panose="020B0604020202020204" pitchFamily="34" charset="0"/>
                              <a:cs typeface="Arial" panose="020B0604020202020204" pitchFamily="34" charset="0"/>
                            </a:rPr>
                            <a:t>Yes</a:t>
                          </a:r>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50000"/>
                            </a:lnSpc>
                            <a:spcBef>
                              <a:spcPts val="0"/>
                            </a:spcBef>
                            <a:spcAft>
                              <a:spcPts val="0"/>
                            </a:spcAft>
                          </a:pPr>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50000"/>
                            </a:lnSpc>
                            <a:spcBef>
                              <a:spcPts val="0"/>
                            </a:spcBef>
                            <a:spcAft>
                              <a:spcPts val="0"/>
                            </a:spcAft>
                          </a:pPr>
                          <a:endParaRPr lang="en-US" sz="20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3352200187"/>
                      </a:ext>
                    </a:extLst>
                  </a:tr>
                  <a:tr h="457200">
                    <a:tc>
                      <a:txBody>
                        <a:bodyPr/>
                        <a:lstStyle/>
                        <a:p>
                          <a:endParaRPr lang="en-US"/>
                        </a:p>
                      </a:txBody>
                      <a:tcPr marL="68580" marR="68580" marT="0" marB="0" anchor="ctr">
                        <a:blipFill>
                          <a:blip r:embed="rId3"/>
                          <a:stretch>
                            <a:fillRect l="-498" t="-602632" r="-221393" b="-514474"/>
                          </a:stretch>
                        </a:blipFill>
                      </a:tcPr>
                    </a:tc>
                    <a:tc>
                      <a:txBody>
                        <a:bodyPr/>
                        <a:lstStyle/>
                        <a:p>
                          <a:pPr marL="0" marR="0" algn="ctr">
                            <a:lnSpc>
                              <a:spcPct val="150000"/>
                            </a:lnSpc>
                            <a:spcBef>
                              <a:spcPts val="0"/>
                            </a:spcBef>
                            <a:spcAft>
                              <a:spcPts val="0"/>
                            </a:spcAft>
                          </a:pPr>
                          <a:r>
                            <a:rPr lang="en-US" sz="2000">
                              <a:effectLst/>
                              <a:latin typeface="Arial" panose="020B0604020202020204" pitchFamily="34" charset="0"/>
                              <a:cs typeface="Arial" panose="020B0604020202020204" pitchFamily="34" charset="0"/>
                            </a:rPr>
                            <a:t>Yes</a:t>
                          </a:r>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50000"/>
                            </a:lnSpc>
                            <a:spcBef>
                              <a:spcPts val="0"/>
                            </a:spcBef>
                            <a:spcAft>
                              <a:spcPts val="0"/>
                            </a:spcAft>
                          </a:pPr>
                          <a:r>
                            <a:rPr lang="en-US" sz="2000">
                              <a:effectLst/>
                              <a:latin typeface="Arial" panose="020B0604020202020204" pitchFamily="34" charset="0"/>
                              <a:cs typeface="Arial" panose="020B0604020202020204" pitchFamily="34" charset="0"/>
                            </a:rPr>
                            <a:t>Yes</a:t>
                          </a:r>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50000"/>
                            </a:lnSpc>
                            <a:spcBef>
                              <a:spcPts val="0"/>
                            </a:spcBef>
                            <a:spcAft>
                              <a:spcPts val="0"/>
                            </a:spcAft>
                          </a:pPr>
                          <a:r>
                            <a:rPr lang="en-US" sz="2000">
                              <a:effectLst/>
                              <a:latin typeface="Arial" panose="020B0604020202020204" pitchFamily="34" charset="0"/>
                              <a:cs typeface="Arial" panose="020B0604020202020204" pitchFamily="34" charset="0"/>
                            </a:rPr>
                            <a:t>No</a:t>
                          </a:r>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50000"/>
                            </a:lnSpc>
                            <a:spcBef>
                              <a:spcPts val="0"/>
                            </a:spcBef>
                            <a:spcAft>
                              <a:spcPts val="0"/>
                            </a:spcAft>
                          </a:pPr>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50000"/>
                            </a:lnSpc>
                            <a:spcBef>
                              <a:spcPts val="0"/>
                            </a:spcBef>
                            <a:spcAft>
                              <a:spcPts val="0"/>
                            </a:spcAft>
                          </a:pPr>
                          <a:endParaRPr lang="en-US" sz="20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303098185"/>
                      </a:ext>
                    </a:extLst>
                  </a:tr>
                  <a:tr h="457200">
                    <a:tc>
                      <a:txBody>
                        <a:bodyPr/>
                        <a:lstStyle/>
                        <a:p>
                          <a:endParaRPr lang="en-US"/>
                        </a:p>
                      </a:txBody>
                      <a:tcPr marL="68580" marR="68580" marT="0" marB="0" anchor="ctr">
                        <a:blipFill>
                          <a:blip r:embed="rId3"/>
                          <a:stretch>
                            <a:fillRect l="-498" t="-712000" r="-221393" b="-421333"/>
                          </a:stretch>
                        </a:blipFill>
                      </a:tcPr>
                    </a:tc>
                    <a:tc>
                      <a:txBody>
                        <a:bodyPr/>
                        <a:lstStyle/>
                        <a:p>
                          <a:pPr marL="0" marR="0" algn="ctr">
                            <a:lnSpc>
                              <a:spcPct val="150000"/>
                            </a:lnSpc>
                            <a:spcBef>
                              <a:spcPts val="0"/>
                            </a:spcBef>
                            <a:spcAft>
                              <a:spcPts val="0"/>
                            </a:spcAft>
                          </a:pPr>
                          <a:r>
                            <a:rPr lang="en-US" sz="2000">
                              <a:effectLst/>
                              <a:latin typeface="Arial" panose="020B0604020202020204" pitchFamily="34" charset="0"/>
                              <a:cs typeface="Arial" panose="020B0604020202020204" pitchFamily="34" charset="0"/>
                            </a:rPr>
                            <a:t>Yes</a:t>
                          </a:r>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50000"/>
                            </a:lnSpc>
                            <a:spcBef>
                              <a:spcPts val="0"/>
                            </a:spcBef>
                            <a:spcAft>
                              <a:spcPts val="0"/>
                            </a:spcAft>
                          </a:pPr>
                          <a:r>
                            <a:rPr lang="en-US" sz="2000">
                              <a:effectLst/>
                              <a:latin typeface="Arial" panose="020B0604020202020204" pitchFamily="34" charset="0"/>
                              <a:cs typeface="Arial" panose="020B0604020202020204" pitchFamily="34" charset="0"/>
                            </a:rPr>
                            <a:t>Yes</a:t>
                          </a:r>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50000"/>
                            </a:lnSpc>
                            <a:spcBef>
                              <a:spcPts val="0"/>
                            </a:spcBef>
                            <a:spcAft>
                              <a:spcPts val="0"/>
                            </a:spcAft>
                          </a:pPr>
                          <a:r>
                            <a:rPr lang="en-US" sz="2000">
                              <a:effectLst/>
                              <a:latin typeface="Arial" panose="020B0604020202020204" pitchFamily="34" charset="0"/>
                              <a:cs typeface="Arial" panose="020B0604020202020204" pitchFamily="34" charset="0"/>
                            </a:rPr>
                            <a:t>No</a:t>
                          </a:r>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50000"/>
                            </a:lnSpc>
                            <a:spcBef>
                              <a:spcPts val="0"/>
                            </a:spcBef>
                            <a:spcAft>
                              <a:spcPts val="0"/>
                            </a:spcAft>
                          </a:pPr>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50000"/>
                            </a:lnSpc>
                            <a:spcBef>
                              <a:spcPts val="0"/>
                            </a:spcBef>
                            <a:spcAft>
                              <a:spcPts val="0"/>
                            </a:spcAft>
                          </a:pPr>
                          <a:endParaRPr lang="en-US" sz="20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1421529661"/>
                      </a:ext>
                    </a:extLst>
                  </a:tr>
                  <a:tr h="457200">
                    <a:tc>
                      <a:txBody>
                        <a:bodyPr/>
                        <a:lstStyle/>
                        <a:p>
                          <a:endParaRPr lang="en-US"/>
                        </a:p>
                      </a:txBody>
                      <a:tcPr marL="68580" marR="68580" marT="0" marB="0" anchor="ctr">
                        <a:blipFill>
                          <a:blip r:embed="rId3"/>
                          <a:stretch>
                            <a:fillRect l="-498" t="-812000" r="-221393" b="-321333"/>
                          </a:stretch>
                        </a:blipFill>
                      </a:tcPr>
                    </a:tc>
                    <a:tc>
                      <a:txBody>
                        <a:bodyPr/>
                        <a:lstStyle/>
                        <a:p>
                          <a:pPr marL="0" marR="0" algn="ctr">
                            <a:lnSpc>
                              <a:spcPct val="150000"/>
                            </a:lnSpc>
                            <a:spcBef>
                              <a:spcPts val="0"/>
                            </a:spcBef>
                            <a:spcAft>
                              <a:spcPts val="0"/>
                            </a:spcAft>
                          </a:pPr>
                          <a:r>
                            <a:rPr lang="en-US" sz="2000">
                              <a:effectLst/>
                              <a:latin typeface="Arial" panose="020B0604020202020204" pitchFamily="34" charset="0"/>
                              <a:cs typeface="Arial" panose="020B0604020202020204" pitchFamily="34" charset="0"/>
                            </a:rPr>
                            <a:t>Yes</a:t>
                          </a:r>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50000"/>
                            </a:lnSpc>
                            <a:spcBef>
                              <a:spcPts val="0"/>
                            </a:spcBef>
                            <a:spcAft>
                              <a:spcPts val="0"/>
                            </a:spcAft>
                          </a:pPr>
                          <a:r>
                            <a:rPr lang="en-US" sz="2000">
                              <a:effectLst/>
                              <a:latin typeface="Arial" panose="020B0604020202020204" pitchFamily="34" charset="0"/>
                              <a:cs typeface="Arial" panose="020B0604020202020204" pitchFamily="34" charset="0"/>
                            </a:rPr>
                            <a:t>Yes</a:t>
                          </a:r>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50000"/>
                            </a:lnSpc>
                            <a:spcBef>
                              <a:spcPts val="0"/>
                            </a:spcBef>
                            <a:spcAft>
                              <a:spcPts val="0"/>
                            </a:spcAft>
                          </a:pPr>
                          <a:r>
                            <a:rPr lang="en-US" sz="2000">
                              <a:effectLst/>
                              <a:latin typeface="Arial" panose="020B0604020202020204" pitchFamily="34" charset="0"/>
                              <a:cs typeface="Arial" panose="020B0604020202020204" pitchFamily="34" charset="0"/>
                            </a:rPr>
                            <a:t>Yes</a:t>
                          </a:r>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50000"/>
                            </a:lnSpc>
                            <a:spcBef>
                              <a:spcPts val="0"/>
                            </a:spcBef>
                            <a:spcAft>
                              <a:spcPts val="0"/>
                            </a:spcAft>
                          </a:pPr>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50000"/>
                            </a:lnSpc>
                            <a:spcBef>
                              <a:spcPts val="0"/>
                            </a:spcBef>
                            <a:spcAft>
                              <a:spcPts val="0"/>
                            </a:spcAft>
                          </a:pPr>
                          <a:endParaRPr lang="en-US" sz="20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1353314992"/>
                      </a:ext>
                    </a:extLst>
                  </a:tr>
                  <a:tr h="457200">
                    <a:tc>
                      <a:txBody>
                        <a:bodyPr/>
                        <a:lstStyle/>
                        <a:p>
                          <a:endParaRPr lang="en-US"/>
                        </a:p>
                      </a:txBody>
                      <a:tcPr marL="68580" marR="68580" marT="0" marB="0" anchor="ctr">
                        <a:blipFill>
                          <a:blip r:embed="rId3"/>
                          <a:stretch>
                            <a:fillRect l="-498" t="-912000" r="-221393" b="-221333"/>
                          </a:stretch>
                        </a:blipFill>
                      </a:tcPr>
                    </a:tc>
                    <a:tc>
                      <a:txBody>
                        <a:bodyPr/>
                        <a:lstStyle/>
                        <a:p>
                          <a:pPr marL="0" marR="0" algn="ctr">
                            <a:lnSpc>
                              <a:spcPct val="150000"/>
                            </a:lnSpc>
                            <a:spcBef>
                              <a:spcPts val="0"/>
                            </a:spcBef>
                            <a:spcAft>
                              <a:spcPts val="0"/>
                            </a:spcAft>
                          </a:pPr>
                          <a:r>
                            <a:rPr lang="en-US" sz="2000">
                              <a:effectLst/>
                              <a:latin typeface="Arial" panose="020B0604020202020204" pitchFamily="34" charset="0"/>
                              <a:cs typeface="Arial" panose="020B0604020202020204" pitchFamily="34" charset="0"/>
                            </a:rPr>
                            <a:t>Yes</a:t>
                          </a:r>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50000"/>
                            </a:lnSpc>
                            <a:spcBef>
                              <a:spcPts val="0"/>
                            </a:spcBef>
                            <a:spcAft>
                              <a:spcPts val="0"/>
                            </a:spcAft>
                          </a:pPr>
                          <a:r>
                            <a:rPr lang="en-US" sz="2000">
                              <a:effectLst/>
                              <a:latin typeface="Arial" panose="020B0604020202020204" pitchFamily="34" charset="0"/>
                              <a:cs typeface="Arial" panose="020B0604020202020204" pitchFamily="34" charset="0"/>
                            </a:rPr>
                            <a:t>Yes</a:t>
                          </a:r>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50000"/>
                            </a:lnSpc>
                            <a:spcBef>
                              <a:spcPts val="0"/>
                            </a:spcBef>
                            <a:spcAft>
                              <a:spcPts val="0"/>
                            </a:spcAft>
                          </a:pPr>
                          <a:r>
                            <a:rPr lang="en-US" sz="2000">
                              <a:effectLst/>
                              <a:latin typeface="Arial" panose="020B0604020202020204" pitchFamily="34" charset="0"/>
                              <a:cs typeface="Arial" panose="020B0604020202020204" pitchFamily="34" charset="0"/>
                            </a:rPr>
                            <a:t>No</a:t>
                          </a:r>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50000"/>
                            </a:lnSpc>
                            <a:spcBef>
                              <a:spcPts val="0"/>
                            </a:spcBef>
                            <a:spcAft>
                              <a:spcPts val="0"/>
                            </a:spcAft>
                          </a:pPr>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50000"/>
                            </a:lnSpc>
                            <a:spcBef>
                              <a:spcPts val="0"/>
                            </a:spcBef>
                            <a:spcAft>
                              <a:spcPts val="0"/>
                            </a:spcAft>
                          </a:pPr>
                          <a:endParaRPr lang="en-US" sz="20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1912282895"/>
                      </a:ext>
                    </a:extLst>
                  </a:tr>
                  <a:tr h="457200">
                    <a:tc>
                      <a:txBody>
                        <a:bodyPr/>
                        <a:lstStyle/>
                        <a:p>
                          <a:endParaRPr lang="en-US"/>
                        </a:p>
                      </a:txBody>
                      <a:tcPr marL="68580" marR="68580" marT="0" marB="0" anchor="ctr">
                        <a:blipFill>
                          <a:blip r:embed="rId3"/>
                          <a:stretch>
                            <a:fillRect l="-498" t="-1012000" r="-221393" b="-121333"/>
                          </a:stretch>
                        </a:blipFill>
                      </a:tcPr>
                    </a:tc>
                    <a:tc>
                      <a:txBody>
                        <a:bodyPr/>
                        <a:lstStyle/>
                        <a:p>
                          <a:pPr marL="0" marR="0" algn="ctr">
                            <a:lnSpc>
                              <a:spcPct val="150000"/>
                            </a:lnSpc>
                            <a:spcBef>
                              <a:spcPts val="0"/>
                            </a:spcBef>
                            <a:spcAft>
                              <a:spcPts val="0"/>
                            </a:spcAft>
                          </a:pPr>
                          <a:r>
                            <a:rPr lang="en-US" sz="2000">
                              <a:effectLst/>
                              <a:latin typeface="Arial" panose="020B0604020202020204" pitchFamily="34" charset="0"/>
                              <a:cs typeface="Arial" panose="020B0604020202020204" pitchFamily="34" charset="0"/>
                            </a:rPr>
                            <a:t>Yes</a:t>
                          </a:r>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50000"/>
                            </a:lnSpc>
                            <a:spcBef>
                              <a:spcPts val="0"/>
                            </a:spcBef>
                            <a:spcAft>
                              <a:spcPts val="0"/>
                            </a:spcAft>
                          </a:pPr>
                          <a:r>
                            <a:rPr lang="en-US" sz="2000">
                              <a:effectLst/>
                              <a:latin typeface="Arial" panose="020B0604020202020204" pitchFamily="34" charset="0"/>
                              <a:cs typeface="Arial" panose="020B0604020202020204" pitchFamily="34" charset="0"/>
                            </a:rPr>
                            <a:t>Yes</a:t>
                          </a:r>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50000"/>
                            </a:lnSpc>
                            <a:spcBef>
                              <a:spcPts val="0"/>
                            </a:spcBef>
                            <a:spcAft>
                              <a:spcPts val="0"/>
                            </a:spcAft>
                          </a:pPr>
                          <a:r>
                            <a:rPr lang="en-US" sz="2000">
                              <a:effectLst/>
                              <a:latin typeface="Arial" panose="020B0604020202020204" pitchFamily="34" charset="0"/>
                              <a:cs typeface="Arial" panose="020B0604020202020204" pitchFamily="34" charset="0"/>
                            </a:rPr>
                            <a:t>No</a:t>
                          </a:r>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50000"/>
                            </a:lnSpc>
                            <a:spcBef>
                              <a:spcPts val="0"/>
                            </a:spcBef>
                            <a:spcAft>
                              <a:spcPts val="0"/>
                            </a:spcAft>
                          </a:pPr>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50000"/>
                            </a:lnSpc>
                            <a:spcBef>
                              <a:spcPts val="0"/>
                            </a:spcBef>
                            <a:spcAft>
                              <a:spcPts val="0"/>
                            </a:spcAft>
                          </a:pPr>
                          <a:endParaRPr lang="en-US" sz="20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1804921640"/>
                      </a:ext>
                    </a:extLst>
                  </a:tr>
                  <a:tr h="457200">
                    <a:tc>
                      <a:txBody>
                        <a:bodyPr/>
                        <a:lstStyle/>
                        <a:p>
                          <a:pPr marL="0" marR="0" algn="ctr">
                            <a:lnSpc>
                              <a:spcPct val="150000"/>
                            </a:lnSpc>
                            <a:spcBef>
                              <a:spcPts val="0"/>
                            </a:spcBef>
                            <a:spcAft>
                              <a:spcPts val="0"/>
                            </a:spcAft>
                          </a:pPr>
                          <a:r>
                            <a:rPr lang="en-US" sz="2000">
                              <a:effectLst/>
                              <a:latin typeface="Arial" panose="020B0604020202020204" pitchFamily="34" charset="0"/>
                              <a:cs typeface="Arial" panose="020B0604020202020204" pitchFamily="34" charset="0"/>
                            </a:rPr>
                            <a:t>Rolling Shutter</a:t>
                          </a:r>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50000"/>
                            </a:lnSpc>
                            <a:spcBef>
                              <a:spcPts val="0"/>
                            </a:spcBef>
                            <a:spcAft>
                              <a:spcPts val="0"/>
                            </a:spcAft>
                          </a:pPr>
                          <a:r>
                            <a:rPr lang="en-US" sz="2000">
                              <a:effectLst/>
                              <a:latin typeface="Arial" panose="020B0604020202020204" pitchFamily="34" charset="0"/>
                              <a:cs typeface="Arial" panose="020B0604020202020204" pitchFamily="34" charset="0"/>
                            </a:rPr>
                            <a:t>Yes</a:t>
                          </a:r>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50000"/>
                            </a:lnSpc>
                            <a:spcBef>
                              <a:spcPts val="0"/>
                            </a:spcBef>
                            <a:spcAft>
                              <a:spcPts val="0"/>
                            </a:spcAft>
                          </a:pPr>
                          <a:r>
                            <a:rPr lang="en-US" sz="2000">
                              <a:effectLst/>
                              <a:latin typeface="Arial" panose="020B0604020202020204" pitchFamily="34" charset="0"/>
                              <a:cs typeface="Arial" panose="020B0604020202020204" pitchFamily="34" charset="0"/>
                            </a:rPr>
                            <a:t>No</a:t>
                          </a:r>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50000"/>
                            </a:lnSpc>
                            <a:spcBef>
                              <a:spcPts val="0"/>
                            </a:spcBef>
                            <a:spcAft>
                              <a:spcPts val="0"/>
                            </a:spcAft>
                          </a:pPr>
                          <a:r>
                            <a:rPr lang="en-US" sz="2000" dirty="0">
                              <a:effectLst/>
                              <a:latin typeface="Arial" panose="020B0604020202020204" pitchFamily="34" charset="0"/>
                              <a:cs typeface="Arial" panose="020B0604020202020204" pitchFamily="34" charset="0"/>
                            </a:rPr>
                            <a:t>Yes</a:t>
                          </a:r>
                          <a:endParaRPr lang="en-US" sz="20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50000"/>
                            </a:lnSpc>
                            <a:spcBef>
                              <a:spcPts val="0"/>
                            </a:spcBef>
                            <a:spcAft>
                              <a:spcPts val="0"/>
                            </a:spcAft>
                          </a:pPr>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50000"/>
                            </a:lnSpc>
                            <a:spcBef>
                              <a:spcPts val="0"/>
                            </a:spcBef>
                            <a:spcAft>
                              <a:spcPts val="0"/>
                            </a:spcAft>
                          </a:pPr>
                          <a:endParaRPr lang="en-US" sz="20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2383354496"/>
                      </a:ext>
                    </a:extLst>
                  </a:tr>
                </a:tbl>
              </a:graphicData>
            </a:graphic>
          </p:graphicFrame>
        </mc:Fallback>
      </mc:AlternateContent>
      <mc:AlternateContent xmlns:mc="http://schemas.openxmlformats.org/markup-compatibility/2006" xmlns:a14="http://schemas.microsoft.com/office/drawing/2010/main">
        <mc:Choice Requires="a14">
          <p:sp>
            <p:nvSpPr>
              <p:cNvPr id="2" name="Rectangle 1"/>
              <p:cNvSpPr/>
              <p:nvPr/>
            </p:nvSpPr>
            <p:spPr>
              <a:xfrm>
                <a:off x="5428343" y="2072590"/>
                <a:ext cx="3712962" cy="3852978"/>
              </a:xfrm>
              <a:prstGeom prst="rect">
                <a:avLst/>
              </a:prstGeom>
              <a:solidFill>
                <a:schemeClr val="bg1"/>
              </a:solidFill>
            </p:spPr>
            <p:txBody>
              <a:bodyPr wrap="square">
                <a:spAutoFit/>
              </a:bodyPr>
              <a:lstStyle/>
              <a:p>
                <a:pPr marL="285750" indent="-285750">
                  <a:buFont typeface="Arial" panose="020B0604020202020204" pitchFamily="34" charset="0"/>
                  <a:buChar char="•"/>
                </a:pPr>
                <a:r>
                  <a:rPr lang="en-US" sz="2400" dirty="0">
                    <a:latin typeface="Arial" panose="020B0604020202020204" pitchFamily="34" charset="0"/>
                    <a:ea typeface="Calibri" panose="020F0502020204030204" pitchFamily="34" charset="0"/>
                    <a:cs typeface="Arial" panose="020B0604020202020204" pitchFamily="34" charset="0"/>
                  </a:rPr>
                  <a:t>High correlation between the principal point offset in the x-direction and </a:t>
                </a:r>
                <a14:m>
                  <m:oMath xmlns:m="http://schemas.openxmlformats.org/officeDocument/2006/math">
                    <m:sSub>
                      <m:sSubPr>
                        <m:ctrlPr>
                          <a:rPr lang="en-US" sz="2400" i="1">
                            <a:effectLst/>
                            <a:latin typeface="Cambria Math" panose="02040503050406030204" pitchFamily="18" charset="0"/>
                            <a:cs typeface="Times New Roman" panose="02020603050405020304" pitchFamily="18" charset="0"/>
                          </a:rPr>
                        </m:ctrlPr>
                      </m:sSubPr>
                      <m:e>
                        <m:r>
                          <a:rPr lang="en-US" sz="2400" i="1">
                            <a:latin typeface="Cambria Math" panose="02040503050406030204" pitchFamily="18" charset="0"/>
                            <a:ea typeface="Calibri" panose="020F0502020204030204" pitchFamily="34" charset="0"/>
                            <a:cs typeface="Times New Roman" panose="02020603050405020304" pitchFamily="18" charset="0"/>
                          </a:rPr>
                          <m:t>𝑃</m:t>
                        </m:r>
                      </m:e>
                      <m:sub>
                        <m:r>
                          <a:rPr lang="en-US" sz="2400" i="1">
                            <a:latin typeface="Cambria Math" panose="02040503050406030204" pitchFamily="18" charset="0"/>
                            <a:ea typeface="Calibri" panose="020F0502020204030204" pitchFamily="34" charset="0"/>
                            <a:cs typeface="Times New Roman" panose="02020603050405020304" pitchFamily="18" charset="0"/>
                          </a:rPr>
                          <m:t>1</m:t>
                        </m:r>
                      </m:sub>
                    </m:sSub>
                  </m:oMath>
                </a14:m>
                <a:r>
                  <a:rPr lang="en-US" sz="2400" dirty="0">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sSub>
                      <m:sSubPr>
                        <m:ctrlPr>
                          <a:rPr lang="en-US" sz="2400" i="1">
                            <a:effectLst/>
                            <a:latin typeface="Cambria Math" panose="02040503050406030204" pitchFamily="18" charset="0"/>
                            <a:cs typeface="Times New Roman" panose="02020603050405020304" pitchFamily="18" charset="0"/>
                          </a:rPr>
                        </m:ctrlPr>
                      </m:sSubPr>
                      <m:e>
                        <m:r>
                          <a:rPr lang="en-US" sz="2400" i="1">
                            <a:latin typeface="Cambria Math" panose="02040503050406030204" pitchFamily="18" charset="0"/>
                            <a:ea typeface="Calibri" panose="020F0502020204030204" pitchFamily="34" charset="0"/>
                            <a:cs typeface="Times New Roman" panose="02020603050405020304" pitchFamily="18" charset="0"/>
                          </a:rPr>
                          <m:t>𝜌</m:t>
                        </m:r>
                      </m:e>
                      <m:sub>
                        <m:sSub>
                          <m:sSubPr>
                            <m:ctrlPr>
                              <a:rPr lang="en-US" sz="2400" i="1">
                                <a:effectLst/>
                                <a:latin typeface="Cambria Math" panose="02040503050406030204" pitchFamily="18" charset="0"/>
                                <a:cs typeface="Times New Roman" panose="02020603050405020304" pitchFamily="18" charset="0"/>
                              </a:rPr>
                            </m:ctrlPr>
                          </m:sSubPr>
                          <m:e>
                            <m:r>
                              <a:rPr lang="en-US" sz="2400" i="1">
                                <a:latin typeface="Cambria Math" panose="02040503050406030204" pitchFamily="18" charset="0"/>
                                <a:ea typeface="Calibri" panose="020F0502020204030204" pitchFamily="34" charset="0"/>
                                <a:cs typeface="Times New Roman" panose="02020603050405020304" pitchFamily="18" charset="0"/>
                              </a:rPr>
                              <m:t>𝑐</m:t>
                            </m:r>
                          </m:e>
                          <m:sub>
                            <m:r>
                              <a:rPr lang="en-US" sz="2400" i="1">
                                <a:latin typeface="Cambria Math" panose="02040503050406030204" pitchFamily="18" charset="0"/>
                                <a:ea typeface="Calibri" panose="020F0502020204030204" pitchFamily="34" charset="0"/>
                                <a:cs typeface="Times New Roman" panose="02020603050405020304" pitchFamily="18" charset="0"/>
                              </a:rPr>
                              <m:t>𝑥</m:t>
                            </m:r>
                          </m:sub>
                        </m:sSub>
                        <m:r>
                          <a:rPr lang="en-US" sz="2400" i="1">
                            <a:latin typeface="Cambria Math" panose="02040503050406030204" pitchFamily="18" charset="0"/>
                            <a:ea typeface="Calibri" panose="020F0502020204030204" pitchFamily="34" charset="0"/>
                            <a:cs typeface="Times New Roman" panose="02020603050405020304" pitchFamily="18" charset="0"/>
                          </a:rPr>
                          <m:t>,</m:t>
                        </m:r>
                        <m:sSub>
                          <m:sSubPr>
                            <m:ctrlPr>
                              <a:rPr lang="en-US" sz="2400" i="1">
                                <a:effectLst/>
                                <a:latin typeface="Cambria Math" panose="02040503050406030204" pitchFamily="18" charset="0"/>
                                <a:cs typeface="Times New Roman" panose="02020603050405020304" pitchFamily="18" charset="0"/>
                              </a:rPr>
                            </m:ctrlPr>
                          </m:sSubPr>
                          <m:e>
                            <m:r>
                              <a:rPr lang="en-US" sz="2400" i="1">
                                <a:latin typeface="Cambria Math" panose="02040503050406030204" pitchFamily="18" charset="0"/>
                                <a:ea typeface="Calibri" panose="020F0502020204030204" pitchFamily="34" charset="0"/>
                                <a:cs typeface="Times New Roman" panose="02020603050405020304" pitchFamily="18" charset="0"/>
                              </a:rPr>
                              <m:t>𝑃</m:t>
                            </m:r>
                          </m:e>
                          <m:sub>
                            <m:r>
                              <a:rPr lang="en-US" sz="2400" i="1">
                                <a:latin typeface="Cambria Math" panose="02040503050406030204" pitchFamily="18" charset="0"/>
                                <a:ea typeface="Calibri" panose="020F0502020204030204" pitchFamily="34" charset="0"/>
                                <a:cs typeface="Times New Roman" panose="02020603050405020304" pitchFamily="18" charset="0"/>
                              </a:rPr>
                              <m:t>1</m:t>
                            </m:r>
                          </m:sub>
                        </m:sSub>
                      </m:sub>
                    </m:sSub>
                    <m:r>
                      <a:rPr lang="en-US" sz="2400" i="1">
                        <a:latin typeface="Cambria Math" panose="02040503050406030204" pitchFamily="18" charset="0"/>
                        <a:ea typeface="Calibri" panose="020F0502020204030204" pitchFamily="34" charset="0"/>
                        <a:cs typeface="Times New Roman" panose="02020603050405020304" pitchFamily="18" charset="0"/>
                      </a:rPr>
                      <m:t>=0.97</m:t>
                    </m:r>
                  </m:oMath>
                </a14:m>
                <a:r>
                  <a:rPr lang="en-US" sz="2400" dirty="0">
                    <a:latin typeface="Arial" panose="020B0604020202020204" pitchFamily="34" charset="0"/>
                    <a:ea typeface="Calibri" panose="020F0502020204030204" pitchFamily="34" charset="0"/>
                    <a:cs typeface="Arial" panose="020B0604020202020204" pitchFamily="34" charset="0"/>
                  </a:rPr>
                  <a:t> and </a:t>
                </a:r>
                <a14:m>
                  <m:oMath xmlns:m="http://schemas.openxmlformats.org/officeDocument/2006/math">
                    <m:sSub>
                      <m:sSubPr>
                        <m:ctrlPr>
                          <a:rPr lang="en-US" sz="2400" i="1">
                            <a:effectLst/>
                            <a:latin typeface="Cambria Math" panose="02040503050406030204" pitchFamily="18" charset="0"/>
                            <a:cs typeface="Times New Roman" panose="02020603050405020304" pitchFamily="18" charset="0"/>
                          </a:rPr>
                        </m:ctrlPr>
                      </m:sSubPr>
                      <m:e>
                        <m:r>
                          <a:rPr lang="en-US" sz="2400" i="1">
                            <a:latin typeface="Cambria Math" panose="02040503050406030204" pitchFamily="18" charset="0"/>
                            <a:ea typeface="Calibri" panose="020F0502020204030204" pitchFamily="34" charset="0"/>
                            <a:cs typeface="Times New Roman" panose="02020603050405020304" pitchFamily="18" charset="0"/>
                          </a:rPr>
                          <m:t>𝜌</m:t>
                        </m:r>
                      </m:e>
                      <m:sub>
                        <m:sSub>
                          <m:sSubPr>
                            <m:ctrlPr>
                              <a:rPr lang="en-US" sz="2400" i="1">
                                <a:effectLst/>
                                <a:latin typeface="Cambria Math" panose="02040503050406030204" pitchFamily="18" charset="0"/>
                                <a:cs typeface="Times New Roman" panose="02020603050405020304" pitchFamily="18" charset="0"/>
                              </a:rPr>
                            </m:ctrlPr>
                          </m:sSubPr>
                          <m:e>
                            <m:r>
                              <a:rPr lang="en-US" sz="2400" i="1">
                                <a:latin typeface="Cambria Math" panose="02040503050406030204" pitchFamily="18" charset="0"/>
                                <a:ea typeface="Calibri" panose="020F0502020204030204" pitchFamily="34" charset="0"/>
                                <a:cs typeface="Times New Roman" panose="02020603050405020304" pitchFamily="18" charset="0"/>
                              </a:rPr>
                              <m:t>𝑐</m:t>
                            </m:r>
                          </m:e>
                          <m:sub>
                            <m:r>
                              <a:rPr lang="en-US" sz="2400" i="1">
                                <a:latin typeface="Cambria Math" panose="02040503050406030204" pitchFamily="18" charset="0"/>
                                <a:ea typeface="Calibri" panose="020F0502020204030204" pitchFamily="34" charset="0"/>
                                <a:cs typeface="Times New Roman" panose="02020603050405020304" pitchFamily="18" charset="0"/>
                              </a:rPr>
                              <m:t>𝑥</m:t>
                            </m:r>
                          </m:sub>
                        </m:sSub>
                        <m:r>
                          <a:rPr lang="en-US" sz="2400" i="1">
                            <a:latin typeface="Cambria Math" panose="02040503050406030204" pitchFamily="18" charset="0"/>
                            <a:ea typeface="Calibri" panose="020F0502020204030204" pitchFamily="34" charset="0"/>
                            <a:cs typeface="Times New Roman" panose="02020603050405020304" pitchFamily="18" charset="0"/>
                          </a:rPr>
                          <m:t>,</m:t>
                        </m:r>
                        <m:sSub>
                          <m:sSubPr>
                            <m:ctrlPr>
                              <a:rPr lang="en-US" sz="2400" i="1">
                                <a:effectLst/>
                                <a:latin typeface="Cambria Math" panose="02040503050406030204" pitchFamily="18" charset="0"/>
                                <a:cs typeface="Times New Roman" panose="02020603050405020304" pitchFamily="18" charset="0"/>
                              </a:rPr>
                            </m:ctrlPr>
                          </m:sSubPr>
                          <m:e>
                            <m:r>
                              <a:rPr lang="en-US" sz="2400" i="1">
                                <a:latin typeface="Cambria Math" panose="02040503050406030204" pitchFamily="18" charset="0"/>
                                <a:ea typeface="Calibri" panose="020F0502020204030204" pitchFamily="34" charset="0"/>
                                <a:cs typeface="Times New Roman" panose="02020603050405020304" pitchFamily="18" charset="0"/>
                              </a:rPr>
                              <m:t>𝑃</m:t>
                            </m:r>
                          </m:e>
                          <m:sub>
                            <m:r>
                              <a:rPr lang="en-US" sz="2400" i="1">
                                <a:latin typeface="Cambria Math" panose="02040503050406030204" pitchFamily="18" charset="0"/>
                                <a:ea typeface="Calibri" panose="020F0502020204030204" pitchFamily="34" charset="0"/>
                                <a:cs typeface="Times New Roman" panose="02020603050405020304" pitchFamily="18" charset="0"/>
                              </a:rPr>
                              <m:t>1</m:t>
                            </m:r>
                          </m:sub>
                        </m:sSub>
                      </m:sub>
                    </m:sSub>
                    <m:r>
                      <a:rPr lang="en-US" sz="2400" i="1">
                        <a:latin typeface="Cambria Math" panose="02040503050406030204" pitchFamily="18" charset="0"/>
                        <a:ea typeface="Calibri" panose="020F0502020204030204" pitchFamily="34" charset="0"/>
                        <a:cs typeface="Times New Roman" panose="02020603050405020304" pitchFamily="18" charset="0"/>
                      </a:rPr>
                      <m:t>=0.87</m:t>
                    </m:r>
                  </m:oMath>
                </a14:m>
                <a:r>
                  <a:rPr lang="en-US" sz="2400" dirty="0">
                    <a:latin typeface="Arial" panose="020B0604020202020204" pitchFamily="34" charset="0"/>
                    <a:ea typeface="Calibri" panose="020F0502020204030204" pitchFamily="34" charset="0"/>
                    <a:cs typeface="Arial" panose="020B0604020202020204" pitchFamily="34" charset="0"/>
                  </a:rPr>
                  <a:t> for the 90-m and 50-m flight, respectively)</a:t>
                </a:r>
              </a:p>
              <a:p>
                <a:pPr marL="285750" indent="-285750">
                  <a:buFont typeface="Arial" panose="020B0604020202020204" pitchFamily="34" charset="0"/>
                  <a:buChar char="•"/>
                </a:pPr>
                <a:r>
                  <a:rPr lang="en-US" sz="2400" dirty="0">
                    <a:latin typeface="Arial" panose="020B0604020202020204" pitchFamily="34" charset="0"/>
                    <a:cs typeface="Arial" panose="020B0604020202020204" pitchFamily="34" charset="0"/>
                  </a:rPr>
                  <a:t>Created two more scenarios </a:t>
                </a:r>
              </a:p>
            </p:txBody>
          </p:sp>
        </mc:Choice>
        <mc:Fallback xmlns="">
          <p:sp>
            <p:nvSpPr>
              <p:cNvPr id="2" name="Rectangle 1"/>
              <p:cNvSpPr>
                <a:spLocks noRot="1" noChangeAspect="1" noMove="1" noResize="1" noEditPoints="1" noAdjustHandles="1" noChangeArrowheads="1" noChangeShapeType="1" noTextEdit="1"/>
              </p:cNvSpPr>
              <p:nvPr/>
            </p:nvSpPr>
            <p:spPr>
              <a:xfrm>
                <a:off x="5428343" y="2072590"/>
                <a:ext cx="3712962" cy="3852978"/>
              </a:xfrm>
              <a:prstGeom prst="rect">
                <a:avLst/>
              </a:prstGeom>
              <a:blipFill>
                <a:blip r:embed="rId4"/>
                <a:stretch>
                  <a:fillRect l="-2131" t="-1108" b="-2848"/>
                </a:stretch>
              </a:blipFill>
            </p:spPr>
            <p:txBody>
              <a:bodyPr/>
              <a:lstStyle/>
              <a:p>
                <a:r>
                  <a:rPr lang="en-US">
                    <a:noFill/>
                  </a:rPr>
                  <a:t> </a:t>
                </a:r>
              </a:p>
            </p:txBody>
          </p:sp>
        </mc:Fallback>
      </mc:AlternateContent>
    </p:spTree>
    <p:extLst>
      <p:ext uri="{BB962C8B-B14F-4D97-AF65-F5344CB8AC3E}">
        <p14:creationId xmlns:p14="http://schemas.microsoft.com/office/powerpoint/2010/main" val="127131303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0"/>
            <a:ext cx="9141305" cy="769441"/>
          </a:xfrm>
          <a:prstGeom prst="rect">
            <a:avLst/>
          </a:prstGeom>
          <a:noFill/>
        </p:spPr>
        <p:txBody>
          <a:bodyPr wrap="square" rtlCol="0">
            <a:spAutoFit/>
          </a:bodyPr>
          <a:lstStyle/>
          <a:p>
            <a:pPr lvl="0" algn="ctr">
              <a:defRPr/>
            </a:pPr>
            <a:r>
              <a:rPr lang="en-US" sz="4400" b="1" dirty="0">
                <a:latin typeface="Arial" panose="020B0604020202020204" pitchFamily="34" charset="0"/>
                <a:cs typeface="Arial" panose="020B0604020202020204" pitchFamily="34" charset="0"/>
              </a:rPr>
              <a:t>Experiment </a:t>
            </a:r>
          </a:p>
        </p:txBody>
      </p:sp>
      <mc:AlternateContent xmlns:mc="http://schemas.openxmlformats.org/markup-compatibility/2006" xmlns:a14="http://schemas.microsoft.com/office/drawing/2010/main">
        <mc:Choice Requires="a14">
          <p:graphicFrame>
            <p:nvGraphicFramePr>
              <p:cNvPr id="5" name="Table 4"/>
              <p:cNvGraphicFramePr>
                <a:graphicFrameLocks noGrp="1"/>
              </p:cNvGraphicFramePr>
              <p:nvPr/>
            </p:nvGraphicFramePr>
            <p:xfrm>
              <a:off x="0" y="1154343"/>
              <a:ext cx="7850418" cy="5522341"/>
            </p:xfrm>
            <a:graphic>
              <a:graphicData uri="http://schemas.openxmlformats.org/drawingml/2006/table">
                <a:tbl>
                  <a:tblPr firstRow="1" firstCol="1" bandRow="1">
                    <a:tableStyleId>{5C22544A-7EE6-4342-B048-85BDC9FD1C3A}</a:tableStyleId>
                  </a:tblPr>
                  <a:tblGrid>
                    <a:gridCol w="2449872">
                      <a:extLst>
                        <a:ext uri="{9D8B030D-6E8A-4147-A177-3AD203B41FA5}">
                          <a16:colId xmlns:a16="http://schemas.microsoft.com/office/drawing/2014/main" val="3430930831"/>
                        </a:ext>
                      </a:extLst>
                    </a:gridCol>
                    <a:gridCol w="961000">
                      <a:extLst>
                        <a:ext uri="{9D8B030D-6E8A-4147-A177-3AD203B41FA5}">
                          <a16:colId xmlns:a16="http://schemas.microsoft.com/office/drawing/2014/main" val="2521667183"/>
                        </a:ext>
                      </a:extLst>
                    </a:gridCol>
                    <a:gridCol w="961000">
                      <a:extLst>
                        <a:ext uri="{9D8B030D-6E8A-4147-A177-3AD203B41FA5}">
                          <a16:colId xmlns:a16="http://schemas.microsoft.com/office/drawing/2014/main" val="2138257176"/>
                        </a:ext>
                      </a:extLst>
                    </a:gridCol>
                    <a:gridCol w="961000">
                      <a:extLst>
                        <a:ext uri="{9D8B030D-6E8A-4147-A177-3AD203B41FA5}">
                          <a16:colId xmlns:a16="http://schemas.microsoft.com/office/drawing/2014/main" val="2280134290"/>
                        </a:ext>
                      </a:extLst>
                    </a:gridCol>
                    <a:gridCol w="1258773">
                      <a:extLst>
                        <a:ext uri="{9D8B030D-6E8A-4147-A177-3AD203B41FA5}">
                          <a16:colId xmlns:a16="http://schemas.microsoft.com/office/drawing/2014/main" val="3738839947"/>
                        </a:ext>
                      </a:extLst>
                    </a:gridCol>
                    <a:gridCol w="1258773">
                      <a:extLst>
                        <a:ext uri="{9D8B030D-6E8A-4147-A177-3AD203B41FA5}">
                          <a16:colId xmlns:a16="http://schemas.microsoft.com/office/drawing/2014/main" val="3598045278"/>
                        </a:ext>
                      </a:extLst>
                    </a:gridCol>
                  </a:tblGrid>
                  <a:tr h="344458">
                    <a:tc rowSpan="2">
                      <a:txBody>
                        <a:bodyPr/>
                        <a:lstStyle/>
                        <a:p>
                          <a:pPr marL="0" marR="0" algn="ctr">
                            <a:lnSpc>
                              <a:spcPct val="150000"/>
                            </a:lnSpc>
                            <a:spcBef>
                              <a:spcPts val="0"/>
                            </a:spcBef>
                            <a:spcAft>
                              <a:spcPts val="0"/>
                            </a:spcAft>
                          </a:pPr>
                          <a:r>
                            <a:rPr lang="en-US" sz="2000" dirty="0">
                              <a:effectLst/>
                              <a:latin typeface="Arial" panose="020B0604020202020204" pitchFamily="34" charset="0"/>
                              <a:cs typeface="Arial" panose="020B0604020202020204" pitchFamily="34" charset="0"/>
                            </a:rPr>
                            <a:t>Parameter</a:t>
                          </a:r>
                          <a:endParaRPr lang="en-US" sz="20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gridSpan="5">
                      <a:txBody>
                        <a:bodyPr/>
                        <a:lstStyle/>
                        <a:p>
                          <a:pPr marL="0" marR="0" indent="269875" algn="ctr">
                            <a:lnSpc>
                              <a:spcPct val="150000"/>
                            </a:lnSpc>
                            <a:spcBef>
                              <a:spcPts val="0"/>
                            </a:spcBef>
                            <a:spcAft>
                              <a:spcPts val="0"/>
                            </a:spcAft>
                          </a:pPr>
                          <a:r>
                            <a:rPr lang="en-US" sz="2000">
                              <a:effectLst/>
                              <a:latin typeface="Arial" panose="020B0604020202020204" pitchFamily="34" charset="0"/>
                              <a:cs typeface="Arial" panose="020B0604020202020204" pitchFamily="34" charset="0"/>
                            </a:rPr>
                            <a:t>Camera self-calibration scenarios</a:t>
                          </a:r>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772847505"/>
                      </a:ext>
                    </a:extLst>
                  </a:tr>
                  <a:tr h="344458">
                    <a:tc vMerge="1">
                      <a:txBody>
                        <a:bodyPr/>
                        <a:lstStyle/>
                        <a:p>
                          <a:endParaRPr lang="en-US"/>
                        </a:p>
                      </a:txBody>
                      <a:tcPr/>
                    </a:tc>
                    <a:tc>
                      <a:txBody>
                        <a:bodyPr/>
                        <a:lstStyle/>
                        <a:p>
                          <a:pPr marL="0" marR="0" algn="ctr">
                            <a:lnSpc>
                              <a:spcPct val="150000"/>
                            </a:lnSpc>
                            <a:spcBef>
                              <a:spcPts val="0"/>
                            </a:spcBef>
                            <a:spcAft>
                              <a:spcPts val="0"/>
                            </a:spcAft>
                          </a:pPr>
                          <a:r>
                            <a:rPr lang="en-US" sz="2000" dirty="0">
                              <a:effectLst/>
                              <a:latin typeface="Arial" panose="020B0604020202020204" pitchFamily="34" charset="0"/>
                              <a:cs typeface="Arial" panose="020B0604020202020204" pitchFamily="34" charset="0"/>
                            </a:rPr>
                            <a:t>1</a:t>
                          </a:r>
                          <a:endParaRPr lang="en-US" sz="20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50000"/>
                            </a:lnSpc>
                            <a:spcBef>
                              <a:spcPts val="0"/>
                            </a:spcBef>
                            <a:spcAft>
                              <a:spcPts val="0"/>
                            </a:spcAft>
                          </a:pPr>
                          <a:r>
                            <a:rPr lang="en-US" sz="2000" dirty="0">
                              <a:effectLst/>
                              <a:latin typeface="Arial" panose="020B0604020202020204" pitchFamily="34" charset="0"/>
                              <a:cs typeface="Arial" panose="020B0604020202020204" pitchFamily="34" charset="0"/>
                            </a:rPr>
                            <a:t>2</a:t>
                          </a:r>
                          <a:endParaRPr lang="en-US" sz="20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50000"/>
                            </a:lnSpc>
                            <a:spcBef>
                              <a:spcPts val="0"/>
                            </a:spcBef>
                            <a:spcAft>
                              <a:spcPts val="0"/>
                            </a:spcAft>
                          </a:pPr>
                          <a:r>
                            <a:rPr lang="en-US" sz="2000" dirty="0">
                              <a:effectLst/>
                              <a:latin typeface="Arial" panose="020B0604020202020204" pitchFamily="34" charset="0"/>
                              <a:cs typeface="Arial" panose="020B0604020202020204" pitchFamily="34" charset="0"/>
                            </a:rPr>
                            <a:t>3</a:t>
                          </a:r>
                          <a:endParaRPr lang="en-US" sz="20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50000"/>
                            </a:lnSpc>
                            <a:spcBef>
                              <a:spcPts val="0"/>
                            </a:spcBef>
                            <a:spcAft>
                              <a:spcPts val="0"/>
                            </a:spcAft>
                          </a:pPr>
                          <a:r>
                            <a:rPr lang="en-US" sz="2000" dirty="0">
                              <a:effectLst/>
                              <a:latin typeface="Arial" panose="020B0604020202020204" pitchFamily="34" charset="0"/>
                              <a:cs typeface="Arial" panose="020B0604020202020204" pitchFamily="34" charset="0"/>
                            </a:rPr>
                            <a:t>4</a:t>
                          </a:r>
                          <a:endParaRPr lang="en-US" sz="20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50000"/>
                            </a:lnSpc>
                            <a:spcBef>
                              <a:spcPts val="0"/>
                            </a:spcBef>
                            <a:spcAft>
                              <a:spcPts val="0"/>
                            </a:spcAft>
                          </a:pPr>
                          <a:r>
                            <a:rPr lang="en-US" sz="2000" dirty="0">
                              <a:effectLst/>
                              <a:latin typeface="Arial" panose="020B0604020202020204" pitchFamily="34" charset="0"/>
                              <a:cs typeface="Arial" panose="020B0604020202020204" pitchFamily="34" charset="0"/>
                            </a:rPr>
                            <a:t>5</a:t>
                          </a:r>
                          <a:endParaRPr lang="en-US" sz="20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659265884"/>
                      </a:ext>
                    </a:extLst>
                  </a:tr>
                  <a:tr h="344458">
                    <a:tc>
                      <a:txBody>
                        <a:bodyPr/>
                        <a:lstStyle/>
                        <a:p>
                          <a:pPr marL="0" marR="0" algn="ctr">
                            <a:lnSpc>
                              <a:spcPct val="150000"/>
                            </a:lnSpc>
                            <a:spcBef>
                              <a:spcPts val="0"/>
                            </a:spcBef>
                            <a:spcAft>
                              <a:spcPts val="0"/>
                            </a:spcAft>
                          </a:pPr>
                          <a:r>
                            <a:rPr lang="en-US" sz="2000" dirty="0">
                              <a:effectLst/>
                              <a:latin typeface="Arial" panose="020B0604020202020204" pitchFamily="34" charset="0"/>
                              <a:cs typeface="Arial" panose="020B0604020202020204" pitchFamily="34" charset="0"/>
                            </a:rPr>
                            <a:t>f</a:t>
                          </a:r>
                          <a:endParaRPr lang="en-US" sz="20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50000"/>
                            </a:lnSpc>
                            <a:spcBef>
                              <a:spcPts val="0"/>
                            </a:spcBef>
                            <a:spcAft>
                              <a:spcPts val="0"/>
                            </a:spcAft>
                          </a:pPr>
                          <a:r>
                            <a:rPr lang="en-US" sz="2000" dirty="0">
                              <a:effectLst/>
                              <a:latin typeface="Arial" panose="020B0604020202020204" pitchFamily="34" charset="0"/>
                              <a:cs typeface="Arial" panose="020B0604020202020204" pitchFamily="34" charset="0"/>
                            </a:rPr>
                            <a:t>Yes</a:t>
                          </a:r>
                          <a:endParaRPr lang="en-US" sz="20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50000"/>
                            </a:lnSpc>
                            <a:spcBef>
                              <a:spcPts val="0"/>
                            </a:spcBef>
                            <a:spcAft>
                              <a:spcPts val="0"/>
                            </a:spcAft>
                          </a:pPr>
                          <a:r>
                            <a:rPr lang="en-US" sz="2000" dirty="0">
                              <a:effectLst/>
                              <a:latin typeface="Arial" panose="020B0604020202020204" pitchFamily="34" charset="0"/>
                              <a:cs typeface="Arial" panose="020B0604020202020204" pitchFamily="34" charset="0"/>
                            </a:rPr>
                            <a:t>Yes</a:t>
                          </a:r>
                          <a:endParaRPr lang="en-US" sz="20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50000"/>
                            </a:lnSpc>
                            <a:spcBef>
                              <a:spcPts val="0"/>
                            </a:spcBef>
                            <a:spcAft>
                              <a:spcPts val="0"/>
                            </a:spcAft>
                          </a:pPr>
                          <a:r>
                            <a:rPr lang="en-US" sz="2000">
                              <a:effectLst/>
                              <a:latin typeface="Arial" panose="020B0604020202020204" pitchFamily="34" charset="0"/>
                              <a:cs typeface="Arial" panose="020B0604020202020204" pitchFamily="34" charset="0"/>
                            </a:rPr>
                            <a:t>Yes</a:t>
                          </a:r>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50000"/>
                            </a:lnSpc>
                            <a:spcBef>
                              <a:spcPts val="0"/>
                            </a:spcBef>
                            <a:spcAft>
                              <a:spcPts val="0"/>
                            </a:spcAft>
                          </a:pPr>
                          <a:r>
                            <a:rPr lang="en-US" sz="2000">
                              <a:effectLst/>
                              <a:latin typeface="Arial" panose="020B0604020202020204" pitchFamily="34" charset="0"/>
                              <a:cs typeface="Arial" panose="020B0604020202020204" pitchFamily="34" charset="0"/>
                            </a:rPr>
                            <a:t>Yes</a:t>
                          </a:r>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50000"/>
                            </a:lnSpc>
                            <a:spcBef>
                              <a:spcPts val="0"/>
                            </a:spcBef>
                            <a:spcAft>
                              <a:spcPts val="0"/>
                            </a:spcAft>
                          </a:pPr>
                          <a:r>
                            <a:rPr lang="en-US" sz="2000" dirty="0">
                              <a:effectLst/>
                              <a:latin typeface="Arial" panose="020B0604020202020204" pitchFamily="34" charset="0"/>
                              <a:cs typeface="Arial" panose="020B0604020202020204" pitchFamily="34" charset="0"/>
                            </a:rPr>
                            <a:t>Yes</a:t>
                          </a:r>
                          <a:endParaRPr lang="en-US" sz="20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3105566859"/>
                      </a:ext>
                    </a:extLst>
                  </a:tr>
                  <a:tr h="384325">
                    <a:tc>
                      <a:txBody>
                        <a:bodyPr/>
                        <a:lstStyle/>
                        <a:p>
                          <a:pPr marL="0" marR="0" algn="ctr">
                            <a:lnSpc>
                              <a:spcPct val="150000"/>
                            </a:lnSpc>
                            <a:spcBef>
                              <a:spcPts val="0"/>
                            </a:spcBef>
                            <a:spcAft>
                              <a:spcPts val="0"/>
                            </a:spcAft>
                          </a:pPr>
                          <a14:m>
                            <m:oMath xmlns:m="http://schemas.openxmlformats.org/officeDocument/2006/math">
                              <m:sSub>
                                <m:sSubPr>
                                  <m:ctrlPr>
                                    <a:rPr lang="en-US" sz="2000" i="1">
                                      <a:effectLst/>
                                      <a:latin typeface="Cambria Math" panose="02040503050406030204" pitchFamily="18" charset="0"/>
                                    </a:rPr>
                                  </m:ctrlPr>
                                </m:sSubPr>
                                <m:e>
                                  <m:r>
                                    <a:rPr lang="en-US" sz="2000">
                                      <a:effectLst/>
                                      <a:latin typeface="Cambria Math" panose="02040503050406030204" pitchFamily="18" charset="0"/>
                                    </a:rPr>
                                    <m:t>𝑐</m:t>
                                  </m:r>
                                </m:e>
                                <m:sub>
                                  <m:r>
                                    <a:rPr lang="en-US" sz="2000">
                                      <a:effectLst/>
                                      <a:latin typeface="Cambria Math" panose="02040503050406030204" pitchFamily="18" charset="0"/>
                                    </a:rPr>
                                    <m:t>𝑥</m:t>
                                  </m:r>
                                </m:sub>
                              </m:sSub>
                            </m:oMath>
                          </a14:m>
                          <a:r>
                            <a:rPr lang="en-US" sz="2000">
                              <a:effectLst/>
                              <a:latin typeface="Arial" panose="020B0604020202020204" pitchFamily="34" charset="0"/>
                              <a:cs typeface="Arial" panose="020B0604020202020204" pitchFamily="34" charset="0"/>
                            </a:rPr>
                            <a:t> and </a:t>
                          </a:r>
                          <a14:m>
                            <m:oMath xmlns:m="http://schemas.openxmlformats.org/officeDocument/2006/math">
                              <m:sSub>
                                <m:sSubPr>
                                  <m:ctrlPr>
                                    <a:rPr lang="en-US" sz="2000" i="1">
                                      <a:effectLst/>
                                      <a:latin typeface="Cambria Math" panose="02040503050406030204" pitchFamily="18" charset="0"/>
                                    </a:rPr>
                                  </m:ctrlPr>
                                </m:sSubPr>
                                <m:e>
                                  <m:r>
                                    <a:rPr lang="en-US" sz="2000">
                                      <a:effectLst/>
                                      <a:latin typeface="Cambria Math" panose="02040503050406030204" pitchFamily="18" charset="0"/>
                                    </a:rPr>
                                    <m:t>𝑐</m:t>
                                  </m:r>
                                </m:e>
                                <m:sub>
                                  <m:r>
                                    <a:rPr lang="en-US" sz="2000">
                                      <a:effectLst/>
                                      <a:latin typeface="Cambria Math" panose="02040503050406030204" pitchFamily="18" charset="0"/>
                                    </a:rPr>
                                    <m:t>𝑦</m:t>
                                  </m:r>
                                </m:sub>
                              </m:sSub>
                            </m:oMath>
                          </a14:m>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50000"/>
                            </a:lnSpc>
                            <a:spcBef>
                              <a:spcPts val="0"/>
                            </a:spcBef>
                            <a:spcAft>
                              <a:spcPts val="0"/>
                            </a:spcAft>
                          </a:pPr>
                          <a:r>
                            <a:rPr lang="en-US" sz="2000">
                              <a:effectLst/>
                              <a:latin typeface="Arial" panose="020B0604020202020204" pitchFamily="34" charset="0"/>
                              <a:cs typeface="Arial" panose="020B0604020202020204" pitchFamily="34" charset="0"/>
                            </a:rPr>
                            <a:t>Yes</a:t>
                          </a:r>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50000"/>
                            </a:lnSpc>
                            <a:spcBef>
                              <a:spcPts val="0"/>
                            </a:spcBef>
                            <a:spcAft>
                              <a:spcPts val="0"/>
                            </a:spcAft>
                          </a:pPr>
                          <a:r>
                            <a:rPr lang="en-US" sz="2000">
                              <a:effectLst/>
                              <a:latin typeface="Arial" panose="020B0604020202020204" pitchFamily="34" charset="0"/>
                              <a:cs typeface="Arial" panose="020B0604020202020204" pitchFamily="34" charset="0"/>
                            </a:rPr>
                            <a:t>Yes</a:t>
                          </a:r>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50000"/>
                            </a:lnSpc>
                            <a:spcBef>
                              <a:spcPts val="0"/>
                            </a:spcBef>
                            <a:spcAft>
                              <a:spcPts val="0"/>
                            </a:spcAft>
                          </a:pPr>
                          <a:r>
                            <a:rPr lang="en-US" sz="2000" dirty="0">
                              <a:effectLst/>
                              <a:latin typeface="Arial" panose="020B0604020202020204" pitchFamily="34" charset="0"/>
                              <a:cs typeface="Arial" panose="020B0604020202020204" pitchFamily="34" charset="0"/>
                            </a:rPr>
                            <a:t>Yes</a:t>
                          </a:r>
                          <a:endParaRPr lang="en-US" sz="20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50000"/>
                            </a:lnSpc>
                            <a:spcBef>
                              <a:spcPts val="0"/>
                            </a:spcBef>
                            <a:spcAft>
                              <a:spcPts val="0"/>
                            </a:spcAft>
                          </a:pPr>
                          <a:r>
                            <a:rPr lang="en-US" sz="2000">
                              <a:effectLst/>
                              <a:latin typeface="Arial" panose="020B0604020202020204" pitchFamily="34" charset="0"/>
                              <a:cs typeface="Arial" panose="020B0604020202020204" pitchFamily="34" charset="0"/>
                            </a:rPr>
                            <a:t>Yes</a:t>
                          </a:r>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50000"/>
                            </a:lnSpc>
                            <a:spcBef>
                              <a:spcPts val="0"/>
                            </a:spcBef>
                            <a:spcAft>
                              <a:spcPts val="0"/>
                            </a:spcAft>
                          </a:pPr>
                          <a:r>
                            <a:rPr lang="en-US" sz="2000" dirty="0">
                              <a:effectLst/>
                              <a:latin typeface="Arial" panose="020B0604020202020204" pitchFamily="34" charset="0"/>
                              <a:cs typeface="Arial" panose="020B0604020202020204" pitchFamily="34" charset="0"/>
                            </a:rPr>
                            <a:t>No</a:t>
                          </a:r>
                          <a:endParaRPr lang="en-US" sz="20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2428279864"/>
                      </a:ext>
                    </a:extLst>
                  </a:tr>
                  <a:tr h="344458">
                    <a:tc>
                      <a:txBody>
                        <a:bodyPr/>
                        <a:lstStyle/>
                        <a:p>
                          <a:pPr marL="0" marR="0" algn="ctr">
                            <a:lnSpc>
                              <a:spcPct val="150000"/>
                            </a:lnSpc>
                            <a:spcBef>
                              <a:spcPts val="0"/>
                            </a:spcBef>
                            <a:spcAft>
                              <a:spcPts val="0"/>
                            </a:spcAft>
                          </a:pPr>
                          <a14:m>
                            <m:oMath xmlns:m="http://schemas.openxmlformats.org/officeDocument/2006/math">
                              <m:sSub>
                                <m:sSubPr>
                                  <m:ctrlPr>
                                    <a:rPr lang="en-US" sz="2000" i="1">
                                      <a:effectLst/>
                                      <a:latin typeface="Cambria Math" panose="02040503050406030204" pitchFamily="18" charset="0"/>
                                    </a:rPr>
                                  </m:ctrlPr>
                                </m:sSubPr>
                                <m:e>
                                  <m:r>
                                    <a:rPr lang="en-US" sz="2000">
                                      <a:effectLst/>
                                      <a:latin typeface="Cambria Math" panose="02040503050406030204" pitchFamily="18" charset="0"/>
                                    </a:rPr>
                                    <m:t>𝐵</m:t>
                                  </m:r>
                                </m:e>
                                <m:sub>
                                  <m:r>
                                    <a:rPr lang="en-US" sz="2000">
                                      <a:effectLst/>
                                      <a:latin typeface="Cambria Math" panose="02040503050406030204" pitchFamily="18" charset="0"/>
                                    </a:rPr>
                                    <m:t>1</m:t>
                                  </m:r>
                                </m:sub>
                              </m:sSub>
                            </m:oMath>
                          </a14:m>
                          <a:r>
                            <a:rPr lang="en-US" sz="2000">
                              <a:effectLst/>
                              <a:latin typeface="Arial" panose="020B0604020202020204" pitchFamily="34" charset="0"/>
                              <a:cs typeface="Arial" panose="020B0604020202020204" pitchFamily="34" charset="0"/>
                            </a:rPr>
                            <a:t> and </a:t>
                          </a:r>
                          <a14:m>
                            <m:oMath xmlns:m="http://schemas.openxmlformats.org/officeDocument/2006/math">
                              <m:sSub>
                                <m:sSubPr>
                                  <m:ctrlPr>
                                    <a:rPr lang="en-US" sz="2000" i="1">
                                      <a:effectLst/>
                                      <a:latin typeface="Cambria Math" panose="02040503050406030204" pitchFamily="18" charset="0"/>
                                    </a:rPr>
                                  </m:ctrlPr>
                                </m:sSubPr>
                                <m:e>
                                  <m:r>
                                    <a:rPr lang="en-US" sz="2000">
                                      <a:effectLst/>
                                      <a:latin typeface="Cambria Math" panose="02040503050406030204" pitchFamily="18" charset="0"/>
                                    </a:rPr>
                                    <m:t>𝐵</m:t>
                                  </m:r>
                                </m:e>
                                <m:sub>
                                  <m:r>
                                    <a:rPr lang="en-US" sz="2000">
                                      <a:effectLst/>
                                      <a:latin typeface="Cambria Math" panose="02040503050406030204" pitchFamily="18" charset="0"/>
                                    </a:rPr>
                                    <m:t>2</m:t>
                                  </m:r>
                                </m:sub>
                              </m:sSub>
                            </m:oMath>
                          </a14:m>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50000"/>
                            </a:lnSpc>
                            <a:spcBef>
                              <a:spcPts val="0"/>
                            </a:spcBef>
                            <a:spcAft>
                              <a:spcPts val="0"/>
                            </a:spcAft>
                          </a:pPr>
                          <a:r>
                            <a:rPr lang="en-US" sz="2000">
                              <a:effectLst/>
                              <a:latin typeface="Arial" panose="020B0604020202020204" pitchFamily="34" charset="0"/>
                              <a:cs typeface="Arial" panose="020B0604020202020204" pitchFamily="34" charset="0"/>
                            </a:rPr>
                            <a:t>Yes</a:t>
                          </a:r>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50000"/>
                            </a:lnSpc>
                            <a:spcBef>
                              <a:spcPts val="0"/>
                            </a:spcBef>
                            <a:spcAft>
                              <a:spcPts val="0"/>
                            </a:spcAft>
                          </a:pPr>
                          <a:r>
                            <a:rPr lang="en-US" sz="2000">
                              <a:effectLst/>
                              <a:latin typeface="Arial" panose="020B0604020202020204" pitchFamily="34" charset="0"/>
                              <a:cs typeface="Arial" panose="020B0604020202020204" pitchFamily="34" charset="0"/>
                            </a:rPr>
                            <a:t>Yes</a:t>
                          </a:r>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50000"/>
                            </a:lnSpc>
                            <a:spcBef>
                              <a:spcPts val="0"/>
                            </a:spcBef>
                            <a:spcAft>
                              <a:spcPts val="0"/>
                            </a:spcAft>
                          </a:pPr>
                          <a:r>
                            <a:rPr lang="en-US" sz="2000">
                              <a:effectLst/>
                              <a:latin typeface="Arial" panose="020B0604020202020204" pitchFamily="34" charset="0"/>
                              <a:cs typeface="Arial" panose="020B0604020202020204" pitchFamily="34" charset="0"/>
                            </a:rPr>
                            <a:t>Yes</a:t>
                          </a:r>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50000"/>
                            </a:lnSpc>
                            <a:spcBef>
                              <a:spcPts val="0"/>
                            </a:spcBef>
                            <a:spcAft>
                              <a:spcPts val="0"/>
                            </a:spcAft>
                          </a:pPr>
                          <a:r>
                            <a:rPr lang="en-US" sz="2000" dirty="0">
                              <a:effectLst/>
                              <a:latin typeface="Arial" panose="020B0604020202020204" pitchFamily="34" charset="0"/>
                              <a:cs typeface="Arial" panose="020B0604020202020204" pitchFamily="34" charset="0"/>
                            </a:rPr>
                            <a:t>Yes</a:t>
                          </a:r>
                          <a:endParaRPr lang="en-US" sz="20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50000"/>
                            </a:lnSpc>
                            <a:spcBef>
                              <a:spcPts val="0"/>
                            </a:spcBef>
                            <a:spcAft>
                              <a:spcPts val="0"/>
                            </a:spcAft>
                          </a:pPr>
                          <a:r>
                            <a:rPr lang="en-US" sz="2000" dirty="0">
                              <a:effectLst/>
                              <a:latin typeface="Arial" panose="020B0604020202020204" pitchFamily="34" charset="0"/>
                              <a:cs typeface="Arial" panose="020B0604020202020204" pitchFamily="34" charset="0"/>
                            </a:rPr>
                            <a:t>Yes</a:t>
                          </a:r>
                          <a:endParaRPr lang="en-US" sz="20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759103500"/>
                      </a:ext>
                    </a:extLst>
                  </a:tr>
                  <a:tr h="344458">
                    <a:tc>
                      <a:txBody>
                        <a:bodyPr/>
                        <a:lstStyle/>
                        <a:p>
                          <a:pPr marL="0" marR="0" algn="ctr">
                            <a:lnSpc>
                              <a:spcPct val="150000"/>
                            </a:lnSpc>
                            <a:spcBef>
                              <a:spcPts val="0"/>
                            </a:spcBef>
                            <a:spcAft>
                              <a:spcPts val="0"/>
                            </a:spcAft>
                          </a:pPr>
                          <a14:m>
                            <m:oMath xmlns:m="http://schemas.openxmlformats.org/officeDocument/2006/math">
                              <m:sSub>
                                <m:sSubPr>
                                  <m:ctrlPr>
                                    <a:rPr lang="en-US" sz="2000" i="1">
                                      <a:effectLst/>
                                      <a:latin typeface="Cambria Math" panose="02040503050406030204" pitchFamily="18" charset="0"/>
                                    </a:rPr>
                                  </m:ctrlPr>
                                </m:sSubPr>
                                <m:e>
                                  <m:r>
                                    <a:rPr lang="en-US" sz="2000">
                                      <a:effectLst/>
                                      <a:latin typeface="Cambria Math" panose="02040503050406030204" pitchFamily="18" charset="0"/>
                                    </a:rPr>
                                    <m:t>𝐾</m:t>
                                  </m:r>
                                </m:e>
                                <m:sub>
                                  <m:r>
                                    <a:rPr lang="en-US" sz="2000">
                                      <a:effectLst/>
                                      <a:latin typeface="Cambria Math" panose="02040503050406030204" pitchFamily="18" charset="0"/>
                                    </a:rPr>
                                    <m:t>1</m:t>
                                  </m:r>
                                </m:sub>
                              </m:sSub>
                            </m:oMath>
                          </a14:m>
                          <a:r>
                            <a:rPr lang="en-US" sz="2000">
                              <a:effectLst/>
                              <a:latin typeface="Arial" panose="020B0604020202020204" pitchFamily="34" charset="0"/>
                              <a:cs typeface="Arial" panose="020B0604020202020204" pitchFamily="34" charset="0"/>
                            </a:rPr>
                            <a:t> and </a:t>
                          </a:r>
                          <a14:m>
                            <m:oMath xmlns:m="http://schemas.openxmlformats.org/officeDocument/2006/math">
                              <m:sSub>
                                <m:sSubPr>
                                  <m:ctrlPr>
                                    <a:rPr lang="en-US" sz="2000" i="1">
                                      <a:effectLst/>
                                      <a:latin typeface="Cambria Math" panose="02040503050406030204" pitchFamily="18" charset="0"/>
                                    </a:rPr>
                                  </m:ctrlPr>
                                </m:sSubPr>
                                <m:e>
                                  <m:r>
                                    <a:rPr lang="en-US" sz="2000">
                                      <a:effectLst/>
                                      <a:latin typeface="Cambria Math" panose="02040503050406030204" pitchFamily="18" charset="0"/>
                                    </a:rPr>
                                    <m:t>𝐾</m:t>
                                  </m:r>
                                </m:e>
                                <m:sub>
                                  <m:r>
                                    <a:rPr lang="en-US" sz="2000">
                                      <a:effectLst/>
                                      <a:latin typeface="Cambria Math" panose="02040503050406030204" pitchFamily="18" charset="0"/>
                                    </a:rPr>
                                    <m:t>2</m:t>
                                  </m:r>
                                </m:sub>
                              </m:sSub>
                            </m:oMath>
                          </a14:m>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50000"/>
                            </a:lnSpc>
                            <a:spcBef>
                              <a:spcPts val="0"/>
                            </a:spcBef>
                            <a:spcAft>
                              <a:spcPts val="0"/>
                            </a:spcAft>
                          </a:pPr>
                          <a:r>
                            <a:rPr lang="en-US" sz="2000">
                              <a:effectLst/>
                              <a:latin typeface="Arial" panose="020B0604020202020204" pitchFamily="34" charset="0"/>
                              <a:cs typeface="Arial" panose="020B0604020202020204" pitchFamily="34" charset="0"/>
                            </a:rPr>
                            <a:t>Yes</a:t>
                          </a:r>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50000"/>
                            </a:lnSpc>
                            <a:spcBef>
                              <a:spcPts val="0"/>
                            </a:spcBef>
                            <a:spcAft>
                              <a:spcPts val="0"/>
                            </a:spcAft>
                          </a:pPr>
                          <a:r>
                            <a:rPr lang="en-US" sz="2000">
                              <a:effectLst/>
                              <a:latin typeface="Arial" panose="020B0604020202020204" pitchFamily="34" charset="0"/>
                              <a:cs typeface="Arial" panose="020B0604020202020204" pitchFamily="34" charset="0"/>
                            </a:rPr>
                            <a:t>Yes</a:t>
                          </a:r>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50000"/>
                            </a:lnSpc>
                            <a:spcBef>
                              <a:spcPts val="0"/>
                            </a:spcBef>
                            <a:spcAft>
                              <a:spcPts val="0"/>
                            </a:spcAft>
                          </a:pPr>
                          <a:r>
                            <a:rPr lang="en-US" sz="2000">
                              <a:effectLst/>
                              <a:latin typeface="Arial" panose="020B0604020202020204" pitchFamily="34" charset="0"/>
                              <a:cs typeface="Arial" panose="020B0604020202020204" pitchFamily="34" charset="0"/>
                            </a:rPr>
                            <a:t>Yes</a:t>
                          </a:r>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50000"/>
                            </a:lnSpc>
                            <a:spcBef>
                              <a:spcPts val="0"/>
                            </a:spcBef>
                            <a:spcAft>
                              <a:spcPts val="0"/>
                            </a:spcAft>
                          </a:pPr>
                          <a:r>
                            <a:rPr lang="en-US" sz="2000">
                              <a:effectLst/>
                              <a:latin typeface="Arial" panose="020B0604020202020204" pitchFamily="34" charset="0"/>
                              <a:cs typeface="Arial" panose="020B0604020202020204" pitchFamily="34" charset="0"/>
                            </a:rPr>
                            <a:t>Yes</a:t>
                          </a:r>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50000"/>
                            </a:lnSpc>
                            <a:spcBef>
                              <a:spcPts val="0"/>
                            </a:spcBef>
                            <a:spcAft>
                              <a:spcPts val="0"/>
                            </a:spcAft>
                          </a:pPr>
                          <a:r>
                            <a:rPr lang="en-US" sz="2000" dirty="0">
                              <a:effectLst/>
                              <a:latin typeface="Arial" panose="020B0604020202020204" pitchFamily="34" charset="0"/>
                              <a:cs typeface="Arial" panose="020B0604020202020204" pitchFamily="34" charset="0"/>
                            </a:rPr>
                            <a:t>Yes</a:t>
                          </a:r>
                          <a:endParaRPr lang="en-US" sz="20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3352200187"/>
                      </a:ext>
                    </a:extLst>
                  </a:tr>
                  <a:tr h="384131">
                    <a:tc>
                      <a:txBody>
                        <a:bodyPr/>
                        <a:lstStyle/>
                        <a:p>
                          <a:pPr marL="0" marR="0" algn="ctr">
                            <a:lnSpc>
                              <a:spcPct val="150000"/>
                            </a:lnSpc>
                            <a:spcBef>
                              <a:spcPts val="0"/>
                            </a:spcBef>
                            <a:spcAft>
                              <a:spcPts val="0"/>
                            </a:spcAft>
                          </a:pPr>
                          <a14:m>
                            <m:oMathPara xmlns:m="http://schemas.openxmlformats.org/officeDocument/2006/math">
                              <m:oMathParaPr>
                                <m:jc m:val="centerGroup"/>
                              </m:oMathParaPr>
                              <m:oMath xmlns:m="http://schemas.openxmlformats.org/officeDocument/2006/math">
                                <m:sSub>
                                  <m:sSubPr>
                                    <m:ctrlPr>
                                      <a:rPr lang="en-US" sz="2000" i="1">
                                        <a:effectLst/>
                                        <a:latin typeface="Cambria Math" panose="02040503050406030204" pitchFamily="18" charset="0"/>
                                      </a:rPr>
                                    </m:ctrlPr>
                                  </m:sSubPr>
                                  <m:e>
                                    <m:r>
                                      <a:rPr lang="en-US" sz="2000">
                                        <a:effectLst/>
                                        <a:latin typeface="Cambria Math" panose="02040503050406030204" pitchFamily="18" charset="0"/>
                                      </a:rPr>
                                      <m:t>𝐾</m:t>
                                    </m:r>
                                  </m:e>
                                  <m:sub>
                                    <m:r>
                                      <a:rPr lang="en-US" sz="2000">
                                        <a:effectLst/>
                                        <a:latin typeface="Cambria Math" panose="02040503050406030204" pitchFamily="18" charset="0"/>
                                      </a:rPr>
                                      <m:t>3</m:t>
                                    </m:r>
                                  </m:sub>
                                </m:sSub>
                              </m:oMath>
                            </m:oMathPara>
                          </a14:m>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50000"/>
                            </a:lnSpc>
                            <a:spcBef>
                              <a:spcPts val="0"/>
                            </a:spcBef>
                            <a:spcAft>
                              <a:spcPts val="0"/>
                            </a:spcAft>
                          </a:pPr>
                          <a:r>
                            <a:rPr lang="en-US" sz="2000">
                              <a:effectLst/>
                              <a:latin typeface="Arial" panose="020B0604020202020204" pitchFamily="34" charset="0"/>
                              <a:cs typeface="Arial" panose="020B0604020202020204" pitchFamily="34" charset="0"/>
                            </a:rPr>
                            <a:t>Yes</a:t>
                          </a:r>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50000"/>
                            </a:lnSpc>
                            <a:spcBef>
                              <a:spcPts val="0"/>
                            </a:spcBef>
                            <a:spcAft>
                              <a:spcPts val="0"/>
                            </a:spcAft>
                          </a:pPr>
                          <a:r>
                            <a:rPr lang="en-US" sz="2000">
                              <a:effectLst/>
                              <a:latin typeface="Arial" panose="020B0604020202020204" pitchFamily="34" charset="0"/>
                              <a:cs typeface="Arial" panose="020B0604020202020204" pitchFamily="34" charset="0"/>
                            </a:rPr>
                            <a:t>Yes</a:t>
                          </a:r>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50000"/>
                            </a:lnSpc>
                            <a:spcBef>
                              <a:spcPts val="0"/>
                            </a:spcBef>
                            <a:spcAft>
                              <a:spcPts val="0"/>
                            </a:spcAft>
                          </a:pPr>
                          <a:r>
                            <a:rPr lang="en-US" sz="2000">
                              <a:effectLst/>
                              <a:latin typeface="Arial" panose="020B0604020202020204" pitchFamily="34" charset="0"/>
                              <a:cs typeface="Arial" panose="020B0604020202020204" pitchFamily="34" charset="0"/>
                            </a:rPr>
                            <a:t>No</a:t>
                          </a:r>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50000"/>
                            </a:lnSpc>
                            <a:spcBef>
                              <a:spcPts val="0"/>
                            </a:spcBef>
                            <a:spcAft>
                              <a:spcPts val="0"/>
                            </a:spcAft>
                          </a:pPr>
                          <a:r>
                            <a:rPr lang="en-US" sz="2000">
                              <a:effectLst/>
                              <a:latin typeface="Arial" panose="020B0604020202020204" pitchFamily="34" charset="0"/>
                              <a:cs typeface="Arial" panose="020B0604020202020204" pitchFamily="34" charset="0"/>
                            </a:rPr>
                            <a:t>No</a:t>
                          </a:r>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50000"/>
                            </a:lnSpc>
                            <a:spcBef>
                              <a:spcPts val="0"/>
                            </a:spcBef>
                            <a:spcAft>
                              <a:spcPts val="0"/>
                            </a:spcAft>
                          </a:pPr>
                          <a:r>
                            <a:rPr lang="en-US" sz="2000" dirty="0">
                              <a:effectLst/>
                              <a:latin typeface="Arial" panose="020B0604020202020204" pitchFamily="34" charset="0"/>
                              <a:cs typeface="Arial" panose="020B0604020202020204" pitchFamily="34" charset="0"/>
                            </a:rPr>
                            <a:t>No</a:t>
                          </a:r>
                          <a:endParaRPr lang="en-US" sz="20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303098185"/>
                      </a:ext>
                    </a:extLst>
                  </a:tr>
                  <a:tr h="384131">
                    <a:tc>
                      <a:txBody>
                        <a:bodyPr/>
                        <a:lstStyle/>
                        <a:p>
                          <a:pPr marL="0" marR="0" indent="269875" algn="ctr">
                            <a:lnSpc>
                              <a:spcPct val="150000"/>
                            </a:lnSpc>
                            <a:spcBef>
                              <a:spcPts val="0"/>
                            </a:spcBef>
                            <a:spcAft>
                              <a:spcPts val="0"/>
                            </a:spcAft>
                          </a:pPr>
                          <a14:m>
                            <m:oMathPara xmlns:m="http://schemas.openxmlformats.org/officeDocument/2006/math">
                              <m:oMathParaPr>
                                <m:jc m:val="centerGroup"/>
                              </m:oMathParaPr>
                              <m:oMath xmlns:m="http://schemas.openxmlformats.org/officeDocument/2006/math">
                                <m:sSub>
                                  <m:sSubPr>
                                    <m:ctrlPr>
                                      <a:rPr lang="en-US" sz="2000" i="1">
                                        <a:effectLst/>
                                        <a:latin typeface="Cambria Math" panose="02040503050406030204" pitchFamily="18" charset="0"/>
                                      </a:rPr>
                                    </m:ctrlPr>
                                  </m:sSubPr>
                                  <m:e>
                                    <m:r>
                                      <a:rPr lang="en-US" sz="2000">
                                        <a:effectLst/>
                                        <a:latin typeface="Cambria Math" panose="02040503050406030204" pitchFamily="18" charset="0"/>
                                      </a:rPr>
                                      <m:t>𝐾</m:t>
                                    </m:r>
                                  </m:e>
                                  <m:sub>
                                    <m:r>
                                      <a:rPr lang="en-US" sz="2000">
                                        <a:effectLst/>
                                        <a:latin typeface="Cambria Math" panose="02040503050406030204" pitchFamily="18" charset="0"/>
                                      </a:rPr>
                                      <m:t>4</m:t>
                                    </m:r>
                                  </m:sub>
                                </m:sSub>
                              </m:oMath>
                            </m:oMathPara>
                          </a14:m>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50000"/>
                            </a:lnSpc>
                            <a:spcBef>
                              <a:spcPts val="0"/>
                            </a:spcBef>
                            <a:spcAft>
                              <a:spcPts val="0"/>
                            </a:spcAft>
                          </a:pPr>
                          <a:r>
                            <a:rPr lang="en-US" sz="2000">
                              <a:effectLst/>
                              <a:latin typeface="Arial" panose="020B0604020202020204" pitchFamily="34" charset="0"/>
                              <a:cs typeface="Arial" panose="020B0604020202020204" pitchFamily="34" charset="0"/>
                            </a:rPr>
                            <a:t>Yes</a:t>
                          </a:r>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50000"/>
                            </a:lnSpc>
                            <a:spcBef>
                              <a:spcPts val="0"/>
                            </a:spcBef>
                            <a:spcAft>
                              <a:spcPts val="0"/>
                            </a:spcAft>
                          </a:pPr>
                          <a:r>
                            <a:rPr lang="en-US" sz="2000">
                              <a:effectLst/>
                              <a:latin typeface="Arial" panose="020B0604020202020204" pitchFamily="34" charset="0"/>
                              <a:cs typeface="Arial" panose="020B0604020202020204" pitchFamily="34" charset="0"/>
                            </a:rPr>
                            <a:t>Yes</a:t>
                          </a:r>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50000"/>
                            </a:lnSpc>
                            <a:spcBef>
                              <a:spcPts val="0"/>
                            </a:spcBef>
                            <a:spcAft>
                              <a:spcPts val="0"/>
                            </a:spcAft>
                          </a:pPr>
                          <a:r>
                            <a:rPr lang="en-US" sz="2000">
                              <a:effectLst/>
                              <a:latin typeface="Arial" panose="020B0604020202020204" pitchFamily="34" charset="0"/>
                              <a:cs typeface="Arial" panose="020B0604020202020204" pitchFamily="34" charset="0"/>
                            </a:rPr>
                            <a:t>No</a:t>
                          </a:r>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50000"/>
                            </a:lnSpc>
                            <a:spcBef>
                              <a:spcPts val="0"/>
                            </a:spcBef>
                            <a:spcAft>
                              <a:spcPts val="0"/>
                            </a:spcAft>
                          </a:pPr>
                          <a:r>
                            <a:rPr lang="en-US" sz="2000">
                              <a:effectLst/>
                              <a:latin typeface="Arial" panose="020B0604020202020204" pitchFamily="34" charset="0"/>
                              <a:cs typeface="Arial" panose="020B0604020202020204" pitchFamily="34" charset="0"/>
                            </a:rPr>
                            <a:t>No</a:t>
                          </a:r>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50000"/>
                            </a:lnSpc>
                            <a:spcBef>
                              <a:spcPts val="0"/>
                            </a:spcBef>
                            <a:spcAft>
                              <a:spcPts val="0"/>
                            </a:spcAft>
                          </a:pPr>
                          <a:r>
                            <a:rPr lang="en-US" sz="2000" dirty="0">
                              <a:effectLst/>
                              <a:latin typeface="Arial" panose="020B0604020202020204" pitchFamily="34" charset="0"/>
                              <a:cs typeface="Arial" panose="020B0604020202020204" pitchFamily="34" charset="0"/>
                            </a:rPr>
                            <a:t>No</a:t>
                          </a:r>
                          <a:endParaRPr lang="en-US" sz="20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1421529661"/>
                      </a:ext>
                    </a:extLst>
                  </a:tr>
                  <a:tr h="344458">
                    <a:tc>
                      <a:txBody>
                        <a:bodyPr/>
                        <a:lstStyle/>
                        <a:p>
                          <a:pPr marL="0" marR="0" algn="ctr">
                            <a:lnSpc>
                              <a:spcPct val="150000"/>
                            </a:lnSpc>
                            <a:spcBef>
                              <a:spcPts val="0"/>
                            </a:spcBef>
                            <a:spcAft>
                              <a:spcPts val="0"/>
                            </a:spcAft>
                          </a:pPr>
                          <a14:m>
                            <m:oMath xmlns:m="http://schemas.openxmlformats.org/officeDocument/2006/math">
                              <m:sSub>
                                <m:sSubPr>
                                  <m:ctrlPr>
                                    <a:rPr lang="en-US" sz="2000" i="1">
                                      <a:effectLst/>
                                      <a:latin typeface="Cambria Math" panose="02040503050406030204" pitchFamily="18" charset="0"/>
                                    </a:rPr>
                                  </m:ctrlPr>
                                </m:sSubPr>
                                <m:e>
                                  <m:r>
                                    <a:rPr lang="en-US" sz="2000">
                                      <a:effectLst/>
                                      <a:latin typeface="Cambria Math" panose="02040503050406030204" pitchFamily="18" charset="0"/>
                                    </a:rPr>
                                    <m:t>𝑃</m:t>
                                  </m:r>
                                </m:e>
                                <m:sub>
                                  <m:r>
                                    <a:rPr lang="en-US" sz="2000">
                                      <a:effectLst/>
                                      <a:latin typeface="Cambria Math" panose="02040503050406030204" pitchFamily="18" charset="0"/>
                                    </a:rPr>
                                    <m:t>1</m:t>
                                  </m:r>
                                </m:sub>
                              </m:sSub>
                            </m:oMath>
                          </a14:m>
                          <a:r>
                            <a:rPr lang="en-US" sz="2000" dirty="0">
                              <a:effectLst/>
                              <a:latin typeface="Arial" panose="020B0604020202020204" pitchFamily="34" charset="0"/>
                              <a:cs typeface="Arial" panose="020B0604020202020204" pitchFamily="34" charset="0"/>
                            </a:rPr>
                            <a:t> and </a:t>
                          </a:r>
                          <a14:m>
                            <m:oMath xmlns:m="http://schemas.openxmlformats.org/officeDocument/2006/math">
                              <m:sSub>
                                <m:sSubPr>
                                  <m:ctrlPr>
                                    <a:rPr lang="en-US" sz="2000" i="1">
                                      <a:effectLst/>
                                      <a:latin typeface="Cambria Math" panose="02040503050406030204" pitchFamily="18" charset="0"/>
                                    </a:rPr>
                                  </m:ctrlPr>
                                </m:sSubPr>
                                <m:e>
                                  <m:r>
                                    <a:rPr lang="en-US" sz="2000">
                                      <a:effectLst/>
                                      <a:latin typeface="Cambria Math" panose="02040503050406030204" pitchFamily="18" charset="0"/>
                                    </a:rPr>
                                    <m:t>𝑃</m:t>
                                  </m:r>
                                </m:e>
                                <m:sub>
                                  <m:r>
                                    <a:rPr lang="en-US" sz="2000">
                                      <a:effectLst/>
                                      <a:latin typeface="Cambria Math" panose="02040503050406030204" pitchFamily="18" charset="0"/>
                                    </a:rPr>
                                    <m:t>2</m:t>
                                  </m:r>
                                </m:sub>
                              </m:sSub>
                            </m:oMath>
                          </a14:m>
                          <a:endParaRPr lang="en-US" sz="20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50000"/>
                            </a:lnSpc>
                            <a:spcBef>
                              <a:spcPts val="0"/>
                            </a:spcBef>
                            <a:spcAft>
                              <a:spcPts val="0"/>
                            </a:spcAft>
                          </a:pPr>
                          <a:r>
                            <a:rPr lang="en-US" sz="2000">
                              <a:effectLst/>
                              <a:latin typeface="Arial" panose="020B0604020202020204" pitchFamily="34" charset="0"/>
                              <a:cs typeface="Arial" panose="020B0604020202020204" pitchFamily="34" charset="0"/>
                            </a:rPr>
                            <a:t>Yes</a:t>
                          </a:r>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50000"/>
                            </a:lnSpc>
                            <a:spcBef>
                              <a:spcPts val="0"/>
                            </a:spcBef>
                            <a:spcAft>
                              <a:spcPts val="0"/>
                            </a:spcAft>
                          </a:pPr>
                          <a:r>
                            <a:rPr lang="en-US" sz="2000">
                              <a:effectLst/>
                              <a:latin typeface="Arial" panose="020B0604020202020204" pitchFamily="34" charset="0"/>
                              <a:cs typeface="Arial" panose="020B0604020202020204" pitchFamily="34" charset="0"/>
                            </a:rPr>
                            <a:t>Yes</a:t>
                          </a:r>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50000"/>
                            </a:lnSpc>
                            <a:spcBef>
                              <a:spcPts val="0"/>
                            </a:spcBef>
                            <a:spcAft>
                              <a:spcPts val="0"/>
                            </a:spcAft>
                          </a:pPr>
                          <a:r>
                            <a:rPr lang="en-US" sz="2000">
                              <a:effectLst/>
                              <a:latin typeface="Arial" panose="020B0604020202020204" pitchFamily="34" charset="0"/>
                              <a:cs typeface="Arial" panose="020B0604020202020204" pitchFamily="34" charset="0"/>
                            </a:rPr>
                            <a:t>Yes</a:t>
                          </a:r>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50000"/>
                            </a:lnSpc>
                            <a:spcBef>
                              <a:spcPts val="0"/>
                            </a:spcBef>
                            <a:spcAft>
                              <a:spcPts val="0"/>
                            </a:spcAft>
                          </a:pPr>
                          <a:r>
                            <a:rPr lang="en-US" sz="2000">
                              <a:effectLst/>
                              <a:latin typeface="Arial" panose="020B0604020202020204" pitchFamily="34" charset="0"/>
                              <a:cs typeface="Arial" panose="020B0604020202020204" pitchFamily="34" charset="0"/>
                            </a:rPr>
                            <a:t>No</a:t>
                          </a:r>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50000"/>
                            </a:lnSpc>
                            <a:spcBef>
                              <a:spcPts val="0"/>
                            </a:spcBef>
                            <a:spcAft>
                              <a:spcPts val="0"/>
                            </a:spcAft>
                          </a:pPr>
                          <a:r>
                            <a:rPr lang="en-US" sz="2000" dirty="0">
                              <a:effectLst/>
                              <a:latin typeface="Arial" panose="020B0604020202020204" pitchFamily="34" charset="0"/>
                              <a:cs typeface="Arial" panose="020B0604020202020204" pitchFamily="34" charset="0"/>
                            </a:rPr>
                            <a:t>Yes</a:t>
                          </a:r>
                          <a:endParaRPr lang="en-US" sz="20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1353314992"/>
                      </a:ext>
                    </a:extLst>
                  </a:tr>
                  <a:tr h="384131">
                    <a:tc>
                      <a:txBody>
                        <a:bodyPr/>
                        <a:lstStyle/>
                        <a:p>
                          <a:pPr marL="0" marR="0" algn="ctr">
                            <a:lnSpc>
                              <a:spcPct val="150000"/>
                            </a:lnSpc>
                            <a:spcBef>
                              <a:spcPts val="0"/>
                            </a:spcBef>
                            <a:spcAft>
                              <a:spcPts val="0"/>
                            </a:spcAft>
                          </a:pPr>
                          <a14:m>
                            <m:oMathPara xmlns:m="http://schemas.openxmlformats.org/officeDocument/2006/math">
                              <m:oMathParaPr>
                                <m:jc m:val="centerGroup"/>
                              </m:oMathParaPr>
                              <m:oMath xmlns:m="http://schemas.openxmlformats.org/officeDocument/2006/math">
                                <m:sSub>
                                  <m:sSubPr>
                                    <m:ctrlPr>
                                      <a:rPr lang="en-US" sz="2000" i="1">
                                        <a:effectLst/>
                                        <a:latin typeface="Cambria Math" panose="02040503050406030204" pitchFamily="18" charset="0"/>
                                      </a:rPr>
                                    </m:ctrlPr>
                                  </m:sSubPr>
                                  <m:e>
                                    <m:r>
                                      <a:rPr lang="en-US" sz="2000">
                                        <a:effectLst/>
                                        <a:latin typeface="Cambria Math" panose="02040503050406030204" pitchFamily="18" charset="0"/>
                                      </a:rPr>
                                      <m:t>𝑃</m:t>
                                    </m:r>
                                  </m:e>
                                  <m:sub>
                                    <m:r>
                                      <a:rPr lang="en-US" sz="2000">
                                        <a:effectLst/>
                                        <a:latin typeface="Cambria Math" panose="02040503050406030204" pitchFamily="18" charset="0"/>
                                      </a:rPr>
                                      <m:t>3</m:t>
                                    </m:r>
                                  </m:sub>
                                </m:sSub>
                              </m:oMath>
                            </m:oMathPara>
                          </a14:m>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50000"/>
                            </a:lnSpc>
                            <a:spcBef>
                              <a:spcPts val="0"/>
                            </a:spcBef>
                            <a:spcAft>
                              <a:spcPts val="0"/>
                            </a:spcAft>
                          </a:pPr>
                          <a:r>
                            <a:rPr lang="en-US" sz="2000">
                              <a:effectLst/>
                              <a:latin typeface="Arial" panose="020B0604020202020204" pitchFamily="34" charset="0"/>
                              <a:cs typeface="Arial" panose="020B0604020202020204" pitchFamily="34" charset="0"/>
                            </a:rPr>
                            <a:t>Yes</a:t>
                          </a:r>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50000"/>
                            </a:lnSpc>
                            <a:spcBef>
                              <a:spcPts val="0"/>
                            </a:spcBef>
                            <a:spcAft>
                              <a:spcPts val="0"/>
                            </a:spcAft>
                          </a:pPr>
                          <a:r>
                            <a:rPr lang="en-US" sz="2000">
                              <a:effectLst/>
                              <a:latin typeface="Arial" panose="020B0604020202020204" pitchFamily="34" charset="0"/>
                              <a:cs typeface="Arial" panose="020B0604020202020204" pitchFamily="34" charset="0"/>
                            </a:rPr>
                            <a:t>Yes</a:t>
                          </a:r>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50000"/>
                            </a:lnSpc>
                            <a:spcBef>
                              <a:spcPts val="0"/>
                            </a:spcBef>
                            <a:spcAft>
                              <a:spcPts val="0"/>
                            </a:spcAft>
                          </a:pPr>
                          <a:r>
                            <a:rPr lang="en-US" sz="2000">
                              <a:effectLst/>
                              <a:latin typeface="Arial" panose="020B0604020202020204" pitchFamily="34" charset="0"/>
                              <a:cs typeface="Arial" panose="020B0604020202020204" pitchFamily="34" charset="0"/>
                            </a:rPr>
                            <a:t>No</a:t>
                          </a:r>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50000"/>
                            </a:lnSpc>
                            <a:spcBef>
                              <a:spcPts val="0"/>
                            </a:spcBef>
                            <a:spcAft>
                              <a:spcPts val="0"/>
                            </a:spcAft>
                          </a:pPr>
                          <a:r>
                            <a:rPr lang="en-US" sz="2000">
                              <a:effectLst/>
                              <a:latin typeface="Arial" panose="020B0604020202020204" pitchFamily="34" charset="0"/>
                              <a:cs typeface="Arial" panose="020B0604020202020204" pitchFamily="34" charset="0"/>
                            </a:rPr>
                            <a:t>No</a:t>
                          </a:r>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50000"/>
                            </a:lnSpc>
                            <a:spcBef>
                              <a:spcPts val="0"/>
                            </a:spcBef>
                            <a:spcAft>
                              <a:spcPts val="0"/>
                            </a:spcAft>
                          </a:pPr>
                          <a:r>
                            <a:rPr lang="en-US" sz="2000" dirty="0">
                              <a:effectLst/>
                              <a:latin typeface="Arial" panose="020B0604020202020204" pitchFamily="34" charset="0"/>
                              <a:cs typeface="Arial" panose="020B0604020202020204" pitchFamily="34" charset="0"/>
                            </a:rPr>
                            <a:t>No</a:t>
                          </a:r>
                          <a:endParaRPr lang="en-US" sz="20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1912282895"/>
                      </a:ext>
                    </a:extLst>
                  </a:tr>
                  <a:tr h="384131">
                    <a:tc>
                      <a:txBody>
                        <a:bodyPr/>
                        <a:lstStyle/>
                        <a:p>
                          <a:pPr marL="0" marR="0" indent="269875" algn="ctr">
                            <a:lnSpc>
                              <a:spcPct val="150000"/>
                            </a:lnSpc>
                            <a:spcBef>
                              <a:spcPts val="0"/>
                            </a:spcBef>
                            <a:spcAft>
                              <a:spcPts val="0"/>
                            </a:spcAft>
                          </a:pPr>
                          <a14:m>
                            <m:oMathPara xmlns:m="http://schemas.openxmlformats.org/officeDocument/2006/math">
                              <m:oMathParaPr>
                                <m:jc m:val="centerGroup"/>
                              </m:oMathParaPr>
                              <m:oMath xmlns:m="http://schemas.openxmlformats.org/officeDocument/2006/math">
                                <m:sSub>
                                  <m:sSubPr>
                                    <m:ctrlPr>
                                      <a:rPr lang="en-US" sz="2000" i="1">
                                        <a:effectLst/>
                                        <a:latin typeface="Cambria Math" panose="02040503050406030204" pitchFamily="18" charset="0"/>
                                      </a:rPr>
                                    </m:ctrlPr>
                                  </m:sSubPr>
                                  <m:e>
                                    <m:r>
                                      <a:rPr lang="en-US" sz="2000">
                                        <a:effectLst/>
                                        <a:latin typeface="Cambria Math" panose="02040503050406030204" pitchFamily="18" charset="0"/>
                                      </a:rPr>
                                      <m:t>𝑃</m:t>
                                    </m:r>
                                  </m:e>
                                  <m:sub>
                                    <m:r>
                                      <a:rPr lang="en-US" sz="2000">
                                        <a:effectLst/>
                                        <a:latin typeface="Cambria Math" panose="02040503050406030204" pitchFamily="18" charset="0"/>
                                      </a:rPr>
                                      <m:t>4</m:t>
                                    </m:r>
                                  </m:sub>
                                </m:sSub>
                              </m:oMath>
                            </m:oMathPara>
                          </a14:m>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50000"/>
                            </a:lnSpc>
                            <a:spcBef>
                              <a:spcPts val="0"/>
                            </a:spcBef>
                            <a:spcAft>
                              <a:spcPts val="0"/>
                            </a:spcAft>
                          </a:pPr>
                          <a:r>
                            <a:rPr lang="en-US" sz="2000">
                              <a:effectLst/>
                              <a:latin typeface="Arial" panose="020B0604020202020204" pitchFamily="34" charset="0"/>
                              <a:cs typeface="Arial" panose="020B0604020202020204" pitchFamily="34" charset="0"/>
                            </a:rPr>
                            <a:t>Yes</a:t>
                          </a:r>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50000"/>
                            </a:lnSpc>
                            <a:spcBef>
                              <a:spcPts val="0"/>
                            </a:spcBef>
                            <a:spcAft>
                              <a:spcPts val="0"/>
                            </a:spcAft>
                          </a:pPr>
                          <a:r>
                            <a:rPr lang="en-US" sz="2000">
                              <a:effectLst/>
                              <a:latin typeface="Arial" panose="020B0604020202020204" pitchFamily="34" charset="0"/>
                              <a:cs typeface="Arial" panose="020B0604020202020204" pitchFamily="34" charset="0"/>
                            </a:rPr>
                            <a:t>Yes</a:t>
                          </a:r>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50000"/>
                            </a:lnSpc>
                            <a:spcBef>
                              <a:spcPts val="0"/>
                            </a:spcBef>
                            <a:spcAft>
                              <a:spcPts val="0"/>
                            </a:spcAft>
                          </a:pPr>
                          <a:r>
                            <a:rPr lang="en-US" sz="2000">
                              <a:effectLst/>
                              <a:latin typeface="Arial" panose="020B0604020202020204" pitchFamily="34" charset="0"/>
                              <a:cs typeface="Arial" panose="020B0604020202020204" pitchFamily="34" charset="0"/>
                            </a:rPr>
                            <a:t>No</a:t>
                          </a:r>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50000"/>
                            </a:lnSpc>
                            <a:spcBef>
                              <a:spcPts val="0"/>
                            </a:spcBef>
                            <a:spcAft>
                              <a:spcPts val="0"/>
                            </a:spcAft>
                          </a:pPr>
                          <a:r>
                            <a:rPr lang="en-US" sz="2000">
                              <a:effectLst/>
                              <a:latin typeface="Arial" panose="020B0604020202020204" pitchFamily="34" charset="0"/>
                              <a:cs typeface="Arial" panose="020B0604020202020204" pitchFamily="34" charset="0"/>
                            </a:rPr>
                            <a:t>No</a:t>
                          </a:r>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50000"/>
                            </a:lnSpc>
                            <a:spcBef>
                              <a:spcPts val="0"/>
                            </a:spcBef>
                            <a:spcAft>
                              <a:spcPts val="0"/>
                            </a:spcAft>
                          </a:pPr>
                          <a:r>
                            <a:rPr lang="en-US" sz="2000" dirty="0">
                              <a:effectLst/>
                              <a:latin typeface="Arial" panose="020B0604020202020204" pitchFamily="34" charset="0"/>
                              <a:cs typeface="Arial" panose="020B0604020202020204" pitchFamily="34" charset="0"/>
                            </a:rPr>
                            <a:t>No</a:t>
                          </a:r>
                          <a:endParaRPr lang="en-US" sz="20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1804921640"/>
                      </a:ext>
                    </a:extLst>
                  </a:tr>
                  <a:tr h="344458">
                    <a:tc>
                      <a:txBody>
                        <a:bodyPr/>
                        <a:lstStyle/>
                        <a:p>
                          <a:pPr marL="0" marR="0" algn="ctr">
                            <a:lnSpc>
                              <a:spcPct val="150000"/>
                            </a:lnSpc>
                            <a:spcBef>
                              <a:spcPts val="0"/>
                            </a:spcBef>
                            <a:spcAft>
                              <a:spcPts val="0"/>
                            </a:spcAft>
                          </a:pPr>
                          <a:r>
                            <a:rPr lang="en-US" sz="2000" dirty="0">
                              <a:effectLst/>
                              <a:latin typeface="Arial" panose="020B0604020202020204" pitchFamily="34" charset="0"/>
                              <a:cs typeface="Arial" panose="020B0604020202020204" pitchFamily="34" charset="0"/>
                            </a:rPr>
                            <a:t>Rolling Shutter</a:t>
                          </a:r>
                          <a:endParaRPr lang="en-US" sz="20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50000"/>
                            </a:lnSpc>
                            <a:spcBef>
                              <a:spcPts val="0"/>
                            </a:spcBef>
                            <a:spcAft>
                              <a:spcPts val="0"/>
                            </a:spcAft>
                          </a:pPr>
                          <a:r>
                            <a:rPr lang="en-US" sz="2000">
                              <a:effectLst/>
                              <a:latin typeface="Arial" panose="020B0604020202020204" pitchFamily="34" charset="0"/>
                              <a:cs typeface="Arial" panose="020B0604020202020204" pitchFamily="34" charset="0"/>
                            </a:rPr>
                            <a:t>Yes</a:t>
                          </a:r>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50000"/>
                            </a:lnSpc>
                            <a:spcBef>
                              <a:spcPts val="0"/>
                            </a:spcBef>
                            <a:spcAft>
                              <a:spcPts val="0"/>
                            </a:spcAft>
                          </a:pPr>
                          <a:r>
                            <a:rPr lang="en-US" sz="2000">
                              <a:effectLst/>
                              <a:latin typeface="Arial" panose="020B0604020202020204" pitchFamily="34" charset="0"/>
                              <a:cs typeface="Arial" panose="020B0604020202020204" pitchFamily="34" charset="0"/>
                            </a:rPr>
                            <a:t>No</a:t>
                          </a:r>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50000"/>
                            </a:lnSpc>
                            <a:spcBef>
                              <a:spcPts val="0"/>
                            </a:spcBef>
                            <a:spcAft>
                              <a:spcPts val="0"/>
                            </a:spcAft>
                          </a:pPr>
                          <a:r>
                            <a:rPr lang="en-US" sz="2000">
                              <a:effectLst/>
                              <a:latin typeface="Arial" panose="020B0604020202020204" pitchFamily="34" charset="0"/>
                              <a:cs typeface="Arial" panose="020B0604020202020204" pitchFamily="34" charset="0"/>
                            </a:rPr>
                            <a:t>Yes</a:t>
                          </a:r>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50000"/>
                            </a:lnSpc>
                            <a:spcBef>
                              <a:spcPts val="0"/>
                            </a:spcBef>
                            <a:spcAft>
                              <a:spcPts val="0"/>
                            </a:spcAft>
                          </a:pPr>
                          <a:r>
                            <a:rPr lang="en-US" sz="2000">
                              <a:effectLst/>
                              <a:latin typeface="Arial" panose="020B0604020202020204" pitchFamily="34" charset="0"/>
                              <a:cs typeface="Arial" panose="020B0604020202020204" pitchFamily="34" charset="0"/>
                            </a:rPr>
                            <a:t>Yes</a:t>
                          </a:r>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50000"/>
                            </a:lnSpc>
                            <a:spcBef>
                              <a:spcPts val="0"/>
                            </a:spcBef>
                            <a:spcAft>
                              <a:spcPts val="0"/>
                            </a:spcAft>
                          </a:pPr>
                          <a:r>
                            <a:rPr lang="en-US" sz="2000" dirty="0">
                              <a:effectLst/>
                              <a:latin typeface="Arial" panose="020B0604020202020204" pitchFamily="34" charset="0"/>
                              <a:cs typeface="Arial" panose="020B0604020202020204" pitchFamily="34" charset="0"/>
                            </a:rPr>
                            <a:t>Yes</a:t>
                          </a:r>
                          <a:endParaRPr lang="en-US" sz="20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2383354496"/>
                      </a:ext>
                    </a:extLst>
                  </a:tr>
                </a:tbl>
              </a:graphicData>
            </a:graphic>
          </p:graphicFrame>
        </mc:Choice>
        <mc:Fallback xmlns="">
          <p:graphicFrame>
            <p:nvGraphicFramePr>
              <p:cNvPr id="5" name="Table 4"/>
              <p:cNvGraphicFramePr>
                <a:graphicFrameLocks noGrp="1"/>
              </p:cNvGraphicFramePr>
              <p:nvPr>
                <p:extLst>
                  <p:ext uri="{D42A27DB-BD31-4B8C-83A1-F6EECF244321}">
                    <p14:modId xmlns:p14="http://schemas.microsoft.com/office/powerpoint/2010/main" val="3799955278"/>
                  </p:ext>
                </p:extLst>
              </p:nvPr>
            </p:nvGraphicFramePr>
            <p:xfrm>
              <a:off x="0" y="1154343"/>
              <a:ext cx="7850418" cy="5528120"/>
            </p:xfrm>
            <a:graphic>
              <a:graphicData uri="http://schemas.openxmlformats.org/drawingml/2006/table">
                <a:tbl>
                  <a:tblPr firstRow="1" firstCol="1" bandRow="1">
                    <a:tableStyleId>{5C22544A-7EE6-4342-B048-85BDC9FD1C3A}</a:tableStyleId>
                  </a:tblPr>
                  <a:tblGrid>
                    <a:gridCol w="2449872">
                      <a:extLst>
                        <a:ext uri="{9D8B030D-6E8A-4147-A177-3AD203B41FA5}">
                          <a16:colId xmlns:a16="http://schemas.microsoft.com/office/drawing/2014/main" val="3430930831"/>
                        </a:ext>
                      </a:extLst>
                    </a:gridCol>
                    <a:gridCol w="961000">
                      <a:extLst>
                        <a:ext uri="{9D8B030D-6E8A-4147-A177-3AD203B41FA5}">
                          <a16:colId xmlns:a16="http://schemas.microsoft.com/office/drawing/2014/main" val="2521667183"/>
                        </a:ext>
                      </a:extLst>
                    </a:gridCol>
                    <a:gridCol w="961000">
                      <a:extLst>
                        <a:ext uri="{9D8B030D-6E8A-4147-A177-3AD203B41FA5}">
                          <a16:colId xmlns:a16="http://schemas.microsoft.com/office/drawing/2014/main" val="2138257176"/>
                        </a:ext>
                      </a:extLst>
                    </a:gridCol>
                    <a:gridCol w="961000">
                      <a:extLst>
                        <a:ext uri="{9D8B030D-6E8A-4147-A177-3AD203B41FA5}">
                          <a16:colId xmlns:a16="http://schemas.microsoft.com/office/drawing/2014/main" val="2280134290"/>
                        </a:ext>
                      </a:extLst>
                    </a:gridCol>
                    <a:gridCol w="1258773">
                      <a:extLst>
                        <a:ext uri="{9D8B030D-6E8A-4147-A177-3AD203B41FA5}">
                          <a16:colId xmlns:a16="http://schemas.microsoft.com/office/drawing/2014/main" val="3738839947"/>
                        </a:ext>
                      </a:extLst>
                    </a:gridCol>
                    <a:gridCol w="1258773">
                      <a:extLst>
                        <a:ext uri="{9D8B030D-6E8A-4147-A177-3AD203B41FA5}">
                          <a16:colId xmlns:a16="http://schemas.microsoft.com/office/drawing/2014/main" val="3598045278"/>
                        </a:ext>
                      </a:extLst>
                    </a:gridCol>
                  </a:tblGrid>
                  <a:tr h="457200">
                    <a:tc rowSpan="2">
                      <a:txBody>
                        <a:bodyPr/>
                        <a:lstStyle/>
                        <a:p>
                          <a:pPr marL="0" marR="0" algn="ctr">
                            <a:lnSpc>
                              <a:spcPct val="150000"/>
                            </a:lnSpc>
                            <a:spcBef>
                              <a:spcPts val="0"/>
                            </a:spcBef>
                            <a:spcAft>
                              <a:spcPts val="0"/>
                            </a:spcAft>
                          </a:pPr>
                          <a:r>
                            <a:rPr lang="en-US" sz="2000" dirty="0">
                              <a:effectLst/>
                              <a:latin typeface="Arial" panose="020B0604020202020204" pitchFamily="34" charset="0"/>
                              <a:cs typeface="Arial" panose="020B0604020202020204" pitchFamily="34" charset="0"/>
                            </a:rPr>
                            <a:t>Parameter</a:t>
                          </a:r>
                          <a:endParaRPr lang="en-US" sz="20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gridSpan="5">
                      <a:txBody>
                        <a:bodyPr/>
                        <a:lstStyle/>
                        <a:p>
                          <a:pPr marL="0" marR="0" indent="269875" algn="ctr">
                            <a:lnSpc>
                              <a:spcPct val="150000"/>
                            </a:lnSpc>
                            <a:spcBef>
                              <a:spcPts val="0"/>
                            </a:spcBef>
                            <a:spcAft>
                              <a:spcPts val="0"/>
                            </a:spcAft>
                          </a:pPr>
                          <a:r>
                            <a:rPr lang="en-US" sz="2000">
                              <a:effectLst/>
                              <a:latin typeface="Arial" panose="020B0604020202020204" pitchFamily="34" charset="0"/>
                              <a:cs typeface="Arial" panose="020B0604020202020204" pitchFamily="34" charset="0"/>
                            </a:rPr>
                            <a:t>Camera self-calibration scenarios</a:t>
                          </a:r>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772847505"/>
                      </a:ext>
                    </a:extLst>
                  </a:tr>
                  <a:tr h="457200">
                    <a:tc vMerge="1">
                      <a:txBody>
                        <a:bodyPr/>
                        <a:lstStyle/>
                        <a:p>
                          <a:endParaRPr lang="en-US"/>
                        </a:p>
                      </a:txBody>
                      <a:tcPr/>
                    </a:tc>
                    <a:tc>
                      <a:txBody>
                        <a:bodyPr/>
                        <a:lstStyle/>
                        <a:p>
                          <a:pPr marL="0" marR="0" algn="ctr">
                            <a:lnSpc>
                              <a:spcPct val="150000"/>
                            </a:lnSpc>
                            <a:spcBef>
                              <a:spcPts val="0"/>
                            </a:spcBef>
                            <a:spcAft>
                              <a:spcPts val="0"/>
                            </a:spcAft>
                          </a:pPr>
                          <a:r>
                            <a:rPr lang="en-US" sz="2000" dirty="0">
                              <a:effectLst/>
                              <a:latin typeface="Arial" panose="020B0604020202020204" pitchFamily="34" charset="0"/>
                              <a:cs typeface="Arial" panose="020B0604020202020204" pitchFamily="34" charset="0"/>
                            </a:rPr>
                            <a:t>1</a:t>
                          </a:r>
                          <a:endParaRPr lang="en-US" sz="20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50000"/>
                            </a:lnSpc>
                            <a:spcBef>
                              <a:spcPts val="0"/>
                            </a:spcBef>
                            <a:spcAft>
                              <a:spcPts val="0"/>
                            </a:spcAft>
                          </a:pPr>
                          <a:r>
                            <a:rPr lang="en-US" sz="2000" dirty="0">
                              <a:effectLst/>
                              <a:latin typeface="Arial" panose="020B0604020202020204" pitchFamily="34" charset="0"/>
                              <a:cs typeface="Arial" panose="020B0604020202020204" pitchFamily="34" charset="0"/>
                            </a:rPr>
                            <a:t>2</a:t>
                          </a:r>
                          <a:endParaRPr lang="en-US" sz="20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50000"/>
                            </a:lnSpc>
                            <a:spcBef>
                              <a:spcPts val="0"/>
                            </a:spcBef>
                            <a:spcAft>
                              <a:spcPts val="0"/>
                            </a:spcAft>
                          </a:pPr>
                          <a:r>
                            <a:rPr lang="en-US" sz="2000" dirty="0">
                              <a:effectLst/>
                              <a:latin typeface="Arial" panose="020B0604020202020204" pitchFamily="34" charset="0"/>
                              <a:cs typeface="Arial" panose="020B0604020202020204" pitchFamily="34" charset="0"/>
                            </a:rPr>
                            <a:t>3</a:t>
                          </a:r>
                          <a:endParaRPr lang="en-US" sz="20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50000"/>
                            </a:lnSpc>
                            <a:spcBef>
                              <a:spcPts val="0"/>
                            </a:spcBef>
                            <a:spcAft>
                              <a:spcPts val="0"/>
                            </a:spcAft>
                          </a:pPr>
                          <a:r>
                            <a:rPr lang="en-US" sz="2000" dirty="0">
                              <a:effectLst/>
                              <a:latin typeface="Arial" panose="020B0604020202020204" pitchFamily="34" charset="0"/>
                              <a:cs typeface="Arial" panose="020B0604020202020204" pitchFamily="34" charset="0"/>
                            </a:rPr>
                            <a:t>4</a:t>
                          </a:r>
                          <a:endParaRPr lang="en-US" sz="20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50000"/>
                            </a:lnSpc>
                            <a:spcBef>
                              <a:spcPts val="0"/>
                            </a:spcBef>
                            <a:spcAft>
                              <a:spcPts val="0"/>
                            </a:spcAft>
                          </a:pPr>
                          <a:r>
                            <a:rPr lang="en-US" sz="2000" dirty="0">
                              <a:effectLst/>
                              <a:latin typeface="Arial" panose="020B0604020202020204" pitchFamily="34" charset="0"/>
                              <a:cs typeface="Arial" panose="020B0604020202020204" pitchFamily="34" charset="0"/>
                            </a:rPr>
                            <a:t>5</a:t>
                          </a:r>
                          <a:endParaRPr lang="en-US" sz="20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659265884"/>
                      </a:ext>
                    </a:extLst>
                  </a:tr>
                  <a:tr h="457200">
                    <a:tc>
                      <a:txBody>
                        <a:bodyPr/>
                        <a:lstStyle/>
                        <a:p>
                          <a:pPr marL="0" marR="0" algn="ctr">
                            <a:lnSpc>
                              <a:spcPct val="150000"/>
                            </a:lnSpc>
                            <a:spcBef>
                              <a:spcPts val="0"/>
                            </a:spcBef>
                            <a:spcAft>
                              <a:spcPts val="0"/>
                            </a:spcAft>
                          </a:pPr>
                          <a:r>
                            <a:rPr lang="en-US" sz="2000">
                              <a:effectLst/>
                              <a:latin typeface="Arial" panose="020B0604020202020204" pitchFamily="34" charset="0"/>
                              <a:cs typeface="Arial" panose="020B0604020202020204" pitchFamily="34" charset="0"/>
                            </a:rPr>
                            <a:t>f</a:t>
                          </a:r>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50000"/>
                            </a:lnSpc>
                            <a:spcBef>
                              <a:spcPts val="0"/>
                            </a:spcBef>
                            <a:spcAft>
                              <a:spcPts val="0"/>
                            </a:spcAft>
                          </a:pPr>
                          <a:r>
                            <a:rPr lang="en-US" sz="2000" dirty="0">
                              <a:effectLst/>
                              <a:latin typeface="Arial" panose="020B0604020202020204" pitchFamily="34" charset="0"/>
                              <a:cs typeface="Arial" panose="020B0604020202020204" pitchFamily="34" charset="0"/>
                            </a:rPr>
                            <a:t>Yes</a:t>
                          </a:r>
                          <a:endParaRPr lang="en-US" sz="20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50000"/>
                            </a:lnSpc>
                            <a:spcBef>
                              <a:spcPts val="0"/>
                            </a:spcBef>
                            <a:spcAft>
                              <a:spcPts val="0"/>
                            </a:spcAft>
                          </a:pPr>
                          <a:r>
                            <a:rPr lang="en-US" sz="2000" dirty="0">
                              <a:effectLst/>
                              <a:latin typeface="Arial" panose="020B0604020202020204" pitchFamily="34" charset="0"/>
                              <a:cs typeface="Arial" panose="020B0604020202020204" pitchFamily="34" charset="0"/>
                            </a:rPr>
                            <a:t>Yes</a:t>
                          </a:r>
                          <a:endParaRPr lang="en-US" sz="20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50000"/>
                            </a:lnSpc>
                            <a:spcBef>
                              <a:spcPts val="0"/>
                            </a:spcBef>
                            <a:spcAft>
                              <a:spcPts val="0"/>
                            </a:spcAft>
                          </a:pPr>
                          <a:r>
                            <a:rPr lang="en-US" sz="2000">
                              <a:effectLst/>
                              <a:latin typeface="Arial" panose="020B0604020202020204" pitchFamily="34" charset="0"/>
                              <a:cs typeface="Arial" panose="020B0604020202020204" pitchFamily="34" charset="0"/>
                            </a:rPr>
                            <a:t>Yes</a:t>
                          </a:r>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50000"/>
                            </a:lnSpc>
                            <a:spcBef>
                              <a:spcPts val="0"/>
                            </a:spcBef>
                            <a:spcAft>
                              <a:spcPts val="0"/>
                            </a:spcAft>
                          </a:pPr>
                          <a:r>
                            <a:rPr lang="en-US" sz="2000">
                              <a:effectLst/>
                              <a:latin typeface="Arial" panose="020B0604020202020204" pitchFamily="34" charset="0"/>
                              <a:cs typeface="Arial" panose="020B0604020202020204" pitchFamily="34" charset="0"/>
                            </a:rPr>
                            <a:t>Yes</a:t>
                          </a:r>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50000"/>
                            </a:lnSpc>
                            <a:spcBef>
                              <a:spcPts val="0"/>
                            </a:spcBef>
                            <a:spcAft>
                              <a:spcPts val="0"/>
                            </a:spcAft>
                          </a:pPr>
                          <a:r>
                            <a:rPr lang="en-US" sz="2000" dirty="0">
                              <a:effectLst/>
                              <a:latin typeface="Arial" panose="020B0604020202020204" pitchFamily="34" charset="0"/>
                              <a:cs typeface="Arial" panose="020B0604020202020204" pitchFamily="34" charset="0"/>
                            </a:rPr>
                            <a:t>Yes</a:t>
                          </a:r>
                          <a:endParaRPr lang="en-US" sz="20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3105566859"/>
                      </a:ext>
                    </a:extLst>
                  </a:tr>
                  <a:tr h="498920">
                    <a:tc>
                      <a:txBody>
                        <a:bodyPr/>
                        <a:lstStyle/>
                        <a:p>
                          <a:endParaRPr lang="en-US"/>
                        </a:p>
                      </a:txBody>
                      <a:tcPr marL="68580" marR="68580" marT="0" marB="0" anchor="ctr">
                        <a:blipFill>
                          <a:blip r:embed="rId2"/>
                          <a:stretch>
                            <a:fillRect l="-498" t="-275610" r="-221393" b="-752439"/>
                          </a:stretch>
                        </a:blipFill>
                      </a:tcPr>
                    </a:tc>
                    <a:tc>
                      <a:txBody>
                        <a:bodyPr/>
                        <a:lstStyle/>
                        <a:p>
                          <a:pPr marL="0" marR="0" algn="ctr">
                            <a:lnSpc>
                              <a:spcPct val="150000"/>
                            </a:lnSpc>
                            <a:spcBef>
                              <a:spcPts val="0"/>
                            </a:spcBef>
                            <a:spcAft>
                              <a:spcPts val="0"/>
                            </a:spcAft>
                          </a:pPr>
                          <a:r>
                            <a:rPr lang="en-US" sz="2000">
                              <a:effectLst/>
                              <a:latin typeface="Arial" panose="020B0604020202020204" pitchFamily="34" charset="0"/>
                              <a:cs typeface="Arial" panose="020B0604020202020204" pitchFamily="34" charset="0"/>
                            </a:rPr>
                            <a:t>Yes</a:t>
                          </a:r>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50000"/>
                            </a:lnSpc>
                            <a:spcBef>
                              <a:spcPts val="0"/>
                            </a:spcBef>
                            <a:spcAft>
                              <a:spcPts val="0"/>
                            </a:spcAft>
                          </a:pPr>
                          <a:r>
                            <a:rPr lang="en-US" sz="2000">
                              <a:effectLst/>
                              <a:latin typeface="Arial" panose="020B0604020202020204" pitchFamily="34" charset="0"/>
                              <a:cs typeface="Arial" panose="020B0604020202020204" pitchFamily="34" charset="0"/>
                            </a:rPr>
                            <a:t>Yes</a:t>
                          </a:r>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50000"/>
                            </a:lnSpc>
                            <a:spcBef>
                              <a:spcPts val="0"/>
                            </a:spcBef>
                            <a:spcAft>
                              <a:spcPts val="0"/>
                            </a:spcAft>
                          </a:pPr>
                          <a:r>
                            <a:rPr lang="en-US" sz="2000" dirty="0">
                              <a:effectLst/>
                              <a:latin typeface="Arial" panose="020B0604020202020204" pitchFamily="34" charset="0"/>
                              <a:cs typeface="Arial" panose="020B0604020202020204" pitchFamily="34" charset="0"/>
                            </a:rPr>
                            <a:t>Yes</a:t>
                          </a:r>
                          <a:endParaRPr lang="en-US" sz="20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50000"/>
                            </a:lnSpc>
                            <a:spcBef>
                              <a:spcPts val="0"/>
                            </a:spcBef>
                            <a:spcAft>
                              <a:spcPts val="0"/>
                            </a:spcAft>
                          </a:pPr>
                          <a:r>
                            <a:rPr lang="en-US" sz="2000">
                              <a:effectLst/>
                              <a:latin typeface="Arial" panose="020B0604020202020204" pitchFamily="34" charset="0"/>
                              <a:cs typeface="Arial" panose="020B0604020202020204" pitchFamily="34" charset="0"/>
                            </a:rPr>
                            <a:t>Yes</a:t>
                          </a:r>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50000"/>
                            </a:lnSpc>
                            <a:spcBef>
                              <a:spcPts val="0"/>
                            </a:spcBef>
                            <a:spcAft>
                              <a:spcPts val="0"/>
                            </a:spcAft>
                          </a:pPr>
                          <a:r>
                            <a:rPr lang="en-US" sz="2000" dirty="0">
                              <a:effectLst/>
                              <a:latin typeface="Arial" panose="020B0604020202020204" pitchFamily="34" charset="0"/>
                              <a:cs typeface="Arial" panose="020B0604020202020204" pitchFamily="34" charset="0"/>
                            </a:rPr>
                            <a:t>No</a:t>
                          </a:r>
                          <a:endParaRPr lang="en-US" sz="20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2428279864"/>
                      </a:ext>
                    </a:extLst>
                  </a:tr>
                  <a:tr h="457200">
                    <a:tc>
                      <a:txBody>
                        <a:bodyPr/>
                        <a:lstStyle/>
                        <a:p>
                          <a:endParaRPr lang="en-US"/>
                        </a:p>
                      </a:txBody>
                      <a:tcPr marL="68580" marR="68580" marT="0" marB="0" anchor="ctr">
                        <a:blipFill>
                          <a:blip r:embed="rId2"/>
                          <a:stretch>
                            <a:fillRect l="-498" t="-410667" r="-221393" b="-722667"/>
                          </a:stretch>
                        </a:blipFill>
                      </a:tcPr>
                    </a:tc>
                    <a:tc>
                      <a:txBody>
                        <a:bodyPr/>
                        <a:lstStyle/>
                        <a:p>
                          <a:pPr marL="0" marR="0" algn="ctr">
                            <a:lnSpc>
                              <a:spcPct val="150000"/>
                            </a:lnSpc>
                            <a:spcBef>
                              <a:spcPts val="0"/>
                            </a:spcBef>
                            <a:spcAft>
                              <a:spcPts val="0"/>
                            </a:spcAft>
                          </a:pPr>
                          <a:r>
                            <a:rPr lang="en-US" sz="2000">
                              <a:effectLst/>
                              <a:latin typeface="Arial" panose="020B0604020202020204" pitchFamily="34" charset="0"/>
                              <a:cs typeface="Arial" panose="020B0604020202020204" pitchFamily="34" charset="0"/>
                            </a:rPr>
                            <a:t>Yes</a:t>
                          </a:r>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50000"/>
                            </a:lnSpc>
                            <a:spcBef>
                              <a:spcPts val="0"/>
                            </a:spcBef>
                            <a:spcAft>
                              <a:spcPts val="0"/>
                            </a:spcAft>
                          </a:pPr>
                          <a:r>
                            <a:rPr lang="en-US" sz="2000">
                              <a:effectLst/>
                              <a:latin typeface="Arial" panose="020B0604020202020204" pitchFamily="34" charset="0"/>
                              <a:cs typeface="Arial" panose="020B0604020202020204" pitchFamily="34" charset="0"/>
                            </a:rPr>
                            <a:t>Yes</a:t>
                          </a:r>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50000"/>
                            </a:lnSpc>
                            <a:spcBef>
                              <a:spcPts val="0"/>
                            </a:spcBef>
                            <a:spcAft>
                              <a:spcPts val="0"/>
                            </a:spcAft>
                          </a:pPr>
                          <a:r>
                            <a:rPr lang="en-US" sz="2000">
                              <a:effectLst/>
                              <a:latin typeface="Arial" panose="020B0604020202020204" pitchFamily="34" charset="0"/>
                              <a:cs typeface="Arial" panose="020B0604020202020204" pitchFamily="34" charset="0"/>
                            </a:rPr>
                            <a:t>Yes</a:t>
                          </a:r>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50000"/>
                            </a:lnSpc>
                            <a:spcBef>
                              <a:spcPts val="0"/>
                            </a:spcBef>
                            <a:spcAft>
                              <a:spcPts val="0"/>
                            </a:spcAft>
                          </a:pPr>
                          <a:r>
                            <a:rPr lang="en-US" sz="2000" dirty="0">
                              <a:effectLst/>
                              <a:latin typeface="Arial" panose="020B0604020202020204" pitchFamily="34" charset="0"/>
                              <a:cs typeface="Arial" panose="020B0604020202020204" pitchFamily="34" charset="0"/>
                            </a:rPr>
                            <a:t>Yes</a:t>
                          </a:r>
                          <a:endParaRPr lang="en-US" sz="20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50000"/>
                            </a:lnSpc>
                            <a:spcBef>
                              <a:spcPts val="0"/>
                            </a:spcBef>
                            <a:spcAft>
                              <a:spcPts val="0"/>
                            </a:spcAft>
                          </a:pPr>
                          <a:r>
                            <a:rPr lang="en-US" sz="2000" dirty="0">
                              <a:effectLst/>
                              <a:latin typeface="Arial" panose="020B0604020202020204" pitchFamily="34" charset="0"/>
                              <a:cs typeface="Arial" panose="020B0604020202020204" pitchFamily="34" charset="0"/>
                            </a:rPr>
                            <a:t>Yes</a:t>
                          </a:r>
                          <a:endParaRPr lang="en-US" sz="20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759103500"/>
                      </a:ext>
                    </a:extLst>
                  </a:tr>
                  <a:tr h="457200">
                    <a:tc>
                      <a:txBody>
                        <a:bodyPr/>
                        <a:lstStyle/>
                        <a:p>
                          <a:endParaRPr lang="en-US"/>
                        </a:p>
                      </a:txBody>
                      <a:tcPr marL="68580" marR="68580" marT="0" marB="0" anchor="ctr">
                        <a:blipFill>
                          <a:blip r:embed="rId2"/>
                          <a:stretch>
                            <a:fillRect l="-498" t="-510667" r="-221393" b="-622667"/>
                          </a:stretch>
                        </a:blipFill>
                      </a:tcPr>
                    </a:tc>
                    <a:tc>
                      <a:txBody>
                        <a:bodyPr/>
                        <a:lstStyle/>
                        <a:p>
                          <a:pPr marL="0" marR="0" algn="ctr">
                            <a:lnSpc>
                              <a:spcPct val="150000"/>
                            </a:lnSpc>
                            <a:spcBef>
                              <a:spcPts val="0"/>
                            </a:spcBef>
                            <a:spcAft>
                              <a:spcPts val="0"/>
                            </a:spcAft>
                          </a:pPr>
                          <a:r>
                            <a:rPr lang="en-US" sz="2000">
                              <a:effectLst/>
                              <a:latin typeface="Arial" panose="020B0604020202020204" pitchFamily="34" charset="0"/>
                              <a:cs typeface="Arial" panose="020B0604020202020204" pitchFamily="34" charset="0"/>
                            </a:rPr>
                            <a:t>Yes</a:t>
                          </a:r>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50000"/>
                            </a:lnSpc>
                            <a:spcBef>
                              <a:spcPts val="0"/>
                            </a:spcBef>
                            <a:spcAft>
                              <a:spcPts val="0"/>
                            </a:spcAft>
                          </a:pPr>
                          <a:r>
                            <a:rPr lang="en-US" sz="2000">
                              <a:effectLst/>
                              <a:latin typeface="Arial" panose="020B0604020202020204" pitchFamily="34" charset="0"/>
                              <a:cs typeface="Arial" panose="020B0604020202020204" pitchFamily="34" charset="0"/>
                            </a:rPr>
                            <a:t>Yes</a:t>
                          </a:r>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50000"/>
                            </a:lnSpc>
                            <a:spcBef>
                              <a:spcPts val="0"/>
                            </a:spcBef>
                            <a:spcAft>
                              <a:spcPts val="0"/>
                            </a:spcAft>
                          </a:pPr>
                          <a:r>
                            <a:rPr lang="en-US" sz="2000">
                              <a:effectLst/>
                              <a:latin typeface="Arial" panose="020B0604020202020204" pitchFamily="34" charset="0"/>
                              <a:cs typeface="Arial" panose="020B0604020202020204" pitchFamily="34" charset="0"/>
                            </a:rPr>
                            <a:t>Yes</a:t>
                          </a:r>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50000"/>
                            </a:lnSpc>
                            <a:spcBef>
                              <a:spcPts val="0"/>
                            </a:spcBef>
                            <a:spcAft>
                              <a:spcPts val="0"/>
                            </a:spcAft>
                          </a:pPr>
                          <a:r>
                            <a:rPr lang="en-US" sz="2000">
                              <a:effectLst/>
                              <a:latin typeface="Arial" panose="020B0604020202020204" pitchFamily="34" charset="0"/>
                              <a:cs typeface="Arial" panose="020B0604020202020204" pitchFamily="34" charset="0"/>
                            </a:rPr>
                            <a:t>Yes</a:t>
                          </a:r>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50000"/>
                            </a:lnSpc>
                            <a:spcBef>
                              <a:spcPts val="0"/>
                            </a:spcBef>
                            <a:spcAft>
                              <a:spcPts val="0"/>
                            </a:spcAft>
                          </a:pPr>
                          <a:r>
                            <a:rPr lang="en-US" sz="2000" dirty="0">
                              <a:effectLst/>
                              <a:latin typeface="Arial" panose="020B0604020202020204" pitchFamily="34" charset="0"/>
                              <a:cs typeface="Arial" panose="020B0604020202020204" pitchFamily="34" charset="0"/>
                            </a:rPr>
                            <a:t>Yes</a:t>
                          </a:r>
                          <a:endParaRPr lang="en-US" sz="20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3352200187"/>
                      </a:ext>
                    </a:extLst>
                  </a:tr>
                  <a:tr h="457200">
                    <a:tc>
                      <a:txBody>
                        <a:bodyPr/>
                        <a:lstStyle/>
                        <a:p>
                          <a:endParaRPr lang="en-US"/>
                        </a:p>
                      </a:txBody>
                      <a:tcPr marL="68580" marR="68580" marT="0" marB="0" anchor="ctr">
                        <a:blipFill>
                          <a:blip r:embed="rId2"/>
                          <a:stretch>
                            <a:fillRect l="-498" t="-602632" r="-221393" b="-514474"/>
                          </a:stretch>
                        </a:blipFill>
                      </a:tcPr>
                    </a:tc>
                    <a:tc>
                      <a:txBody>
                        <a:bodyPr/>
                        <a:lstStyle/>
                        <a:p>
                          <a:pPr marL="0" marR="0" algn="ctr">
                            <a:lnSpc>
                              <a:spcPct val="150000"/>
                            </a:lnSpc>
                            <a:spcBef>
                              <a:spcPts val="0"/>
                            </a:spcBef>
                            <a:spcAft>
                              <a:spcPts val="0"/>
                            </a:spcAft>
                          </a:pPr>
                          <a:r>
                            <a:rPr lang="en-US" sz="2000">
                              <a:effectLst/>
                              <a:latin typeface="Arial" panose="020B0604020202020204" pitchFamily="34" charset="0"/>
                              <a:cs typeface="Arial" panose="020B0604020202020204" pitchFamily="34" charset="0"/>
                            </a:rPr>
                            <a:t>Yes</a:t>
                          </a:r>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50000"/>
                            </a:lnSpc>
                            <a:spcBef>
                              <a:spcPts val="0"/>
                            </a:spcBef>
                            <a:spcAft>
                              <a:spcPts val="0"/>
                            </a:spcAft>
                          </a:pPr>
                          <a:r>
                            <a:rPr lang="en-US" sz="2000">
                              <a:effectLst/>
                              <a:latin typeface="Arial" panose="020B0604020202020204" pitchFamily="34" charset="0"/>
                              <a:cs typeface="Arial" panose="020B0604020202020204" pitchFamily="34" charset="0"/>
                            </a:rPr>
                            <a:t>Yes</a:t>
                          </a:r>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50000"/>
                            </a:lnSpc>
                            <a:spcBef>
                              <a:spcPts val="0"/>
                            </a:spcBef>
                            <a:spcAft>
                              <a:spcPts val="0"/>
                            </a:spcAft>
                          </a:pPr>
                          <a:r>
                            <a:rPr lang="en-US" sz="2000">
                              <a:effectLst/>
                              <a:latin typeface="Arial" panose="020B0604020202020204" pitchFamily="34" charset="0"/>
                              <a:cs typeface="Arial" panose="020B0604020202020204" pitchFamily="34" charset="0"/>
                            </a:rPr>
                            <a:t>No</a:t>
                          </a:r>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50000"/>
                            </a:lnSpc>
                            <a:spcBef>
                              <a:spcPts val="0"/>
                            </a:spcBef>
                            <a:spcAft>
                              <a:spcPts val="0"/>
                            </a:spcAft>
                          </a:pPr>
                          <a:r>
                            <a:rPr lang="en-US" sz="2000">
                              <a:effectLst/>
                              <a:latin typeface="Arial" panose="020B0604020202020204" pitchFamily="34" charset="0"/>
                              <a:cs typeface="Arial" panose="020B0604020202020204" pitchFamily="34" charset="0"/>
                            </a:rPr>
                            <a:t>No</a:t>
                          </a:r>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50000"/>
                            </a:lnSpc>
                            <a:spcBef>
                              <a:spcPts val="0"/>
                            </a:spcBef>
                            <a:spcAft>
                              <a:spcPts val="0"/>
                            </a:spcAft>
                          </a:pPr>
                          <a:r>
                            <a:rPr lang="en-US" sz="2000" dirty="0">
                              <a:effectLst/>
                              <a:latin typeface="Arial" panose="020B0604020202020204" pitchFamily="34" charset="0"/>
                              <a:cs typeface="Arial" panose="020B0604020202020204" pitchFamily="34" charset="0"/>
                            </a:rPr>
                            <a:t>No</a:t>
                          </a:r>
                          <a:endParaRPr lang="en-US" sz="20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303098185"/>
                      </a:ext>
                    </a:extLst>
                  </a:tr>
                  <a:tr h="457200">
                    <a:tc>
                      <a:txBody>
                        <a:bodyPr/>
                        <a:lstStyle/>
                        <a:p>
                          <a:endParaRPr lang="en-US"/>
                        </a:p>
                      </a:txBody>
                      <a:tcPr marL="68580" marR="68580" marT="0" marB="0" anchor="ctr">
                        <a:blipFill>
                          <a:blip r:embed="rId2"/>
                          <a:stretch>
                            <a:fillRect l="-498" t="-712000" r="-221393" b="-421333"/>
                          </a:stretch>
                        </a:blipFill>
                      </a:tcPr>
                    </a:tc>
                    <a:tc>
                      <a:txBody>
                        <a:bodyPr/>
                        <a:lstStyle/>
                        <a:p>
                          <a:pPr marL="0" marR="0" algn="ctr">
                            <a:lnSpc>
                              <a:spcPct val="150000"/>
                            </a:lnSpc>
                            <a:spcBef>
                              <a:spcPts val="0"/>
                            </a:spcBef>
                            <a:spcAft>
                              <a:spcPts val="0"/>
                            </a:spcAft>
                          </a:pPr>
                          <a:r>
                            <a:rPr lang="en-US" sz="2000">
                              <a:effectLst/>
                              <a:latin typeface="Arial" panose="020B0604020202020204" pitchFamily="34" charset="0"/>
                              <a:cs typeface="Arial" panose="020B0604020202020204" pitchFamily="34" charset="0"/>
                            </a:rPr>
                            <a:t>Yes</a:t>
                          </a:r>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50000"/>
                            </a:lnSpc>
                            <a:spcBef>
                              <a:spcPts val="0"/>
                            </a:spcBef>
                            <a:spcAft>
                              <a:spcPts val="0"/>
                            </a:spcAft>
                          </a:pPr>
                          <a:r>
                            <a:rPr lang="en-US" sz="2000">
                              <a:effectLst/>
                              <a:latin typeface="Arial" panose="020B0604020202020204" pitchFamily="34" charset="0"/>
                              <a:cs typeface="Arial" panose="020B0604020202020204" pitchFamily="34" charset="0"/>
                            </a:rPr>
                            <a:t>Yes</a:t>
                          </a:r>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50000"/>
                            </a:lnSpc>
                            <a:spcBef>
                              <a:spcPts val="0"/>
                            </a:spcBef>
                            <a:spcAft>
                              <a:spcPts val="0"/>
                            </a:spcAft>
                          </a:pPr>
                          <a:r>
                            <a:rPr lang="en-US" sz="2000">
                              <a:effectLst/>
                              <a:latin typeface="Arial" panose="020B0604020202020204" pitchFamily="34" charset="0"/>
                              <a:cs typeface="Arial" panose="020B0604020202020204" pitchFamily="34" charset="0"/>
                            </a:rPr>
                            <a:t>No</a:t>
                          </a:r>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50000"/>
                            </a:lnSpc>
                            <a:spcBef>
                              <a:spcPts val="0"/>
                            </a:spcBef>
                            <a:spcAft>
                              <a:spcPts val="0"/>
                            </a:spcAft>
                          </a:pPr>
                          <a:r>
                            <a:rPr lang="en-US" sz="2000">
                              <a:effectLst/>
                              <a:latin typeface="Arial" panose="020B0604020202020204" pitchFamily="34" charset="0"/>
                              <a:cs typeface="Arial" panose="020B0604020202020204" pitchFamily="34" charset="0"/>
                            </a:rPr>
                            <a:t>No</a:t>
                          </a:r>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50000"/>
                            </a:lnSpc>
                            <a:spcBef>
                              <a:spcPts val="0"/>
                            </a:spcBef>
                            <a:spcAft>
                              <a:spcPts val="0"/>
                            </a:spcAft>
                          </a:pPr>
                          <a:r>
                            <a:rPr lang="en-US" sz="2000" dirty="0">
                              <a:effectLst/>
                              <a:latin typeface="Arial" panose="020B0604020202020204" pitchFamily="34" charset="0"/>
                              <a:cs typeface="Arial" panose="020B0604020202020204" pitchFamily="34" charset="0"/>
                            </a:rPr>
                            <a:t>No</a:t>
                          </a:r>
                          <a:endParaRPr lang="en-US" sz="20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1421529661"/>
                      </a:ext>
                    </a:extLst>
                  </a:tr>
                  <a:tr h="457200">
                    <a:tc>
                      <a:txBody>
                        <a:bodyPr/>
                        <a:lstStyle/>
                        <a:p>
                          <a:endParaRPr lang="en-US"/>
                        </a:p>
                      </a:txBody>
                      <a:tcPr marL="68580" marR="68580" marT="0" marB="0" anchor="ctr">
                        <a:blipFill>
                          <a:blip r:embed="rId2"/>
                          <a:stretch>
                            <a:fillRect l="-498" t="-812000" r="-221393" b="-321333"/>
                          </a:stretch>
                        </a:blipFill>
                      </a:tcPr>
                    </a:tc>
                    <a:tc>
                      <a:txBody>
                        <a:bodyPr/>
                        <a:lstStyle/>
                        <a:p>
                          <a:pPr marL="0" marR="0" algn="ctr">
                            <a:lnSpc>
                              <a:spcPct val="150000"/>
                            </a:lnSpc>
                            <a:spcBef>
                              <a:spcPts val="0"/>
                            </a:spcBef>
                            <a:spcAft>
                              <a:spcPts val="0"/>
                            </a:spcAft>
                          </a:pPr>
                          <a:r>
                            <a:rPr lang="en-US" sz="2000">
                              <a:effectLst/>
                              <a:latin typeface="Arial" panose="020B0604020202020204" pitchFamily="34" charset="0"/>
                              <a:cs typeface="Arial" panose="020B0604020202020204" pitchFamily="34" charset="0"/>
                            </a:rPr>
                            <a:t>Yes</a:t>
                          </a:r>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50000"/>
                            </a:lnSpc>
                            <a:spcBef>
                              <a:spcPts val="0"/>
                            </a:spcBef>
                            <a:spcAft>
                              <a:spcPts val="0"/>
                            </a:spcAft>
                          </a:pPr>
                          <a:r>
                            <a:rPr lang="en-US" sz="2000">
                              <a:effectLst/>
                              <a:latin typeface="Arial" panose="020B0604020202020204" pitchFamily="34" charset="0"/>
                              <a:cs typeface="Arial" panose="020B0604020202020204" pitchFamily="34" charset="0"/>
                            </a:rPr>
                            <a:t>Yes</a:t>
                          </a:r>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50000"/>
                            </a:lnSpc>
                            <a:spcBef>
                              <a:spcPts val="0"/>
                            </a:spcBef>
                            <a:spcAft>
                              <a:spcPts val="0"/>
                            </a:spcAft>
                          </a:pPr>
                          <a:r>
                            <a:rPr lang="en-US" sz="2000">
                              <a:effectLst/>
                              <a:latin typeface="Arial" panose="020B0604020202020204" pitchFamily="34" charset="0"/>
                              <a:cs typeface="Arial" panose="020B0604020202020204" pitchFamily="34" charset="0"/>
                            </a:rPr>
                            <a:t>Yes</a:t>
                          </a:r>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50000"/>
                            </a:lnSpc>
                            <a:spcBef>
                              <a:spcPts val="0"/>
                            </a:spcBef>
                            <a:spcAft>
                              <a:spcPts val="0"/>
                            </a:spcAft>
                          </a:pPr>
                          <a:r>
                            <a:rPr lang="en-US" sz="2000">
                              <a:effectLst/>
                              <a:latin typeface="Arial" panose="020B0604020202020204" pitchFamily="34" charset="0"/>
                              <a:cs typeface="Arial" panose="020B0604020202020204" pitchFamily="34" charset="0"/>
                            </a:rPr>
                            <a:t>No</a:t>
                          </a:r>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50000"/>
                            </a:lnSpc>
                            <a:spcBef>
                              <a:spcPts val="0"/>
                            </a:spcBef>
                            <a:spcAft>
                              <a:spcPts val="0"/>
                            </a:spcAft>
                          </a:pPr>
                          <a:r>
                            <a:rPr lang="en-US" sz="2000" dirty="0">
                              <a:effectLst/>
                              <a:latin typeface="Arial" panose="020B0604020202020204" pitchFamily="34" charset="0"/>
                              <a:cs typeface="Arial" panose="020B0604020202020204" pitchFamily="34" charset="0"/>
                            </a:rPr>
                            <a:t>Yes</a:t>
                          </a:r>
                          <a:endParaRPr lang="en-US" sz="20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1353314992"/>
                      </a:ext>
                    </a:extLst>
                  </a:tr>
                  <a:tr h="457200">
                    <a:tc>
                      <a:txBody>
                        <a:bodyPr/>
                        <a:lstStyle/>
                        <a:p>
                          <a:endParaRPr lang="en-US"/>
                        </a:p>
                      </a:txBody>
                      <a:tcPr marL="68580" marR="68580" marT="0" marB="0" anchor="ctr">
                        <a:blipFill>
                          <a:blip r:embed="rId2"/>
                          <a:stretch>
                            <a:fillRect l="-498" t="-912000" r="-221393" b="-221333"/>
                          </a:stretch>
                        </a:blipFill>
                      </a:tcPr>
                    </a:tc>
                    <a:tc>
                      <a:txBody>
                        <a:bodyPr/>
                        <a:lstStyle/>
                        <a:p>
                          <a:pPr marL="0" marR="0" algn="ctr">
                            <a:lnSpc>
                              <a:spcPct val="150000"/>
                            </a:lnSpc>
                            <a:spcBef>
                              <a:spcPts val="0"/>
                            </a:spcBef>
                            <a:spcAft>
                              <a:spcPts val="0"/>
                            </a:spcAft>
                          </a:pPr>
                          <a:r>
                            <a:rPr lang="en-US" sz="2000">
                              <a:effectLst/>
                              <a:latin typeface="Arial" panose="020B0604020202020204" pitchFamily="34" charset="0"/>
                              <a:cs typeface="Arial" panose="020B0604020202020204" pitchFamily="34" charset="0"/>
                            </a:rPr>
                            <a:t>Yes</a:t>
                          </a:r>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50000"/>
                            </a:lnSpc>
                            <a:spcBef>
                              <a:spcPts val="0"/>
                            </a:spcBef>
                            <a:spcAft>
                              <a:spcPts val="0"/>
                            </a:spcAft>
                          </a:pPr>
                          <a:r>
                            <a:rPr lang="en-US" sz="2000">
                              <a:effectLst/>
                              <a:latin typeface="Arial" panose="020B0604020202020204" pitchFamily="34" charset="0"/>
                              <a:cs typeface="Arial" panose="020B0604020202020204" pitchFamily="34" charset="0"/>
                            </a:rPr>
                            <a:t>Yes</a:t>
                          </a:r>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50000"/>
                            </a:lnSpc>
                            <a:spcBef>
                              <a:spcPts val="0"/>
                            </a:spcBef>
                            <a:spcAft>
                              <a:spcPts val="0"/>
                            </a:spcAft>
                          </a:pPr>
                          <a:r>
                            <a:rPr lang="en-US" sz="2000">
                              <a:effectLst/>
                              <a:latin typeface="Arial" panose="020B0604020202020204" pitchFamily="34" charset="0"/>
                              <a:cs typeface="Arial" panose="020B0604020202020204" pitchFamily="34" charset="0"/>
                            </a:rPr>
                            <a:t>No</a:t>
                          </a:r>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50000"/>
                            </a:lnSpc>
                            <a:spcBef>
                              <a:spcPts val="0"/>
                            </a:spcBef>
                            <a:spcAft>
                              <a:spcPts val="0"/>
                            </a:spcAft>
                          </a:pPr>
                          <a:r>
                            <a:rPr lang="en-US" sz="2000">
                              <a:effectLst/>
                              <a:latin typeface="Arial" panose="020B0604020202020204" pitchFamily="34" charset="0"/>
                              <a:cs typeface="Arial" panose="020B0604020202020204" pitchFamily="34" charset="0"/>
                            </a:rPr>
                            <a:t>No</a:t>
                          </a:r>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50000"/>
                            </a:lnSpc>
                            <a:spcBef>
                              <a:spcPts val="0"/>
                            </a:spcBef>
                            <a:spcAft>
                              <a:spcPts val="0"/>
                            </a:spcAft>
                          </a:pPr>
                          <a:r>
                            <a:rPr lang="en-US" sz="2000" dirty="0">
                              <a:effectLst/>
                              <a:latin typeface="Arial" panose="020B0604020202020204" pitchFamily="34" charset="0"/>
                              <a:cs typeface="Arial" panose="020B0604020202020204" pitchFamily="34" charset="0"/>
                            </a:rPr>
                            <a:t>No</a:t>
                          </a:r>
                          <a:endParaRPr lang="en-US" sz="20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1912282895"/>
                      </a:ext>
                    </a:extLst>
                  </a:tr>
                  <a:tr h="457200">
                    <a:tc>
                      <a:txBody>
                        <a:bodyPr/>
                        <a:lstStyle/>
                        <a:p>
                          <a:endParaRPr lang="en-US"/>
                        </a:p>
                      </a:txBody>
                      <a:tcPr marL="68580" marR="68580" marT="0" marB="0" anchor="ctr">
                        <a:blipFill>
                          <a:blip r:embed="rId2"/>
                          <a:stretch>
                            <a:fillRect l="-498" t="-1012000" r="-221393" b="-121333"/>
                          </a:stretch>
                        </a:blipFill>
                      </a:tcPr>
                    </a:tc>
                    <a:tc>
                      <a:txBody>
                        <a:bodyPr/>
                        <a:lstStyle/>
                        <a:p>
                          <a:pPr marL="0" marR="0" algn="ctr">
                            <a:lnSpc>
                              <a:spcPct val="150000"/>
                            </a:lnSpc>
                            <a:spcBef>
                              <a:spcPts val="0"/>
                            </a:spcBef>
                            <a:spcAft>
                              <a:spcPts val="0"/>
                            </a:spcAft>
                          </a:pPr>
                          <a:r>
                            <a:rPr lang="en-US" sz="2000">
                              <a:effectLst/>
                              <a:latin typeface="Arial" panose="020B0604020202020204" pitchFamily="34" charset="0"/>
                              <a:cs typeface="Arial" panose="020B0604020202020204" pitchFamily="34" charset="0"/>
                            </a:rPr>
                            <a:t>Yes</a:t>
                          </a:r>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50000"/>
                            </a:lnSpc>
                            <a:spcBef>
                              <a:spcPts val="0"/>
                            </a:spcBef>
                            <a:spcAft>
                              <a:spcPts val="0"/>
                            </a:spcAft>
                          </a:pPr>
                          <a:r>
                            <a:rPr lang="en-US" sz="2000">
                              <a:effectLst/>
                              <a:latin typeface="Arial" panose="020B0604020202020204" pitchFamily="34" charset="0"/>
                              <a:cs typeface="Arial" panose="020B0604020202020204" pitchFamily="34" charset="0"/>
                            </a:rPr>
                            <a:t>Yes</a:t>
                          </a:r>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50000"/>
                            </a:lnSpc>
                            <a:spcBef>
                              <a:spcPts val="0"/>
                            </a:spcBef>
                            <a:spcAft>
                              <a:spcPts val="0"/>
                            </a:spcAft>
                          </a:pPr>
                          <a:r>
                            <a:rPr lang="en-US" sz="2000">
                              <a:effectLst/>
                              <a:latin typeface="Arial" panose="020B0604020202020204" pitchFamily="34" charset="0"/>
                              <a:cs typeface="Arial" panose="020B0604020202020204" pitchFamily="34" charset="0"/>
                            </a:rPr>
                            <a:t>No</a:t>
                          </a:r>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50000"/>
                            </a:lnSpc>
                            <a:spcBef>
                              <a:spcPts val="0"/>
                            </a:spcBef>
                            <a:spcAft>
                              <a:spcPts val="0"/>
                            </a:spcAft>
                          </a:pPr>
                          <a:r>
                            <a:rPr lang="en-US" sz="2000">
                              <a:effectLst/>
                              <a:latin typeface="Arial" panose="020B0604020202020204" pitchFamily="34" charset="0"/>
                              <a:cs typeface="Arial" panose="020B0604020202020204" pitchFamily="34" charset="0"/>
                            </a:rPr>
                            <a:t>No</a:t>
                          </a:r>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50000"/>
                            </a:lnSpc>
                            <a:spcBef>
                              <a:spcPts val="0"/>
                            </a:spcBef>
                            <a:spcAft>
                              <a:spcPts val="0"/>
                            </a:spcAft>
                          </a:pPr>
                          <a:r>
                            <a:rPr lang="en-US" sz="2000" dirty="0">
                              <a:effectLst/>
                              <a:latin typeface="Arial" panose="020B0604020202020204" pitchFamily="34" charset="0"/>
                              <a:cs typeface="Arial" panose="020B0604020202020204" pitchFamily="34" charset="0"/>
                            </a:rPr>
                            <a:t>No</a:t>
                          </a:r>
                          <a:endParaRPr lang="en-US" sz="20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1804921640"/>
                      </a:ext>
                    </a:extLst>
                  </a:tr>
                  <a:tr h="457200">
                    <a:tc>
                      <a:txBody>
                        <a:bodyPr/>
                        <a:lstStyle/>
                        <a:p>
                          <a:pPr marL="0" marR="0" algn="ctr">
                            <a:lnSpc>
                              <a:spcPct val="150000"/>
                            </a:lnSpc>
                            <a:spcBef>
                              <a:spcPts val="0"/>
                            </a:spcBef>
                            <a:spcAft>
                              <a:spcPts val="0"/>
                            </a:spcAft>
                          </a:pPr>
                          <a:r>
                            <a:rPr lang="en-US" sz="2000">
                              <a:effectLst/>
                              <a:latin typeface="Arial" panose="020B0604020202020204" pitchFamily="34" charset="0"/>
                              <a:cs typeface="Arial" panose="020B0604020202020204" pitchFamily="34" charset="0"/>
                            </a:rPr>
                            <a:t>Rolling Shutter</a:t>
                          </a:r>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50000"/>
                            </a:lnSpc>
                            <a:spcBef>
                              <a:spcPts val="0"/>
                            </a:spcBef>
                            <a:spcAft>
                              <a:spcPts val="0"/>
                            </a:spcAft>
                          </a:pPr>
                          <a:r>
                            <a:rPr lang="en-US" sz="2000">
                              <a:effectLst/>
                              <a:latin typeface="Arial" panose="020B0604020202020204" pitchFamily="34" charset="0"/>
                              <a:cs typeface="Arial" panose="020B0604020202020204" pitchFamily="34" charset="0"/>
                            </a:rPr>
                            <a:t>Yes</a:t>
                          </a:r>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50000"/>
                            </a:lnSpc>
                            <a:spcBef>
                              <a:spcPts val="0"/>
                            </a:spcBef>
                            <a:spcAft>
                              <a:spcPts val="0"/>
                            </a:spcAft>
                          </a:pPr>
                          <a:r>
                            <a:rPr lang="en-US" sz="2000">
                              <a:effectLst/>
                              <a:latin typeface="Arial" panose="020B0604020202020204" pitchFamily="34" charset="0"/>
                              <a:cs typeface="Arial" panose="020B0604020202020204" pitchFamily="34" charset="0"/>
                            </a:rPr>
                            <a:t>No</a:t>
                          </a:r>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50000"/>
                            </a:lnSpc>
                            <a:spcBef>
                              <a:spcPts val="0"/>
                            </a:spcBef>
                            <a:spcAft>
                              <a:spcPts val="0"/>
                            </a:spcAft>
                          </a:pPr>
                          <a:r>
                            <a:rPr lang="en-US" sz="2000">
                              <a:effectLst/>
                              <a:latin typeface="Arial" panose="020B0604020202020204" pitchFamily="34" charset="0"/>
                              <a:cs typeface="Arial" panose="020B0604020202020204" pitchFamily="34" charset="0"/>
                            </a:rPr>
                            <a:t>Yes</a:t>
                          </a:r>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50000"/>
                            </a:lnSpc>
                            <a:spcBef>
                              <a:spcPts val="0"/>
                            </a:spcBef>
                            <a:spcAft>
                              <a:spcPts val="0"/>
                            </a:spcAft>
                          </a:pPr>
                          <a:r>
                            <a:rPr lang="en-US" sz="2000">
                              <a:effectLst/>
                              <a:latin typeface="Arial" panose="020B0604020202020204" pitchFamily="34" charset="0"/>
                              <a:cs typeface="Arial" panose="020B0604020202020204" pitchFamily="34" charset="0"/>
                            </a:rPr>
                            <a:t>Yes</a:t>
                          </a:r>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50000"/>
                            </a:lnSpc>
                            <a:spcBef>
                              <a:spcPts val="0"/>
                            </a:spcBef>
                            <a:spcAft>
                              <a:spcPts val="0"/>
                            </a:spcAft>
                          </a:pPr>
                          <a:r>
                            <a:rPr lang="en-US" sz="2000" dirty="0">
                              <a:effectLst/>
                              <a:latin typeface="Arial" panose="020B0604020202020204" pitchFamily="34" charset="0"/>
                              <a:cs typeface="Arial" panose="020B0604020202020204" pitchFamily="34" charset="0"/>
                            </a:rPr>
                            <a:t>Yes</a:t>
                          </a:r>
                          <a:endParaRPr lang="en-US" sz="20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2383354496"/>
                      </a:ext>
                    </a:extLst>
                  </a:tr>
                </a:tbl>
              </a:graphicData>
            </a:graphic>
          </p:graphicFrame>
        </mc:Fallback>
      </mc:AlternateContent>
    </p:spTree>
    <p:extLst>
      <p:ext uri="{BB962C8B-B14F-4D97-AF65-F5344CB8AC3E}">
        <p14:creationId xmlns:p14="http://schemas.microsoft.com/office/powerpoint/2010/main" val="170566049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0"/>
            <a:ext cx="9141305" cy="769441"/>
          </a:xfrm>
          <a:prstGeom prst="rect">
            <a:avLst/>
          </a:prstGeom>
          <a:noFill/>
        </p:spPr>
        <p:txBody>
          <a:bodyPr wrap="square" rtlCol="0">
            <a:spAutoFit/>
          </a:bodyPr>
          <a:lstStyle/>
          <a:p>
            <a:pPr lvl="0" algn="ctr">
              <a:defRPr/>
            </a:pPr>
            <a:r>
              <a:rPr lang="en-US" sz="4400" b="1" dirty="0">
                <a:latin typeface="Arial" panose="020B0604020202020204" pitchFamily="34" charset="0"/>
                <a:cs typeface="Arial" panose="020B0604020202020204" pitchFamily="34" charset="0"/>
              </a:rPr>
              <a:t>Camera Self-calibration: Result</a:t>
            </a:r>
          </a:p>
        </p:txBody>
      </p:sp>
      <p:graphicFrame>
        <p:nvGraphicFramePr>
          <p:cNvPr id="2" name="Table 1"/>
          <p:cNvGraphicFramePr>
            <a:graphicFrameLocks noGrp="1"/>
          </p:cNvGraphicFramePr>
          <p:nvPr/>
        </p:nvGraphicFramePr>
        <p:xfrm>
          <a:off x="403036" y="1259426"/>
          <a:ext cx="8026946" cy="5598574"/>
        </p:xfrm>
        <a:graphic>
          <a:graphicData uri="http://schemas.openxmlformats.org/drawingml/2006/table">
            <a:tbl>
              <a:tblPr firstRow="1" firstCol="1" bandRow="1">
                <a:tableStyleId>{5C22544A-7EE6-4342-B048-85BDC9FD1C3A}</a:tableStyleId>
              </a:tblPr>
              <a:tblGrid>
                <a:gridCol w="2862426">
                  <a:extLst>
                    <a:ext uri="{9D8B030D-6E8A-4147-A177-3AD203B41FA5}">
                      <a16:colId xmlns:a16="http://schemas.microsoft.com/office/drawing/2014/main" val="2703240766"/>
                    </a:ext>
                  </a:extLst>
                </a:gridCol>
                <a:gridCol w="1073410">
                  <a:extLst>
                    <a:ext uri="{9D8B030D-6E8A-4147-A177-3AD203B41FA5}">
                      <a16:colId xmlns:a16="http://schemas.microsoft.com/office/drawing/2014/main" val="846167810"/>
                    </a:ext>
                  </a:extLst>
                </a:gridCol>
                <a:gridCol w="1073410">
                  <a:extLst>
                    <a:ext uri="{9D8B030D-6E8A-4147-A177-3AD203B41FA5}">
                      <a16:colId xmlns:a16="http://schemas.microsoft.com/office/drawing/2014/main" val="2170720349"/>
                    </a:ext>
                  </a:extLst>
                </a:gridCol>
                <a:gridCol w="1073410">
                  <a:extLst>
                    <a:ext uri="{9D8B030D-6E8A-4147-A177-3AD203B41FA5}">
                      <a16:colId xmlns:a16="http://schemas.microsoft.com/office/drawing/2014/main" val="3981565190"/>
                    </a:ext>
                  </a:extLst>
                </a:gridCol>
                <a:gridCol w="1073410">
                  <a:extLst>
                    <a:ext uri="{9D8B030D-6E8A-4147-A177-3AD203B41FA5}">
                      <a16:colId xmlns:a16="http://schemas.microsoft.com/office/drawing/2014/main" val="60271806"/>
                    </a:ext>
                  </a:extLst>
                </a:gridCol>
                <a:gridCol w="870880">
                  <a:extLst>
                    <a:ext uri="{9D8B030D-6E8A-4147-A177-3AD203B41FA5}">
                      <a16:colId xmlns:a16="http://schemas.microsoft.com/office/drawing/2014/main" val="921592046"/>
                    </a:ext>
                  </a:extLst>
                </a:gridCol>
              </a:tblGrid>
              <a:tr h="576359">
                <a:tc rowSpan="2">
                  <a:txBody>
                    <a:bodyPr/>
                    <a:lstStyle/>
                    <a:p>
                      <a:pPr marL="0" marR="0" algn="ctr">
                        <a:lnSpc>
                          <a:spcPct val="107000"/>
                        </a:lnSpc>
                        <a:spcBef>
                          <a:spcPts val="0"/>
                        </a:spcBef>
                        <a:spcAft>
                          <a:spcPts val="0"/>
                        </a:spcAft>
                      </a:pPr>
                      <a:r>
                        <a:rPr lang="en-US" sz="2800" dirty="0">
                          <a:effectLst/>
                          <a:latin typeface="Arial" panose="020B0604020202020204" pitchFamily="34" charset="0"/>
                          <a:cs typeface="Arial" panose="020B0604020202020204" pitchFamily="34" charset="0"/>
                        </a:rPr>
                        <a:t>Area</a:t>
                      </a:r>
                      <a:endParaRPr lang="en-US" sz="2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gridSpan="5">
                  <a:txBody>
                    <a:bodyPr/>
                    <a:lstStyle/>
                    <a:p>
                      <a:pPr marL="0" marR="0" algn="ctr">
                        <a:lnSpc>
                          <a:spcPct val="107000"/>
                        </a:lnSpc>
                        <a:spcBef>
                          <a:spcPts val="0"/>
                        </a:spcBef>
                        <a:spcAft>
                          <a:spcPts val="0"/>
                        </a:spcAft>
                      </a:pPr>
                      <a:r>
                        <a:rPr lang="en-US" sz="2400" dirty="0">
                          <a:effectLst/>
                          <a:latin typeface="Arial" panose="020B0604020202020204" pitchFamily="34" charset="0"/>
                          <a:cs typeface="Arial" panose="020B0604020202020204" pitchFamily="34" charset="0"/>
                        </a:rPr>
                        <a:t>Camera self-calibration scenario</a:t>
                      </a:r>
                      <a:endParaRPr lang="en-US" sz="24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782517076"/>
                  </a:ext>
                </a:extLst>
              </a:tr>
              <a:tr h="281659">
                <a:tc vMerge="1">
                  <a:txBody>
                    <a:bodyPr/>
                    <a:lstStyle/>
                    <a:p>
                      <a:endParaRPr lang="en-US"/>
                    </a:p>
                  </a:txBody>
                  <a:tcPr/>
                </a:tc>
                <a:tc>
                  <a:txBody>
                    <a:bodyPr/>
                    <a:lstStyle/>
                    <a:p>
                      <a:pPr marL="0" marR="0" algn="ctr">
                        <a:lnSpc>
                          <a:spcPct val="107000"/>
                        </a:lnSpc>
                        <a:spcBef>
                          <a:spcPts val="0"/>
                        </a:spcBef>
                        <a:spcAft>
                          <a:spcPts val="0"/>
                        </a:spcAft>
                      </a:pPr>
                      <a:r>
                        <a:rPr lang="en-US" sz="2800">
                          <a:effectLst/>
                          <a:latin typeface="Arial" panose="020B0604020202020204" pitchFamily="34" charset="0"/>
                          <a:cs typeface="Arial" panose="020B0604020202020204" pitchFamily="34" charset="0"/>
                        </a:rPr>
                        <a:t>1</a:t>
                      </a:r>
                      <a:endParaRPr lang="en-US" sz="2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a:effectLst/>
                          <a:latin typeface="Arial" panose="020B0604020202020204" pitchFamily="34" charset="0"/>
                          <a:cs typeface="Arial" panose="020B0604020202020204" pitchFamily="34" charset="0"/>
                        </a:rPr>
                        <a:t>2</a:t>
                      </a:r>
                      <a:endParaRPr lang="en-US" sz="2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a:effectLst/>
                          <a:latin typeface="Arial" panose="020B0604020202020204" pitchFamily="34" charset="0"/>
                          <a:cs typeface="Arial" panose="020B0604020202020204" pitchFamily="34" charset="0"/>
                        </a:rPr>
                        <a:t>3</a:t>
                      </a:r>
                      <a:endParaRPr lang="en-US" sz="2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a:effectLst/>
                          <a:latin typeface="Arial" panose="020B0604020202020204" pitchFamily="34" charset="0"/>
                          <a:cs typeface="Arial" panose="020B0604020202020204" pitchFamily="34" charset="0"/>
                        </a:rPr>
                        <a:t>4</a:t>
                      </a:r>
                      <a:endParaRPr lang="en-US" sz="2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dirty="0">
                          <a:effectLst/>
                          <a:latin typeface="Arial" panose="020B0604020202020204" pitchFamily="34" charset="0"/>
                          <a:cs typeface="Arial" panose="020B0604020202020204" pitchFamily="34" charset="0"/>
                        </a:rPr>
                        <a:t>5</a:t>
                      </a:r>
                      <a:endParaRPr lang="en-US" sz="2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2671888420"/>
                  </a:ext>
                </a:extLst>
              </a:tr>
              <a:tr h="281659">
                <a:tc>
                  <a:txBody>
                    <a:bodyPr/>
                    <a:lstStyle/>
                    <a:p>
                      <a:pPr marL="0" marR="0" algn="ctr">
                        <a:lnSpc>
                          <a:spcPct val="107000"/>
                        </a:lnSpc>
                        <a:spcBef>
                          <a:spcPts val="0"/>
                        </a:spcBef>
                        <a:spcAft>
                          <a:spcPts val="0"/>
                        </a:spcAft>
                      </a:pPr>
                      <a:r>
                        <a:rPr lang="en-US" sz="2800" dirty="0">
                          <a:effectLst/>
                          <a:latin typeface="Arial" panose="020B0604020202020204" pitchFamily="34" charset="0"/>
                          <a:cs typeface="Arial" panose="020B0604020202020204" pitchFamily="34" charset="0"/>
                        </a:rPr>
                        <a:t>Parking 1</a:t>
                      </a:r>
                      <a:endParaRPr lang="en-US" sz="2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dirty="0">
                          <a:effectLst/>
                          <a:latin typeface="Arial" panose="020B0604020202020204" pitchFamily="34" charset="0"/>
                          <a:cs typeface="Arial" panose="020B0604020202020204" pitchFamily="34" charset="0"/>
                        </a:rPr>
                        <a:t>1.6</a:t>
                      </a:r>
                      <a:endParaRPr lang="en-US" sz="2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dirty="0">
                          <a:effectLst/>
                          <a:latin typeface="Arial" panose="020B0604020202020204" pitchFamily="34" charset="0"/>
                          <a:cs typeface="Arial" panose="020B0604020202020204" pitchFamily="34" charset="0"/>
                        </a:rPr>
                        <a:t>1.8</a:t>
                      </a:r>
                      <a:endParaRPr lang="en-US" sz="2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dirty="0">
                          <a:effectLst/>
                          <a:latin typeface="Arial" panose="020B0604020202020204" pitchFamily="34" charset="0"/>
                          <a:cs typeface="Arial" panose="020B0604020202020204" pitchFamily="34" charset="0"/>
                        </a:rPr>
                        <a:t>1.5</a:t>
                      </a:r>
                      <a:endParaRPr lang="en-US" sz="2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a:effectLst/>
                          <a:latin typeface="Arial" panose="020B0604020202020204" pitchFamily="34" charset="0"/>
                          <a:cs typeface="Arial" panose="020B0604020202020204" pitchFamily="34" charset="0"/>
                        </a:rPr>
                        <a:t>1.7</a:t>
                      </a:r>
                      <a:endParaRPr lang="en-US" sz="2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dirty="0">
                          <a:effectLst/>
                          <a:latin typeface="Arial" panose="020B0604020202020204" pitchFamily="34" charset="0"/>
                          <a:cs typeface="Arial" panose="020B0604020202020204" pitchFamily="34" charset="0"/>
                        </a:rPr>
                        <a:t>1.6</a:t>
                      </a:r>
                      <a:endParaRPr lang="en-US" sz="2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1945356974"/>
                  </a:ext>
                </a:extLst>
              </a:tr>
              <a:tr h="281659">
                <a:tc>
                  <a:txBody>
                    <a:bodyPr/>
                    <a:lstStyle/>
                    <a:p>
                      <a:pPr marL="0" marR="0" algn="ctr">
                        <a:lnSpc>
                          <a:spcPct val="107000"/>
                        </a:lnSpc>
                        <a:spcBef>
                          <a:spcPts val="0"/>
                        </a:spcBef>
                        <a:spcAft>
                          <a:spcPts val="0"/>
                        </a:spcAft>
                      </a:pPr>
                      <a:r>
                        <a:rPr lang="en-US" sz="2800" dirty="0">
                          <a:effectLst/>
                          <a:latin typeface="Arial" panose="020B0604020202020204" pitchFamily="34" charset="0"/>
                          <a:cs typeface="Arial" panose="020B0604020202020204" pitchFamily="34" charset="0"/>
                        </a:rPr>
                        <a:t>Parking 2</a:t>
                      </a:r>
                      <a:endParaRPr lang="en-US" sz="2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dirty="0">
                          <a:effectLst/>
                          <a:latin typeface="Arial" panose="020B0604020202020204" pitchFamily="34" charset="0"/>
                          <a:cs typeface="Arial" panose="020B0604020202020204" pitchFamily="34" charset="0"/>
                        </a:rPr>
                        <a:t>2.1</a:t>
                      </a:r>
                      <a:endParaRPr lang="en-US" sz="2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dirty="0">
                          <a:effectLst/>
                          <a:latin typeface="Arial" panose="020B0604020202020204" pitchFamily="34" charset="0"/>
                          <a:cs typeface="Arial" panose="020B0604020202020204" pitchFamily="34" charset="0"/>
                        </a:rPr>
                        <a:t>2.0</a:t>
                      </a:r>
                      <a:endParaRPr lang="en-US" sz="2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a:effectLst/>
                          <a:latin typeface="Arial" panose="020B0604020202020204" pitchFamily="34" charset="0"/>
                          <a:cs typeface="Arial" panose="020B0604020202020204" pitchFamily="34" charset="0"/>
                        </a:rPr>
                        <a:t>2.2</a:t>
                      </a:r>
                      <a:endParaRPr lang="en-US" sz="2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a:effectLst/>
                          <a:latin typeface="Arial" panose="020B0604020202020204" pitchFamily="34" charset="0"/>
                          <a:cs typeface="Arial" panose="020B0604020202020204" pitchFamily="34" charset="0"/>
                        </a:rPr>
                        <a:t>2.1</a:t>
                      </a:r>
                      <a:endParaRPr lang="en-US" sz="2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dirty="0">
                          <a:effectLst/>
                          <a:latin typeface="Arial" panose="020B0604020202020204" pitchFamily="34" charset="0"/>
                          <a:cs typeface="Arial" panose="020B0604020202020204" pitchFamily="34" charset="0"/>
                        </a:rPr>
                        <a:t>2.1</a:t>
                      </a:r>
                      <a:endParaRPr lang="en-US" sz="2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3136222472"/>
                  </a:ext>
                </a:extLst>
              </a:tr>
              <a:tr h="281659">
                <a:tc>
                  <a:txBody>
                    <a:bodyPr/>
                    <a:lstStyle/>
                    <a:p>
                      <a:pPr marL="0" marR="0" algn="ctr">
                        <a:lnSpc>
                          <a:spcPct val="107000"/>
                        </a:lnSpc>
                        <a:spcBef>
                          <a:spcPts val="0"/>
                        </a:spcBef>
                        <a:spcAft>
                          <a:spcPts val="0"/>
                        </a:spcAft>
                      </a:pPr>
                      <a:r>
                        <a:rPr lang="en-US" sz="2800">
                          <a:effectLst/>
                          <a:latin typeface="Arial" panose="020B0604020202020204" pitchFamily="34" charset="0"/>
                          <a:cs typeface="Arial" panose="020B0604020202020204" pitchFamily="34" charset="0"/>
                        </a:rPr>
                        <a:t>Road sloped</a:t>
                      </a:r>
                      <a:endParaRPr lang="en-US" sz="2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dirty="0">
                          <a:effectLst/>
                          <a:latin typeface="Arial" panose="020B0604020202020204" pitchFamily="34" charset="0"/>
                          <a:cs typeface="Arial" panose="020B0604020202020204" pitchFamily="34" charset="0"/>
                        </a:rPr>
                        <a:t>1.7</a:t>
                      </a:r>
                      <a:endParaRPr lang="en-US" sz="2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a:effectLst/>
                          <a:latin typeface="Arial" panose="020B0604020202020204" pitchFamily="34" charset="0"/>
                          <a:cs typeface="Arial" panose="020B0604020202020204" pitchFamily="34" charset="0"/>
                        </a:rPr>
                        <a:t>4.8</a:t>
                      </a:r>
                      <a:endParaRPr lang="en-US" sz="2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a:effectLst/>
                          <a:latin typeface="Arial" panose="020B0604020202020204" pitchFamily="34" charset="0"/>
                          <a:cs typeface="Arial" panose="020B0604020202020204" pitchFamily="34" charset="0"/>
                        </a:rPr>
                        <a:t>1.5</a:t>
                      </a:r>
                      <a:endParaRPr lang="en-US" sz="2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a:effectLst/>
                          <a:latin typeface="Arial" panose="020B0604020202020204" pitchFamily="34" charset="0"/>
                          <a:cs typeface="Arial" panose="020B0604020202020204" pitchFamily="34" charset="0"/>
                        </a:rPr>
                        <a:t>1.5</a:t>
                      </a:r>
                      <a:endParaRPr lang="en-US" sz="2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dirty="0">
                          <a:effectLst/>
                          <a:latin typeface="Arial" panose="020B0604020202020204" pitchFamily="34" charset="0"/>
                          <a:cs typeface="Arial" panose="020B0604020202020204" pitchFamily="34" charset="0"/>
                        </a:rPr>
                        <a:t>1.5</a:t>
                      </a:r>
                      <a:endParaRPr lang="en-US" sz="2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751409122"/>
                  </a:ext>
                </a:extLst>
              </a:tr>
              <a:tr h="281659">
                <a:tc>
                  <a:txBody>
                    <a:bodyPr/>
                    <a:lstStyle/>
                    <a:p>
                      <a:pPr marL="0" marR="0" algn="ctr">
                        <a:lnSpc>
                          <a:spcPct val="107000"/>
                        </a:lnSpc>
                        <a:spcBef>
                          <a:spcPts val="0"/>
                        </a:spcBef>
                        <a:spcAft>
                          <a:spcPts val="0"/>
                        </a:spcAft>
                      </a:pPr>
                      <a:r>
                        <a:rPr lang="en-US" sz="2800" dirty="0">
                          <a:effectLst/>
                          <a:latin typeface="Arial" panose="020B0604020202020204" pitchFamily="34" charset="0"/>
                          <a:cs typeface="Arial" panose="020B0604020202020204" pitchFamily="34" charset="0"/>
                        </a:rPr>
                        <a:t>Road shadow</a:t>
                      </a:r>
                      <a:endParaRPr lang="en-US" sz="2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dirty="0">
                          <a:effectLst/>
                          <a:latin typeface="Arial" panose="020B0604020202020204" pitchFamily="34" charset="0"/>
                          <a:cs typeface="Arial" panose="020B0604020202020204" pitchFamily="34" charset="0"/>
                        </a:rPr>
                        <a:t>3.8</a:t>
                      </a:r>
                      <a:endParaRPr lang="en-US" sz="2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dirty="0">
                          <a:effectLst/>
                          <a:latin typeface="Arial" panose="020B0604020202020204" pitchFamily="34" charset="0"/>
                          <a:cs typeface="Arial" panose="020B0604020202020204" pitchFamily="34" charset="0"/>
                        </a:rPr>
                        <a:t>5.4</a:t>
                      </a:r>
                      <a:endParaRPr lang="en-US" sz="2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dirty="0">
                          <a:effectLst/>
                          <a:latin typeface="Arial" panose="020B0604020202020204" pitchFamily="34" charset="0"/>
                          <a:cs typeface="Arial" panose="020B0604020202020204" pitchFamily="34" charset="0"/>
                        </a:rPr>
                        <a:t>4.1</a:t>
                      </a:r>
                      <a:endParaRPr lang="en-US" sz="2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dirty="0">
                          <a:effectLst/>
                          <a:latin typeface="Arial" panose="020B0604020202020204" pitchFamily="34" charset="0"/>
                          <a:cs typeface="Arial" panose="020B0604020202020204" pitchFamily="34" charset="0"/>
                        </a:rPr>
                        <a:t>4.0</a:t>
                      </a:r>
                      <a:endParaRPr lang="en-US" sz="2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dirty="0">
                          <a:effectLst/>
                          <a:latin typeface="Arial" panose="020B0604020202020204" pitchFamily="34" charset="0"/>
                          <a:cs typeface="Arial" panose="020B0604020202020204" pitchFamily="34" charset="0"/>
                        </a:rPr>
                        <a:t>4.1</a:t>
                      </a:r>
                      <a:endParaRPr lang="en-US" sz="2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1515817383"/>
                  </a:ext>
                </a:extLst>
              </a:tr>
              <a:tr h="281659">
                <a:tc>
                  <a:txBody>
                    <a:bodyPr/>
                    <a:lstStyle/>
                    <a:p>
                      <a:pPr marL="0" marR="0" algn="ctr">
                        <a:lnSpc>
                          <a:spcPct val="107000"/>
                        </a:lnSpc>
                        <a:spcBef>
                          <a:spcPts val="0"/>
                        </a:spcBef>
                        <a:spcAft>
                          <a:spcPts val="0"/>
                        </a:spcAft>
                      </a:pPr>
                      <a:r>
                        <a:rPr lang="en-US" sz="2800">
                          <a:effectLst/>
                          <a:latin typeface="Arial" panose="020B0604020202020204" pitchFamily="34" charset="0"/>
                          <a:cs typeface="Arial" panose="020B0604020202020204" pitchFamily="34" charset="0"/>
                        </a:rPr>
                        <a:t>Pavement</a:t>
                      </a:r>
                      <a:endParaRPr lang="en-US" sz="2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a:effectLst/>
                          <a:latin typeface="Arial" panose="020B0604020202020204" pitchFamily="34" charset="0"/>
                          <a:cs typeface="Arial" panose="020B0604020202020204" pitchFamily="34" charset="0"/>
                        </a:rPr>
                        <a:t>3.0</a:t>
                      </a:r>
                      <a:endParaRPr lang="en-US" sz="2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dirty="0">
                          <a:effectLst/>
                          <a:latin typeface="Arial" panose="020B0604020202020204" pitchFamily="34" charset="0"/>
                          <a:cs typeface="Arial" panose="020B0604020202020204" pitchFamily="34" charset="0"/>
                        </a:rPr>
                        <a:t>3.1</a:t>
                      </a:r>
                      <a:endParaRPr lang="en-US" sz="2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a:effectLst/>
                          <a:latin typeface="Arial" panose="020B0604020202020204" pitchFamily="34" charset="0"/>
                          <a:cs typeface="Arial" panose="020B0604020202020204" pitchFamily="34" charset="0"/>
                        </a:rPr>
                        <a:t>2.7</a:t>
                      </a:r>
                      <a:endParaRPr lang="en-US" sz="2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a:effectLst/>
                          <a:latin typeface="Arial" panose="020B0604020202020204" pitchFamily="34" charset="0"/>
                          <a:cs typeface="Arial" panose="020B0604020202020204" pitchFamily="34" charset="0"/>
                        </a:rPr>
                        <a:t>2.9</a:t>
                      </a:r>
                      <a:endParaRPr lang="en-US" sz="2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dirty="0">
                          <a:effectLst/>
                          <a:latin typeface="Arial" panose="020B0604020202020204" pitchFamily="34" charset="0"/>
                          <a:cs typeface="Arial" panose="020B0604020202020204" pitchFamily="34" charset="0"/>
                        </a:rPr>
                        <a:t>3.0</a:t>
                      </a:r>
                      <a:endParaRPr lang="en-US" sz="2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409065342"/>
                  </a:ext>
                </a:extLst>
              </a:tr>
              <a:tr h="281659">
                <a:tc>
                  <a:txBody>
                    <a:bodyPr/>
                    <a:lstStyle/>
                    <a:p>
                      <a:pPr marL="0" marR="0" algn="ctr">
                        <a:lnSpc>
                          <a:spcPct val="107000"/>
                        </a:lnSpc>
                        <a:spcBef>
                          <a:spcPts val="0"/>
                        </a:spcBef>
                        <a:spcAft>
                          <a:spcPts val="0"/>
                        </a:spcAft>
                      </a:pPr>
                      <a:r>
                        <a:rPr lang="en-US" sz="2800">
                          <a:effectLst/>
                          <a:latin typeface="Arial" panose="020B0604020202020204" pitchFamily="34" charset="0"/>
                          <a:cs typeface="Arial" panose="020B0604020202020204" pitchFamily="34" charset="0"/>
                        </a:rPr>
                        <a:t>Roof</a:t>
                      </a:r>
                      <a:endParaRPr lang="en-US" sz="2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a:effectLst/>
                          <a:latin typeface="Arial" panose="020B0604020202020204" pitchFamily="34" charset="0"/>
                          <a:cs typeface="Arial" panose="020B0604020202020204" pitchFamily="34" charset="0"/>
                        </a:rPr>
                        <a:t>4.3</a:t>
                      </a:r>
                      <a:endParaRPr lang="en-US" sz="2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a:effectLst/>
                          <a:latin typeface="Arial" panose="020B0604020202020204" pitchFamily="34" charset="0"/>
                          <a:cs typeface="Arial" panose="020B0604020202020204" pitchFamily="34" charset="0"/>
                        </a:rPr>
                        <a:t>13.8</a:t>
                      </a:r>
                      <a:endParaRPr lang="en-US" sz="2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dirty="0">
                          <a:effectLst/>
                          <a:latin typeface="Arial" panose="020B0604020202020204" pitchFamily="34" charset="0"/>
                          <a:cs typeface="Arial" panose="020B0604020202020204" pitchFamily="34" charset="0"/>
                        </a:rPr>
                        <a:t>4.4</a:t>
                      </a:r>
                      <a:endParaRPr lang="en-US" sz="2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a:effectLst/>
                          <a:latin typeface="Arial" panose="020B0604020202020204" pitchFamily="34" charset="0"/>
                          <a:cs typeface="Arial" panose="020B0604020202020204" pitchFamily="34" charset="0"/>
                        </a:rPr>
                        <a:t>5.3</a:t>
                      </a:r>
                      <a:endParaRPr lang="en-US" sz="2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dirty="0">
                          <a:effectLst/>
                          <a:latin typeface="Arial" panose="020B0604020202020204" pitchFamily="34" charset="0"/>
                          <a:cs typeface="Arial" panose="020B0604020202020204" pitchFamily="34" charset="0"/>
                        </a:rPr>
                        <a:t>4.0</a:t>
                      </a:r>
                      <a:endParaRPr lang="en-US" sz="2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956042432"/>
                  </a:ext>
                </a:extLst>
              </a:tr>
              <a:tr h="281659">
                <a:tc>
                  <a:txBody>
                    <a:bodyPr/>
                    <a:lstStyle/>
                    <a:p>
                      <a:pPr marL="0" marR="0" algn="ctr">
                        <a:lnSpc>
                          <a:spcPct val="107000"/>
                        </a:lnSpc>
                        <a:spcBef>
                          <a:spcPts val="0"/>
                        </a:spcBef>
                        <a:spcAft>
                          <a:spcPts val="0"/>
                        </a:spcAft>
                      </a:pPr>
                      <a:r>
                        <a:rPr lang="en-US" sz="2800">
                          <a:effectLst/>
                          <a:latin typeface="Arial" panose="020B0604020202020204" pitchFamily="34" charset="0"/>
                          <a:cs typeface="Arial" panose="020B0604020202020204" pitchFamily="34" charset="0"/>
                        </a:rPr>
                        <a:t>Observatory</a:t>
                      </a:r>
                      <a:endParaRPr lang="en-US" sz="2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a:effectLst/>
                          <a:latin typeface="Arial" panose="020B0604020202020204" pitchFamily="34" charset="0"/>
                          <a:cs typeface="Arial" panose="020B0604020202020204" pitchFamily="34" charset="0"/>
                        </a:rPr>
                        <a:t>9.6</a:t>
                      </a:r>
                      <a:endParaRPr lang="en-US" sz="2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a:effectLst/>
                          <a:latin typeface="Arial" panose="020B0604020202020204" pitchFamily="34" charset="0"/>
                          <a:cs typeface="Arial" panose="020B0604020202020204" pitchFamily="34" charset="0"/>
                        </a:rPr>
                        <a:t>12.8</a:t>
                      </a:r>
                      <a:endParaRPr lang="en-US" sz="2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a:effectLst/>
                          <a:latin typeface="Arial" panose="020B0604020202020204" pitchFamily="34" charset="0"/>
                          <a:cs typeface="Arial" panose="020B0604020202020204" pitchFamily="34" charset="0"/>
                        </a:rPr>
                        <a:t>10.4</a:t>
                      </a:r>
                      <a:endParaRPr lang="en-US" sz="2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dirty="0">
                          <a:effectLst/>
                          <a:latin typeface="Arial" panose="020B0604020202020204" pitchFamily="34" charset="0"/>
                          <a:cs typeface="Arial" panose="020B0604020202020204" pitchFamily="34" charset="0"/>
                        </a:rPr>
                        <a:t>9.2</a:t>
                      </a:r>
                      <a:endParaRPr lang="en-US" sz="2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dirty="0">
                          <a:effectLst/>
                          <a:latin typeface="Arial" panose="020B0604020202020204" pitchFamily="34" charset="0"/>
                          <a:cs typeface="Arial" panose="020B0604020202020204" pitchFamily="34" charset="0"/>
                        </a:rPr>
                        <a:t>8.2</a:t>
                      </a:r>
                      <a:endParaRPr lang="en-US" sz="2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223362287"/>
                  </a:ext>
                </a:extLst>
              </a:tr>
              <a:tr h="281659">
                <a:tc>
                  <a:txBody>
                    <a:bodyPr/>
                    <a:lstStyle/>
                    <a:p>
                      <a:pPr marL="0" marR="0" algn="ctr">
                        <a:lnSpc>
                          <a:spcPct val="107000"/>
                        </a:lnSpc>
                        <a:spcBef>
                          <a:spcPts val="0"/>
                        </a:spcBef>
                        <a:spcAft>
                          <a:spcPts val="0"/>
                        </a:spcAft>
                      </a:pPr>
                      <a:r>
                        <a:rPr lang="en-US" sz="2800">
                          <a:effectLst/>
                          <a:latin typeface="Arial" panose="020B0604020202020204" pitchFamily="34" charset="0"/>
                          <a:cs typeface="Arial" panose="020B0604020202020204" pitchFamily="34" charset="0"/>
                        </a:rPr>
                        <a:t>Field area</a:t>
                      </a:r>
                      <a:endParaRPr lang="en-US" sz="2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a:effectLst/>
                          <a:latin typeface="Arial" panose="020B0604020202020204" pitchFamily="34" charset="0"/>
                          <a:cs typeface="Arial" panose="020B0604020202020204" pitchFamily="34" charset="0"/>
                        </a:rPr>
                        <a:t>4.5</a:t>
                      </a:r>
                      <a:endParaRPr lang="en-US" sz="2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a:effectLst/>
                          <a:latin typeface="Arial" panose="020B0604020202020204" pitchFamily="34" charset="0"/>
                          <a:cs typeface="Arial" panose="020B0604020202020204" pitchFamily="34" charset="0"/>
                        </a:rPr>
                        <a:t>8.1</a:t>
                      </a:r>
                      <a:endParaRPr lang="en-US" sz="2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a:effectLst/>
                          <a:latin typeface="Arial" panose="020B0604020202020204" pitchFamily="34" charset="0"/>
                          <a:cs typeface="Arial" panose="020B0604020202020204" pitchFamily="34" charset="0"/>
                        </a:rPr>
                        <a:t>4.4</a:t>
                      </a:r>
                      <a:endParaRPr lang="en-US" sz="2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dirty="0">
                          <a:effectLst/>
                          <a:latin typeface="Arial" panose="020B0604020202020204" pitchFamily="34" charset="0"/>
                          <a:cs typeface="Arial" panose="020B0604020202020204" pitchFamily="34" charset="0"/>
                        </a:rPr>
                        <a:t>4.5</a:t>
                      </a:r>
                      <a:endParaRPr lang="en-US" sz="2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dirty="0">
                          <a:effectLst/>
                          <a:latin typeface="Arial" panose="020B0604020202020204" pitchFamily="34" charset="0"/>
                          <a:cs typeface="Arial" panose="020B0604020202020204" pitchFamily="34" charset="0"/>
                        </a:rPr>
                        <a:t>4.5</a:t>
                      </a:r>
                      <a:endParaRPr lang="en-US" sz="2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2815713392"/>
                  </a:ext>
                </a:extLst>
              </a:tr>
              <a:tr h="281659">
                <a:tc>
                  <a:txBody>
                    <a:bodyPr/>
                    <a:lstStyle/>
                    <a:p>
                      <a:pPr marL="0" marR="0" algn="ctr">
                        <a:lnSpc>
                          <a:spcPct val="107000"/>
                        </a:lnSpc>
                        <a:spcBef>
                          <a:spcPts val="0"/>
                        </a:spcBef>
                        <a:spcAft>
                          <a:spcPts val="0"/>
                        </a:spcAft>
                      </a:pPr>
                      <a:r>
                        <a:rPr lang="en-US" sz="2800">
                          <a:effectLst/>
                          <a:latin typeface="Arial" panose="020B0604020202020204" pitchFamily="34" charset="0"/>
                          <a:cs typeface="Arial" panose="020B0604020202020204" pitchFamily="34" charset="0"/>
                        </a:rPr>
                        <a:t>Field sloped 1</a:t>
                      </a:r>
                      <a:endParaRPr lang="en-US" sz="2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a:effectLst/>
                          <a:latin typeface="Arial" panose="020B0604020202020204" pitchFamily="34" charset="0"/>
                          <a:cs typeface="Arial" panose="020B0604020202020204" pitchFamily="34" charset="0"/>
                        </a:rPr>
                        <a:t>3.1</a:t>
                      </a:r>
                      <a:endParaRPr lang="en-US" sz="2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a:effectLst/>
                          <a:latin typeface="Arial" panose="020B0604020202020204" pitchFamily="34" charset="0"/>
                          <a:cs typeface="Arial" panose="020B0604020202020204" pitchFamily="34" charset="0"/>
                        </a:rPr>
                        <a:t>3.6</a:t>
                      </a:r>
                      <a:endParaRPr lang="en-US" sz="2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a:effectLst/>
                          <a:latin typeface="Arial" panose="020B0604020202020204" pitchFamily="34" charset="0"/>
                          <a:cs typeface="Arial" panose="020B0604020202020204" pitchFamily="34" charset="0"/>
                        </a:rPr>
                        <a:t>2.9</a:t>
                      </a:r>
                      <a:endParaRPr lang="en-US" sz="2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dirty="0">
                          <a:effectLst/>
                          <a:latin typeface="Arial" panose="020B0604020202020204" pitchFamily="34" charset="0"/>
                          <a:cs typeface="Arial" panose="020B0604020202020204" pitchFamily="34" charset="0"/>
                        </a:rPr>
                        <a:t>3.0</a:t>
                      </a:r>
                      <a:endParaRPr lang="en-US" sz="2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dirty="0">
                          <a:effectLst/>
                          <a:latin typeface="Arial" panose="020B0604020202020204" pitchFamily="34" charset="0"/>
                          <a:cs typeface="Arial" panose="020B0604020202020204" pitchFamily="34" charset="0"/>
                        </a:rPr>
                        <a:t>3.1</a:t>
                      </a:r>
                      <a:endParaRPr lang="en-US" sz="2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681408392"/>
                  </a:ext>
                </a:extLst>
              </a:tr>
              <a:tr h="281659">
                <a:tc>
                  <a:txBody>
                    <a:bodyPr/>
                    <a:lstStyle/>
                    <a:p>
                      <a:pPr marL="0" marR="0" algn="ctr">
                        <a:lnSpc>
                          <a:spcPct val="107000"/>
                        </a:lnSpc>
                        <a:spcBef>
                          <a:spcPts val="0"/>
                        </a:spcBef>
                        <a:spcAft>
                          <a:spcPts val="0"/>
                        </a:spcAft>
                      </a:pPr>
                      <a:r>
                        <a:rPr lang="en-US" sz="2800">
                          <a:effectLst/>
                          <a:latin typeface="Arial" panose="020B0604020202020204" pitchFamily="34" charset="0"/>
                          <a:cs typeface="Arial" panose="020B0604020202020204" pitchFamily="34" charset="0"/>
                        </a:rPr>
                        <a:t>Field sloped 2</a:t>
                      </a:r>
                      <a:endParaRPr lang="en-US" sz="2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a:effectLst/>
                          <a:latin typeface="Arial" panose="020B0604020202020204" pitchFamily="34" charset="0"/>
                          <a:cs typeface="Arial" panose="020B0604020202020204" pitchFamily="34" charset="0"/>
                        </a:rPr>
                        <a:t>5.0</a:t>
                      </a:r>
                      <a:endParaRPr lang="en-US" sz="2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a:effectLst/>
                          <a:latin typeface="Arial" panose="020B0604020202020204" pitchFamily="34" charset="0"/>
                          <a:cs typeface="Arial" panose="020B0604020202020204" pitchFamily="34" charset="0"/>
                        </a:rPr>
                        <a:t>5.0</a:t>
                      </a:r>
                      <a:endParaRPr lang="en-US" sz="2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a:effectLst/>
                          <a:latin typeface="Arial" panose="020B0604020202020204" pitchFamily="34" charset="0"/>
                          <a:cs typeface="Arial" panose="020B0604020202020204" pitchFamily="34" charset="0"/>
                        </a:rPr>
                        <a:t>5.2</a:t>
                      </a:r>
                      <a:endParaRPr lang="en-US" sz="2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dirty="0">
                          <a:effectLst/>
                          <a:latin typeface="Arial" panose="020B0604020202020204" pitchFamily="34" charset="0"/>
                          <a:cs typeface="Arial" panose="020B0604020202020204" pitchFamily="34" charset="0"/>
                        </a:rPr>
                        <a:t>4.9</a:t>
                      </a:r>
                      <a:endParaRPr lang="en-US" sz="2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dirty="0">
                          <a:effectLst/>
                          <a:latin typeface="Arial" panose="020B0604020202020204" pitchFamily="34" charset="0"/>
                          <a:cs typeface="Arial" panose="020B0604020202020204" pitchFamily="34" charset="0"/>
                        </a:rPr>
                        <a:t>4.7</a:t>
                      </a:r>
                      <a:endParaRPr lang="en-US" sz="2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3374554466"/>
                  </a:ext>
                </a:extLst>
              </a:tr>
            </a:tbl>
          </a:graphicData>
        </a:graphic>
      </p:graphicFrame>
      <p:sp>
        <p:nvSpPr>
          <p:cNvPr id="6" name="Rectangle 5"/>
          <p:cNvSpPr/>
          <p:nvPr/>
        </p:nvSpPr>
        <p:spPr>
          <a:xfrm>
            <a:off x="308209" y="769441"/>
            <a:ext cx="7410450" cy="523220"/>
          </a:xfrm>
          <a:prstGeom prst="rect">
            <a:avLst/>
          </a:prstGeom>
        </p:spPr>
        <p:txBody>
          <a:bodyPr wrap="square">
            <a:spAutoFit/>
          </a:bodyPr>
          <a:lstStyle/>
          <a:p>
            <a:pPr marL="342900" marR="0" lvl="0" indent="-342900" algn="l" defTabSz="4572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90-m flight: RMSE in cm </a:t>
            </a:r>
          </a:p>
        </p:txBody>
      </p:sp>
    </p:spTree>
    <p:extLst>
      <p:ext uri="{BB962C8B-B14F-4D97-AF65-F5344CB8AC3E}">
        <p14:creationId xmlns:p14="http://schemas.microsoft.com/office/powerpoint/2010/main" val="118110420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0"/>
            <a:ext cx="9141305" cy="769441"/>
          </a:xfrm>
          <a:prstGeom prst="rect">
            <a:avLst/>
          </a:prstGeom>
          <a:noFill/>
        </p:spPr>
        <p:txBody>
          <a:bodyPr wrap="square" rtlCol="0">
            <a:spAutoFit/>
          </a:bodyPr>
          <a:lstStyle/>
          <a:p>
            <a:pPr lvl="0" algn="ctr">
              <a:defRPr/>
            </a:pPr>
            <a:r>
              <a:rPr lang="en-US" sz="4400" b="1" dirty="0">
                <a:latin typeface="Arial" panose="020B0604020202020204" pitchFamily="34" charset="0"/>
                <a:cs typeface="Arial" panose="020B0604020202020204" pitchFamily="34" charset="0"/>
              </a:rPr>
              <a:t>Camera Self-calibration: Result</a:t>
            </a:r>
          </a:p>
        </p:txBody>
      </p:sp>
      <p:sp>
        <p:nvSpPr>
          <p:cNvPr id="6" name="Rectangle 5"/>
          <p:cNvSpPr/>
          <p:nvPr/>
        </p:nvSpPr>
        <p:spPr>
          <a:xfrm>
            <a:off x="163069" y="769441"/>
            <a:ext cx="7410450" cy="523220"/>
          </a:xfrm>
          <a:prstGeom prst="rect">
            <a:avLst/>
          </a:prstGeom>
        </p:spPr>
        <p:txBody>
          <a:bodyPr wrap="square">
            <a:spAutoFit/>
          </a:bodyPr>
          <a:lstStyle/>
          <a:p>
            <a:pPr marL="342900" marR="0" lvl="0" indent="-342900" algn="l" defTabSz="4572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50-m flight: RMSE in cm </a:t>
            </a:r>
          </a:p>
        </p:txBody>
      </p:sp>
      <p:graphicFrame>
        <p:nvGraphicFramePr>
          <p:cNvPr id="7" name="Table 6"/>
          <p:cNvGraphicFramePr>
            <a:graphicFrameLocks noGrp="1"/>
          </p:cNvGraphicFramePr>
          <p:nvPr/>
        </p:nvGraphicFramePr>
        <p:xfrm>
          <a:off x="0" y="1684732"/>
          <a:ext cx="9141307" cy="5474495"/>
        </p:xfrm>
        <a:graphic>
          <a:graphicData uri="http://schemas.openxmlformats.org/drawingml/2006/table">
            <a:tbl>
              <a:tblPr firstRow="1" firstCol="1" bandRow="1">
                <a:tableStyleId>{5C22544A-7EE6-4342-B048-85BDC9FD1C3A}</a:tableStyleId>
              </a:tblPr>
              <a:tblGrid>
                <a:gridCol w="3259809">
                  <a:extLst>
                    <a:ext uri="{9D8B030D-6E8A-4147-A177-3AD203B41FA5}">
                      <a16:colId xmlns:a16="http://schemas.microsoft.com/office/drawing/2014/main" val="2703240766"/>
                    </a:ext>
                  </a:extLst>
                </a:gridCol>
                <a:gridCol w="1222429">
                  <a:extLst>
                    <a:ext uri="{9D8B030D-6E8A-4147-A177-3AD203B41FA5}">
                      <a16:colId xmlns:a16="http://schemas.microsoft.com/office/drawing/2014/main" val="846167810"/>
                    </a:ext>
                  </a:extLst>
                </a:gridCol>
                <a:gridCol w="1222429">
                  <a:extLst>
                    <a:ext uri="{9D8B030D-6E8A-4147-A177-3AD203B41FA5}">
                      <a16:colId xmlns:a16="http://schemas.microsoft.com/office/drawing/2014/main" val="2170720349"/>
                    </a:ext>
                  </a:extLst>
                </a:gridCol>
                <a:gridCol w="1222429">
                  <a:extLst>
                    <a:ext uri="{9D8B030D-6E8A-4147-A177-3AD203B41FA5}">
                      <a16:colId xmlns:a16="http://schemas.microsoft.com/office/drawing/2014/main" val="3981565190"/>
                    </a:ext>
                  </a:extLst>
                </a:gridCol>
                <a:gridCol w="1222429">
                  <a:extLst>
                    <a:ext uri="{9D8B030D-6E8A-4147-A177-3AD203B41FA5}">
                      <a16:colId xmlns:a16="http://schemas.microsoft.com/office/drawing/2014/main" val="60271806"/>
                    </a:ext>
                  </a:extLst>
                </a:gridCol>
                <a:gridCol w="991782">
                  <a:extLst>
                    <a:ext uri="{9D8B030D-6E8A-4147-A177-3AD203B41FA5}">
                      <a16:colId xmlns:a16="http://schemas.microsoft.com/office/drawing/2014/main" val="921592046"/>
                    </a:ext>
                  </a:extLst>
                </a:gridCol>
              </a:tblGrid>
              <a:tr h="576359">
                <a:tc rowSpan="2">
                  <a:txBody>
                    <a:bodyPr/>
                    <a:lstStyle/>
                    <a:p>
                      <a:pPr marL="0" marR="0" algn="ctr">
                        <a:lnSpc>
                          <a:spcPct val="107000"/>
                        </a:lnSpc>
                        <a:spcBef>
                          <a:spcPts val="0"/>
                        </a:spcBef>
                        <a:spcAft>
                          <a:spcPts val="0"/>
                        </a:spcAft>
                      </a:pPr>
                      <a:r>
                        <a:rPr lang="en-US" sz="2400" dirty="0">
                          <a:effectLst/>
                          <a:latin typeface="Arial" panose="020B0604020202020204" pitchFamily="34" charset="0"/>
                          <a:cs typeface="Arial" panose="020B0604020202020204" pitchFamily="34" charset="0"/>
                        </a:rPr>
                        <a:t>Area</a:t>
                      </a:r>
                      <a:endParaRPr lang="en-US" sz="24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gridSpan="5">
                  <a:txBody>
                    <a:bodyPr/>
                    <a:lstStyle/>
                    <a:p>
                      <a:pPr marL="0" marR="0" algn="ctr">
                        <a:lnSpc>
                          <a:spcPct val="107000"/>
                        </a:lnSpc>
                        <a:spcBef>
                          <a:spcPts val="0"/>
                        </a:spcBef>
                        <a:spcAft>
                          <a:spcPts val="0"/>
                        </a:spcAft>
                      </a:pPr>
                      <a:r>
                        <a:rPr lang="en-US" sz="2000" dirty="0">
                          <a:effectLst/>
                          <a:latin typeface="Arial" panose="020B0604020202020204" pitchFamily="34" charset="0"/>
                          <a:cs typeface="Arial" panose="020B0604020202020204" pitchFamily="34" charset="0"/>
                        </a:rPr>
                        <a:t>Camera self-calibration scenario</a:t>
                      </a:r>
                      <a:endParaRPr lang="en-US" sz="20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782517076"/>
                  </a:ext>
                </a:extLst>
              </a:tr>
              <a:tr h="281659">
                <a:tc vMerge="1">
                  <a:txBody>
                    <a:bodyPr/>
                    <a:lstStyle/>
                    <a:p>
                      <a:endParaRPr lang="en-US"/>
                    </a:p>
                  </a:txBody>
                  <a:tcPr/>
                </a:tc>
                <a:tc>
                  <a:txBody>
                    <a:bodyPr/>
                    <a:lstStyle/>
                    <a:p>
                      <a:pPr marL="0" marR="0" algn="ctr">
                        <a:lnSpc>
                          <a:spcPct val="107000"/>
                        </a:lnSpc>
                        <a:spcBef>
                          <a:spcPts val="0"/>
                        </a:spcBef>
                        <a:spcAft>
                          <a:spcPts val="0"/>
                        </a:spcAft>
                      </a:pPr>
                      <a:r>
                        <a:rPr lang="en-US" sz="2000">
                          <a:effectLst/>
                          <a:latin typeface="Arial" panose="020B0604020202020204" pitchFamily="34" charset="0"/>
                          <a:cs typeface="Arial" panose="020B0604020202020204" pitchFamily="34" charset="0"/>
                        </a:rPr>
                        <a:t>1</a:t>
                      </a:r>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000">
                          <a:effectLst/>
                          <a:latin typeface="Arial" panose="020B0604020202020204" pitchFamily="34" charset="0"/>
                          <a:cs typeface="Arial" panose="020B0604020202020204" pitchFamily="34" charset="0"/>
                        </a:rPr>
                        <a:t>2</a:t>
                      </a:r>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000">
                          <a:effectLst/>
                          <a:latin typeface="Arial" panose="020B0604020202020204" pitchFamily="34" charset="0"/>
                          <a:cs typeface="Arial" panose="020B0604020202020204" pitchFamily="34" charset="0"/>
                        </a:rPr>
                        <a:t>3</a:t>
                      </a:r>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000">
                          <a:effectLst/>
                          <a:latin typeface="Arial" panose="020B0604020202020204" pitchFamily="34" charset="0"/>
                          <a:cs typeface="Arial" panose="020B0604020202020204" pitchFamily="34" charset="0"/>
                        </a:rPr>
                        <a:t>4</a:t>
                      </a:r>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000">
                          <a:effectLst/>
                          <a:latin typeface="Arial" panose="020B0604020202020204" pitchFamily="34" charset="0"/>
                          <a:cs typeface="Arial" panose="020B0604020202020204" pitchFamily="34" charset="0"/>
                        </a:rPr>
                        <a:t>5</a:t>
                      </a:r>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2671888420"/>
                  </a:ext>
                </a:extLst>
              </a:tr>
              <a:tr h="281659">
                <a:tc>
                  <a:txBody>
                    <a:bodyPr/>
                    <a:lstStyle/>
                    <a:p>
                      <a:pPr marL="0" marR="0" algn="ctr">
                        <a:lnSpc>
                          <a:spcPct val="107000"/>
                        </a:lnSpc>
                        <a:spcBef>
                          <a:spcPts val="0"/>
                        </a:spcBef>
                        <a:spcAft>
                          <a:spcPts val="0"/>
                        </a:spcAft>
                      </a:pPr>
                      <a:r>
                        <a:rPr lang="en-US" sz="2400" dirty="0">
                          <a:effectLst/>
                          <a:latin typeface="Arial" panose="020B0604020202020204" pitchFamily="34" charset="0"/>
                          <a:cs typeface="Arial" panose="020B0604020202020204" pitchFamily="34" charset="0"/>
                        </a:rPr>
                        <a:t>Parking 1</a:t>
                      </a:r>
                      <a:endParaRPr lang="en-US" sz="24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50000"/>
                        </a:lnSpc>
                        <a:spcBef>
                          <a:spcPts val="0"/>
                        </a:spcBef>
                        <a:spcAft>
                          <a:spcPts val="0"/>
                        </a:spcAft>
                      </a:pPr>
                      <a:r>
                        <a:rPr lang="en-US" sz="2000" dirty="0">
                          <a:effectLst/>
                          <a:latin typeface="Arial" panose="020B0604020202020204" pitchFamily="34" charset="0"/>
                          <a:cs typeface="Arial" panose="020B0604020202020204" pitchFamily="34" charset="0"/>
                        </a:rPr>
                        <a:t>1.1</a:t>
                      </a:r>
                      <a:endParaRPr lang="en-US" sz="20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50000"/>
                        </a:lnSpc>
                        <a:spcBef>
                          <a:spcPts val="0"/>
                        </a:spcBef>
                        <a:spcAft>
                          <a:spcPts val="0"/>
                        </a:spcAft>
                      </a:pPr>
                      <a:r>
                        <a:rPr lang="en-US" sz="2000" dirty="0">
                          <a:effectLst/>
                          <a:latin typeface="Arial" panose="020B0604020202020204" pitchFamily="34" charset="0"/>
                          <a:cs typeface="Arial" panose="020B0604020202020204" pitchFamily="34" charset="0"/>
                        </a:rPr>
                        <a:t>1.2</a:t>
                      </a:r>
                      <a:endParaRPr lang="en-US" sz="20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50000"/>
                        </a:lnSpc>
                        <a:spcBef>
                          <a:spcPts val="0"/>
                        </a:spcBef>
                        <a:spcAft>
                          <a:spcPts val="0"/>
                        </a:spcAft>
                      </a:pPr>
                      <a:r>
                        <a:rPr lang="en-US" sz="2000">
                          <a:effectLst/>
                          <a:latin typeface="Arial" panose="020B0604020202020204" pitchFamily="34" charset="0"/>
                          <a:cs typeface="Arial" panose="020B0604020202020204" pitchFamily="34" charset="0"/>
                        </a:rPr>
                        <a:t>1.1</a:t>
                      </a:r>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50000"/>
                        </a:lnSpc>
                        <a:spcBef>
                          <a:spcPts val="0"/>
                        </a:spcBef>
                        <a:spcAft>
                          <a:spcPts val="0"/>
                        </a:spcAft>
                      </a:pPr>
                      <a:r>
                        <a:rPr lang="en-US" sz="2000">
                          <a:effectLst/>
                          <a:latin typeface="Arial" panose="020B0604020202020204" pitchFamily="34" charset="0"/>
                          <a:cs typeface="Arial" panose="020B0604020202020204" pitchFamily="34" charset="0"/>
                        </a:rPr>
                        <a:t>1.1</a:t>
                      </a:r>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50000"/>
                        </a:lnSpc>
                        <a:spcBef>
                          <a:spcPts val="0"/>
                        </a:spcBef>
                        <a:spcAft>
                          <a:spcPts val="0"/>
                        </a:spcAft>
                      </a:pPr>
                      <a:r>
                        <a:rPr lang="en-US" sz="2000" dirty="0">
                          <a:effectLst/>
                          <a:latin typeface="Arial" panose="020B0604020202020204" pitchFamily="34" charset="0"/>
                          <a:cs typeface="Arial" panose="020B0604020202020204" pitchFamily="34" charset="0"/>
                        </a:rPr>
                        <a:t>1.2</a:t>
                      </a:r>
                      <a:endParaRPr lang="en-US" sz="20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1945356974"/>
                  </a:ext>
                </a:extLst>
              </a:tr>
              <a:tr h="281659">
                <a:tc>
                  <a:txBody>
                    <a:bodyPr/>
                    <a:lstStyle/>
                    <a:p>
                      <a:pPr marL="0" marR="0" algn="ctr">
                        <a:lnSpc>
                          <a:spcPct val="107000"/>
                        </a:lnSpc>
                        <a:spcBef>
                          <a:spcPts val="0"/>
                        </a:spcBef>
                        <a:spcAft>
                          <a:spcPts val="0"/>
                        </a:spcAft>
                      </a:pPr>
                      <a:r>
                        <a:rPr lang="en-US" sz="2400" dirty="0">
                          <a:effectLst/>
                          <a:latin typeface="Arial" panose="020B0604020202020204" pitchFamily="34" charset="0"/>
                          <a:cs typeface="Arial" panose="020B0604020202020204" pitchFamily="34" charset="0"/>
                        </a:rPr>
                        <a:t>Parking 2</a:t>
                      </a:r>
                      <a:endParaRPr lang="en-US" sz="24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50000"/>
                        </a:lnSpc>
                        <a:spcBef>
                          <a:spcPts val="0"/>
                        </a:spcBef>
                        <a:spcAft>
                          <a:spcPts val="0"/>
                        </a:spcAft>
                      </a:pPr>
                      <a:r>
                        <a:rPr lang="en-US" sz="2000" dirty="0">
                          <a:effectLst/>
                          <a:latin typeface="Arial" panose="020B0604020202020204" pitchFamily="34" charset="0"/>
                          <a:cs typeface="Arial" panose="020B0604020202020204" pitchFamily="34" charset="0"/>
                        </a:rPr>
                        <a:t>1.2</a:t>
                      </a:r>
                      <a:endParaRPr lang="en-US" sz="20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50000"/>
                        </a:lnSpc>
                        <a:spcBef>
                          <a:spcPts val="0"/>
                        </a:spcBef>
                        <a:spcAft>
                          <a:spcPts val="0"/>
                        </a:spcAft>
                      </a:pPr>
                      <a:r>
                        <a:rPr lang="en-US" sz="2000" dirty="0">
                          <a:effectLst/>
                          <a:latin typeface="Arial" panose="020B0604020202020204" pitchFamily="34" charset="0"/>
                          <a:cs typeface="Arial" panose="020B0604020202020204" pitchFamily="34" charset="0"/>
                        </a:rPr>
                        <a:t>1.2</a:t>
                      </a:r>
                      <a:endParaRPr lang="en-US" sz="20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50000"/>
                        </a:lnSpc>
                        <a:spcBef>
                          <a:spcPts val="0"/>
                        </a:spcBef>
                        <a:spcAft>
                          <a:spcPts val="0"/>
                        </a:spcAft>
                      </a:pPr>
                      <a:r>
                        <a:rPr lang="en-US" sz="2000" dirty="0">
                          <a:effectLst/>
                          <a:latin typeface="Arial" panose="020B0604020202020204" pitchFamily="34" charset="0"/>
                          <a:cs typeface="Arial" panose="020B0604020202020204" pitchFamily="34" charset="0"/>
                        </a:rPr>
                        <a:t>1.1</a:t>
                      </a:r>
                      <a:endParaRPr lang="en-US" sz="20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50000"/>
                        </a:lnSpc>
                        <a:spcBef>
                          <a:spcPts val="0"/>
                        </a:spcBef>
                        <a:spcAft>
                          <a:spcPts val="0"/>
                        </a:spcAft>
                      </a:pPr>
                      <a:r>
                        <a:rPr lang="en-US" sz="2000">
                          <a:effectLst/>
                          <a:latin typeface="Arial" panose="020B0604020202020204" pitchFamily="34" charset="0"/>
                          <a:cs typeface="Arial" panose="020B0604020202020204" pitchFamily="34" charset="0"/>
                        </a:rPr>
                        <a:t>1.2</a:t>
                      </a:r>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50000"/>
                        </a:lnSpc>
                        <a:spcBef>
                          <a:spcPts val="0"/>
                        </a:spcBef>
                        <a:spcAft>
                          <a:spcPts val="0"/>
                        </a:spcAft>
                      </a:pPr>
                      <a:r>
                        <a:rPr lang="en-US" sz="2000">
                          <a:effectLst/>
                          <a:latin typeface="Arial" panose="020B0604020202020204" pitchFamily="34" charset="0"/>
                          <a:cs typeface="Arial" panose="020B0604020202020204" pitchFamily="34" charset="0"/>
                        </a:rPr>
                        <a:t>1.2</a:t>
                      </a:r>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3136222472"/>
                  </a:ext>
                </a:extLst>
              </a:tr>
              <a:tr h="281659">
                <a:tc>
                  <a:txBody>
                    <a:bodyPr/>
                    <a:lstStyle/>
                    <a:p>
                      <a:pPr marL="0" marR="0" algn="ctr">
                        <a:lnSpc>
                          <a:spcPct val="107000"/>
                        </a:lnSpc>
                        <a:spcBef>
                          <a:spcPts val="0"/>
                        </a:spcBef>
                        <a:spcAft>
                          <a:spcPts val="0"/>
                        </a:spcAft>
                      </a:pPr>
                      <a:r>
                        <a:rPr lang="en-US" sz="2400" dirty="0">
                          <a:effectLst/>
                          <a:latin typeface="Arial" panose="020B0604020202020204" pitchFamily="34" charset="0"/>
                          <a:cs typeface="Arial" panose="020B0604020202020204" pitchFamily="34" charset="0"/>
                        </a:rPr>
                        <a:t>Road sloped</a:t>
                      </a:r>
                      <a:endParaRPr lang="en-US" sz="24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50000"/>
                        </a:lnSpc>
                        <a:spcBef>
                          <a:spcPts val="0"/>
                        </a:spcBef>
                        <a:spcAft>
                          <a:spcPts val="0"/>
                        </a:spcAft>
                      </a:pPr>
                      <a:r>
                        <a:rPr lang="en-US" sz="2000">
                          <a:effectLst/>
                          <a:latin typeface="Arial" panose="020B0604020202020204" pitchFamily="34" charset="0"/>
                          <a:cs typeface="Arial" panose="020B0604020202020204" pitchFamily="34" charset="0"/>
                        </a:rPr>
                        <a:t>0.7</a:t>
                      </a:r>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50000"/>
                        </a:lnSpc>
                        <a:spcBef>
                          <a:spcPts val="0"/>
                        </a:spcBef>
                        <a:spcAft>
                          <a:spcPts val="0"/>
                        </a:spcAft>
                      </a:pPr>
                      <a:r>
                        <a:rPr lang="en-US" sz="2000">
                          <a:effectLst/>
                          <a:latin typeface="Arial" panose="020B0604020202020204" pitchFamily="34" charset="0"/>
                          <a:cs typeface="Arial" panose="020B0604020202020204" pitchFamily="34" charset="0"/>
                        </a:rPr>
                        <a:t>0.7</a:t>
                      </a:r>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50000"/>
                        </a:lnSpc>
                        <a:spcBef>
                          <a:spcPts val="0"/>
                        </a:spcBef>
                        <a:spcAft>
                          <a:spcPts val="0"/>
                        </a:spcAft>
                      </a:pPr>
                      <a:r>
                        <a:rPr lang="en-US" sz="2000" dirty="0">
                          <a:effectLst/>
                          <a:latin typeface="Arial" panose="020B0604020202020204" pitchFamily="34" charset="0"/>
                          <a:cs typeface="Arial" panose="020B0604020202020204" pitchFamily="34" charset="0"/>
                        </a:rPr>
                        <a:t>0.6</a:t>
                      </a:r>
                      <a:endParaRPr lang="en-US" sz="20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50000"/>
                        </a:lnSpc>
                        <a:spcBef>
                          <a:spcPts val="0"/>
                        </a:spcBef>
                        <a:spcAft>
                          <a:spcPts val="0"/>
                        </a:spcAft>
                      </a:pPr>
                      <a:r>
                        <a:rPr lang="en-US" sz="2000" dirty="0">
                          <a:effectLst/>
                          <a:latin typeface="Arial" panose="020B0604020202020204" pitchFamily="34" charset="0"/>
                          <a:cs typeface="Arial" panose="020B0604020202020204" pitchFamily="34" charset="0"/>
                        </a:rPr>
                        <a:t>0.6</a:t>
                      </a:r>
                      <a:endParaRPr lang="en-US" sz="20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50000"/>
                        </a:lnSpc>
                        <a:spcBef>
                          <a:spcPts val="0"/>
                        </a:spcBef>
                        <a:spcAft>
                          <a:spcPts val="0"/>
                        </a:spcAft>
                      </a:pPr>
                      <a:r>
                        <a:rPr lang="en-US" sz="2000">
                          <a:effectLst/>
                          <a:latin typeface="Arial" panose="020B0604020202020204" pitchFamily="34" charset="0"/>
                          <a:cs typeface="Arial" panose="020B0604020202020204" pitchFamily="34" charset="0"/>
                        </a:rPr>
                        <a:t>0.7</a:t>
                      </a:r>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751409122"/>
                  </a:ext>
                </a:extLst>
              </a:tr>
              <a:tr h="281659">
                <a:tc>
                  <a:txBody>
                    <a:bodyPr/>
                    <a:lstStyle/>
                    <a:p>
                      <a:pPr marL="0" marR="0" algn="ctr">
                        <a:lnSpc>
                          <a:spcPct val="107000"/>
                        </a:lnSpc>
                        <a:spcBef>
                          <a:spcPts val="0"/>
                        </a:spcBef>
                        <a:spcAft>
                          <a:spcPts val="0"/>
                        </a:spcAft>
                      </a:pPr>
                      <a:r>
                        <a:rPr lang="en-US" sz="2400" dirty="0">
                          <a:effectLst/>
                          <a:latin typeface="Arial" panose="020B0604020202020204" pitchFamily="34" charset="0"/>
                          <a:cs typeface="Arial" panose="020B0604020202020204" pitchFamily="34" charset="0"/>
                        </a:rPr>
                        <a:t>Road shadow</a:t>
                      </a:r>
                      <a:endParaRPr lang="en-US" sz="24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50000"/>
                        </a:lnSpc>
                        <a:spcBef>
                          <a:spcPts val="0"/>
                        </a:spcBef>
                        <a:spcAft>
                          <a:spcPts val="0"/>
                        </a:spcAft>
                      </a:pPr>
                      <a:r>
                        <a:rPr lang="en-US" sz="2000" dirty="0">
                          <a:effectLst/>
                          <a:latin typeface="Arial" panose="020B0604020202020204" pitchFamily="34" charset="0"/>
                          <a:cs typeface="Arial" panose="020B0604020202020204" pitchFamily="34" charset="0"/>
                        </a:rPr>
                        <a:t>2.7</a:t>
                      </a:r>
                      <a:endParaRPr lang="en-US" sz="20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50000"/>
                        </a:lnSpc>
                        <a:spcBef>
                          <a:spcPts val="0"/>
                        </a:spcBef>
                        <a:spcAft>
                          <a:spcPts val="0"/>
                        </a:spcAft>
                      </a:pPr>
                      <a:r>
                        <a:rPr lang="en-US" sz="2000" dirty="0">
                          <a:effectLst/>
                          <a:latin typeface="Arial" panose="020B0604020202020204" pitchFamily="34" charset="0"/>
                          <a:cs typeface="Arial" panose="020B0604020202020204" pitchFamily="34" charset="0"/>
                        </a:rPr>
                        <a:t>4.6</a:t>
                      </a:r>
                      <a:endParaRPr lang="en-US" sz="20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50000"/>
                        </a:lnSpc>
                        <a:spcBef>
                          <a:spcPts val="0"/>
                        </a:spcBef>
                        <a:spcAft>
                          <a:spcPts val="0"/>
                        </a:spcAft>
                      </a:pPr>
                      <a:r>
                        <a:rPr lang="en-US" sz="2000" dirty="0">
                          <a:effectLst/>
                          <a:latin typeface="Arial" panose="020B0604020202020204" pitchFamily="34" charset="0"/>
                          <a:cs typeface="Arial" panose="020B0604020202020204" pitchFamily="34" charset="0"/>
                        </a:rPr>
                        <a:t>2.5</a:t>
                      </a:r>
                      <a:endParaRPr lang="en-US" sz="20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50000"/>
                        </a:lnSpc>
                        <a:spcBef>
                          <a:spcPts val="0"/>
                        </a:spcBef>
                        <a:spcAft>
                          <a:spcPts val="0"/>
                        </a:spcAft>
                      </a:pPr>
                      <a:r>
                        <a:rPr lang="en-US" sz="2000" dirty="0">
                          <a:effectLst/>
                          <a:latin typeface="Arial" panose="020B0604020202020204" pitchFamily="34" charset="0"/>
                          <a:cs typeface="Arial" panose="020B0604020202020204" pitchFamily="34" charset="0"/>
                        </a:rPr>
                        <a:t>2.5</a:t>
                      </a:r>
                      <a:endParaRPr lang="en-US" sz="20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50000"/>
                        </a:lnSpc>
                        <a:spcBef>
                          <a:spcPts val="0"/>
                        </a:spcBef>
                        <a:spcAft>
                          <a:spcPts val="0"/>
                        </a:spcAft>
                      </a:pPr>
                      <a:r>
                        <a:rPr lang="en-US" sz="2000" dirty="0">
                          <a:effectLst/>
                          <a:latin typeface="Arial" panose="020B0604020202020204" pitchFamily="34" charset="0"/>
                          <a:cs typeface="Arial" panose="020B0604020202020204" pitchFamily="34" charset="0"/>
                        </a:rPr>
                        <a:t>2.6</a:t>
                      </a:r>
                      <a:endParaRPr lang="en-US" sz="20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1515817383"/>
                  </a:ext>
                </a:extLst>
              </a:tr>
              <a:tr h="281659">
                <a:tc>
                  <a:txBody>
                    <a:bodyPr/>
                    <a:lstStyle/>
                    <a:p>
                      <a:pPr marL="0" marR="0" algn="ctr">
                        <a:lnSpc>
                          <a:spcPct val="107000"/>
                        </a:lnSpc>
                        <a:spcBef>
                          <a:spcPts val="0"/>
                        </a:spcBef>
                        <a:spcAft>
                          <a:spcPts val="0"/>
                        </a:spcAft>
                      </a:pPr>
                      <a:r>
                        <a:rPr lang="en-US" sz="2400" dirty="0">
                          <a:effectLst/>
                          <a:latin typeface="Arial" panose="020B0604020202020204" pitchFamily="34" charset="0"/>
                          <a:cs typeface="Arial" panose="020B0604020202020204" pitchFamily="34" charset="0"/>
                        </a:rPr>
                        <a:t>Pavement</a:t>
                      </a:r>
                      <a:endParaRPr lang="en-US" sz="24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50000"/>
                        </a:lnSpc>
                        <a:spcBef>
                          <a:spcPts val="0"/>
                        </a:spcBef>
                        <a:spcAft>
                          <a:spcPts val="0"/>
                        </a:spcAft>
                      </a:pPr>
                      <a:r>
                        <a:rPr lang="en-US" sz="2000">
                          <a:effectLst/>
                          <a:latin typeface="Arial" panose="020B0604020202020204" pitchFamily="34" charset="0"/>
                          <a:cs typeface="Arial" panose="020B0604020202020204" pitchFamily="34" charset="0"/>
                        </a:rPr>
                        <a:t>1.6</a:t>
                      </a:r>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50000"/>
                        </a:lnSpc>
                        <a:spcBef>
                          <a:spcPts val="0"/>
                        </a:spcBef>
                        <a:spcAft>
                          <a:spcPts val="0"/>
                        </a:spcAft>
                      </a:pPr>
                      <a:r>
                        <a:rPr lang="en-US" sz="2000" dirty="0">
                          <a:effectLst/>
                          <a:latin typeface="Arial" panose="020B0604020202020204" pitchFamily="34" charset="0"/>
                          <a:cs typeface="Arial" panose="020B0604020202020204" pitchFamily="34" charset="0"/>
                        </a:rPr>
                        <a:t>1.4</a:t>
                      </a:r>
                      <a:endParaRPr lang="en-US" sz="20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50000"/>
                        </a:lnSpc>
                        <a:spcBef>
                          <a:spcPts val="0"/>
                        </a:spcBef>
                        <a:spcAft>
                          <a:spcPts val="0"/>
                        </a:spcAft>
                      </a:pPr>
                      <a:r>
                        <a:rPr lang="en-US" sz="2000" dirty="0">
                          <a:effectLst/>
                          <a:latin typeface="Arial" panose="020B0604020202020204" pitchFamily="34" charset="0"/>
                          <a:cs typeface="Arial" panose="020B0604020202020204" pitchFamily="34" charset="0"/>
                        </a:rPr>
                        <a:t>1.5</a:t>
                      </a:r>
                      <a:endParaRPr lang="en-US" sz="20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50000"/>
                        </a:lnSpc>
                        <a:spcBef>
                          <a:spcPts val="0"/>
                        </a:spcBef>
                        <a:spcAft>
                          <a:spcPts val="0"/>
                        </a:spcAft>
                      </a:pPr>
                      <a:r>
                        <a:rPr lang="en-US" sz="2000" dirty="0">
                          <a:effectLst/>
                          <a:latin typeface="Arial" panose="020B0604020202020204" pitchFamily="34" charset="0"/>
                          <a:cs typeface="Arial" panose="020B0604020202020204" pitchFamily="34" charset="0"/>
                        </a:rPr>
                        <a:t>1.5</a:t>
                      </a:r>
                      <a:endParaRPr lang="en-US" sz="20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50000"/>
                        </a:lnSpc>
                        <a:spcBef>
                          <a:spcPts val="0"/>
                        </a:spcBef>
                        <a:spcAft>
                          <a:spcPts val="0"/>
                        </a:spcAft>
                      </a:pPr>
                      <a:r>
                        <a:rPr lang="en-US" sz="2000" dirty="0">
                          <a:effectLst/>
                          <a:latin typeface="Arial" panose="020B0604020202020204" pitchFamily="34" charset="0"/>
                          <a:cs typeface="Arial" panose="020B0604020202020204" pitchFamily="34" charset="0"/>
                        </a:rPr>
                        <a:t>1.5</a:t>
                      </a:r>
                      <a:endParaRPr lang="en-US" sz="20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409065342"/>
                  </a:ext>
                </a:extLst>
              </a:tr>
              <a:tr h="281659">
                <a:tc>
                  <a:txBody>
                    <a:bodyPr/>
                    <a:lstStyle/>
                    <a:p>
                      <a:pPr marL="0" marR="0" algn="ctr">
                        <a:lnSpc>
                          <a:spcPct val="107000"/>
                        </a:lnSpc>
                        <a:spcBef>
                          <a:spcPts val="0"/>
                        </a:spcBef>
                        <a:spcAft>
                          <a:spcPts val="0"/>
                        </a:spcAft>
                      </a:pPr>
                      <a:r>
                        <a:rPr lang="en-US" sz="2400" dirty="0">
                          <a:effectLst/>
                          <a:latin typeface="Arial" panose="020B0604020202020204" pitchFamily="34" charset="0"/>
                          <a:cs typeface="Arial" panose="020B0604020202020204" pitchFamily="34" charset="0"/>
                        </a:rPr>
                        <a:t>Roof</a:t>
                      </a:r>
                      <a:endParaRPr lang="en-US" sz="24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50000"/>
                        </a:lnSpc>
                        <a:spcBef>
                          <a:spcPts val="0"/>
                        </a:spcBef>
                        <a:spcAft>
                          <a:spcPts val="0"/>
                        </a:spcAft>
                      </a:pPr>
                      <a:r>
                        <a:rPr lang="en-US" sz="2000">
                          <a:effectLst/>
                          <a:latin typeface="Arial" panose="020B0604020202020204" pitchFamily="34" charset="0"/>
                          <a:cs typeface="Arial" panose="020B0604020202020204" pitchFamily="34" charset="0"/>
                        </a:rPr>
                        <a:t>6.6</a:t>
                      </a:r>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50000"/>
                        </a:lnSpc>
                        <a:spcBef>
                          <a:spcPts val="0"/>
                        </a:spcBef>
                        <a:spcAft>
                          <a:spcPts val="0"/>
                        </a:spcAft>
                      </a:pPr>
                      <a:r>
                        <a:rPr lang="en-US" sz="2000">
                          <a:effectLst/>
                          <a:latin typeface="Arial" panose="020B0604020202020204" pitchFamily="34" charset="0"/>
                          <a:cs typeface="Arial" panose="020B0604020202020204" pitchFamily="34" charset="0"/>
                        </a:rPr>
                        <a:t>7.8</a:t>
                      </a:r>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50000"/>
                        </a:lnSpc>
                        <a:spcBef>
                          <a:spcPts val="0"/>
                        </a:spcBef>
                        <a:spcAft>
                          <a:spcPts val="0"/>
                        </a:spcAft>
                      </a:pPr>
                      <a:r>
                        <a:rPr lang="en-US" sz="2000">
                          <a:effectLst/>
                          <a:latin typeface="Arial" panose="020B0604020202020204" pitchFamily="34" charset="0"/>
                          <a:cs typeface="Arial" panose="020B0604020202020204" pitchFamily="34" charset="0"/>
                        </a:rPr>
                        <a:t>5.0</a:t>
                      </a:r>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50000"/>
                        </a:lnSpc>
                        <a:spcBef>
                          <a:spcPts val="0"/>
                        </a:spcBef>
                        <a:spcAft>
                          <a:spcPts val="0"/>
                        </a:spcAft>
                      </a:pPr>
                      <a:r>
                        <a:rPr lang="en-US" sz="2000" dirty="0">
                          <a:effectLst/>
                          <a:latin typeface="Arial" panose="020B0604020202020204" pitchFamily="34" charset="0"/>
                          <a:cs typeface="Arial" panose="020B0604020202020204" pitchFamily="34" charset="0"/>
                        </a:rPr>
                        <a:t>8.0</a:t>
                      </a:r>
                      <a:endParaRPr lang="en-US" sz="20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50000"/>
                        </a:lnSpc>
                        <a:spcBef>
                          <a:spcPts val="0"/>
                        </a:spcBef>
                        <a:spcAft>
                          <a:spcPts val="0"/>
                        </a:spcAft>
                      </a:pPr>
                      <a:r>
                        <a:rPr lang="en-US" sz="2000" dirty="0">
                          <a:effectLst/>
                          <a:latin typeface="Arial" panose="020B0604020202020204" pitchFamily="34" charset="0"/>
                          <a:cs typeface="Arial" panose="020B0604020202020204" pitchFamily="34" charset="0"/>
                        </a:rPr>
                        <a:t>3.6</a:t>
                      </a:r>
                      <a:endParaRPr lang="en-US" sz="20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956042432"/>
                  </a:ext>
                </a:extLst>
              </a:tr>
              <a:tr h="281659">
                <a:tc>
                  <a:txBody>
                    <a:bodyPr/>
                    <a:lstStyle/>
                    <a:p>
                      <a:pPr marL="0" marR="0" algn="ctr">
                        <a:lnSpc>
                          <a:spcPct val="107000"/>
                        </a:lnSpc>
                        <a:spcBef>
                          <a:spcPts val="0"/>
                        </a:spcBef>
                        <a:spcAft>
                          <a:spcPts val="0"/>
                        </a:spcAft>
                      </a:pPr>
                      <a:r>
                        <a:rPr lang="en-US" sz="2400" dirty="0">
                          <a:effectLst/>
                          <a:latin typeface="Arial" panose="020B0604020202020204" pitchFamily="34" charset="0"/>
                          <a:cs typeface="Arial" panose="020B0604020202020204" pitchFamily="34" charset="0"/>
                        </a:rPr>
                        <a:t>Observatory</a:t>
                      </a:r>
                      <a:endParaRPr lang="en-US" sz="24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50000"/>
                        </a:lnSpc>
                        <a:spcBef>
                          <a:spcPts val="0"/>
                        </a:spcBef>
                        <a:spcAft>
                          <a:spcPts val="0"/>
                        </a:spcAft>
                      </a:pPr>
                      <a:r>
                        <a:rPr lang="en-US" sz="2000">
                          <a:effectLst/>
                          <a:latin typeface="Arial" panose="020B0604020202020204" pitchFamily="34" charset="0"/>
                          <a:cs typeface="Arial" panose="020B0604020202020204" pitchFamily="34" charset="0"/>
                        </a:rPr>
                        <a:t>10.9</a:t>
                      </a:r>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50000"/>
                        </a:lnSpc>
                        <a:spcBef>
                          <a:spcPts val="0"/>
                        </a:spcBef>
                        <a:spcAft>
                          <a:spcPts val="0"/>
                        </a:spcAft>
                      </a:pPr>
                      <a:r>
                        <a:rPr lang="en-US" sz="2000">
                          <a:effectLst/>
                          <a:latin typeface="Arial" panose="020B0604020202020204" pitchFamily="34" charset="0"/>
                          <a:cs typeface="Arial" panose="020B0604020202020204" pitchFamily="34" charset="0"/>
                        </a:rPr>
                        <a:t>25.0</a:t>
                      </a:r>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50000"/>
                        </a:lnSpc>
                        <a:spcBef>
                          <a:spcPts val="0"/>
                        </a:spcBef>
                        <a:spcAft>
                          <a:spcPts val="0"/>
                        </a:spcAft>
                      </a:pPr>
                      <a:r>
                        <a:rPr lang="en-US" sz="2000">
                          <a:effectLst/>
                          <a:latin typeface="Arial" panose="020B0604020202020204" pitchFamily="34" charset="0"/>
                          <a:cs typeface="Arial" panose="020B0604020202020204" pitchFamily="34" charset="0"/>
                        </a:rPr>
                        <a:t>8.3</a:t>
                      </a:r>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50000"/>
                        </a:lnSpc>
                        <a:spcBef>
                          <a:spcPts val="0"/>
                        </a:spcBef>
                        <a:spcAft>
                          <a:spcPts val="0"/>
                        </a:spcAft>
                      </a:pPr>
                      <a:r>
                        <a:rPr lang="en-US" sz="2000" dirty="0">
                          <a:effectLst/>
                          <a:latin typeface="Arial" panose="020B0604020202020204" pitchFamily="34" charset="0"/>
                          <a:cs typeface="Arial" panose="020B0604020202020204" pitchFamily="34" charset="0"/>
                        </a:rPr>
                        <a:t>8.9</a:t>
                      </a:r>
                      <a:endParaRPr lang="en-US" sz="20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50000"/>
                        </a:lnSpc>
                        <a:spcBef>
                          <a:spcPts val="0"/>
                        </a:spcBef>
                        <a:spcAft>
                          <a:spcPts val="0"/>
                        </a:spcAft>
                      </a:pPr>
                      <a:r>
                        <a:rPr lang="en-US" sz="2000" dirty="0">
                          <a:effectLst/>
                          <a:latin typeface="Arial" panose="020B0604020202020204" pitchFamily="34" charset="0"/>
                          <a:cs typeface="Arial" panose="020B0604020202020204" pitchFamily="34" charset="0"/>
                        </a:rPr>
                        <a:t>7.6</a:t>
                      </a:r>
                      <a:endParaRPr lang="en-US" sz="20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223362287"/>
                  </a:ext>
                </a:extLst>
              </a:tr>
              <a:tr h="281659">
                <a:tc>
                  <a:txBody>
                    <a:bodyPr/>
                    <a:lstStyle/>
                    <a:p>
                      <a:pPr marL="0" marR="0" algn="ctr">
                        <a:lnSpc>
                          <a:spcPct val="107000"/>
                        </a:lnSpc>
                        <a:spcBef>
                          <a:spcPts val="0"/>
                        </a:spcBef>
                        <a:spcAft>
                          <a:spcPts val="0"/>
                        </a:spcAft>
                      </a:pPr>
                      <a:r>
                        <a:rPr lang="en-US" sz="2400" dirty="0">
                          <a:effectLst/>
                          <a:latin typeface="Arial" panose="020B0604020202020204" pitchFamily="34" charset="0"/>
                          <a:cs typeface="Arial" panose="020B0604020202020204" pitchFamily="34" charset="0"/>
                        </a:rPr>
                        <a:t>Field area</a:t>
                      </a:r>
                      <a:endParaRPr lang="en-US" sz="24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50000"/>
                        </a:lnSpc>
                        <a:spcBef>
                          <a:spcPts val="0"/>
                        </a:spcBef>
                        <a:spcAft>
                          <a:spcPts val="0"/>
                        </a:spcAft>
                      </a:pPr>
                      <a:r>
                        <a:rPr lang="en-US" sz="2000">
                          <a:effectLst/>
                          <a:latin typeface="Arial" panose="020B0604020202020204" pitchFamily="34" charset="0"/>
                          <a:cs typeface="Arial" panose="020B0604020202020204" pitchFamily="34" charset="0"/>
                        </a:rPr>
                        <a:t>5.0</a:t>
                      </a:r>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50000"/>
                        </a:lnSpc>
                        <a:spcBef>
                          <a:spcPts val="0"/>
                        </a:spcBef>
                        <a:spcAft>
                          <a:spcPts val="0"/>
                        </a:spcAft>
                      </a:pPr>
                      <a:r>
                        <a:rPr lang="en-US" sz="2000">
                          <a:effectLst/>
                          <a:latin typeface="Arial" panose="020B0604020202020204" pitchFamily="34" charset="0"/>
                          <a:cs typeface="Arial" panose="020B0604020202020204" pitchFamily="34" charset="0"/>
                        </a:rPr>
                        <a:t>6.8</a:t>
                      </a:r>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50000"/>
                        </a:lnSpc>
                        <a:spcBef>
                          <a:spcPts val="0"/>
                        </a:spcBef>
                        <a:spcAft>
                          <a:spcPts val="0"/>
                        </a:spcAft>
                      </a:pPr>
                      <a:r>
                        <a:rPr lang="en-US" sz="2000">
                          <a:effectLst/>
                          <a:latin typeface="Arial" panose="020B0604020202020204" pitchFamily="34" charset="0"/>
                          <a:cs typeface="Arial" panose="020B0604020202020204" pitchFamily="34" charset="0"/>
                        </a:rPr>
                        <a:t>5.2</a:t>
                      </a:r>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50000"/>
                        </a:lnSpc>
                        <a:spcBef>
                          <a:spcPts val="0"/>
                        </a:spcBef>
                        <a:spcAft>
                          <a:spcPts val="0"/>
                        </a:spcAft>
                      </a:pPr>
                      <a:r>
                        <a:rPr lang="en-US" sz="2000" dirty="0">
                          <a:effectLst/>
                          <a:latin typeface="Arial" panose="020B0604020202020204" pitchFamily="34" charset="0"/>
                          <a:cs typeface="Arial" panose="020B0604020202020204" pitchFamily="34" charset="0"/>
                        </a:rPr>
                        <a:t>5.4</a:t>
                      </a:r>
                      <a:endParaRPr lang="en-US" sz="20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50000"/>
                        </a:lnSpc>
                        <a:spcBef>
                          <a:spcPts val="0"/>
                        </a:spcBef>
                        <a:spcAft>
                          <a:spcPts val="0"/>
                        </a:spcAft>
                      </a:pPr>
                      <a:r>
                        <a:rPr lang="en-US" sz="2000" dirty="0">
                          <a:effectLst/>
                          <a:latin typeface="Arial" panose="020B0604020202020204" pitchFamily="34" charset="0"/>
                          <a:cs typeface="Arial" panose="020B0604020202020204" pitchFamily="34" charset="0"/>
                        </a:rPr>
                        <a:t>5.1</a:t>
                      </a:r>
                      <a:endParaRPr lang="en-US" sz="20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2815713392"/>
                  </a:ext>
                </a:extLst>
              </a:tr>
              <a:tr h="281659">
                <a:tc>
                  <a:txBody>
                    <a:bodyPr/>
                    <a:lstStyle/>
                    <a:p>
                      <a:pPr marL="0" marR="0" algn="ctr">
                        <a:lnSpc>
                          <a:spcPct val="107000"/>
                        </a:lnSpc>
                        <a:spcBef>
                          <a:spcPts val="0"/>
                        </a:spcBef>
                        <a:spcAft>
                          <a:spcPts val="0"/>
                        </a:spcAft>
                      </a:pPr>
                      <a:r>
                        <a:rPr lang="en-US" sz="2400" dirty="0">
                          <a:effectLst/>
                          <a:latin typeface="Arial" panose="020B0604020202020204" pitchFamily="34" charset="0"/>
                          <a:cs typeface="Arial" panose="020B0604020202020204" pitchFamily="34" charset="0"/>
                        </a:rPr>
                        <a:t>Field sloped 1</a:t>
                      </a:r>
                      <a:endParaRPr lang="en-US" sz="24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50000"/>
                        </a:lnSpc>
                        <a:spcBef>
                          <a:spcPts val="0"/>
                        </a:spcBef>
                        <a:spcAft>
                          <a:spcPts val="0"/>
                        </a:spcAft>
                      </a:pPr>
                      <a:r>
                        <a:rPr lang="en-US" sz="2000">
                          <a:effectLst/>
                          <a:latin typeface="Arial" panose="020B0604020202020204" pitchFamily="34" charset="0"/>
                          <a:cs typeface="Arial" panose="020B0604020202020204" pitchFamily="34" charset="0"/>
                        </a:rPr>
                        <a:t>3.4</a:t>
                      </a:r>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50000"/>
                        </a:lnSpc>
                        <a:spcBef>
                          <a:spcPts val="0"/>
                        </a:spcBef>
                        <a:spcAft>
                          <a:spcPts val="0"/>
                        </a:spcAft>
                      </a:pPr>
                      <a:r>
                        <a:rPr lang="en-US" sz="2000">
                          <a:effectLst/>
                          <a:latin typeface="Arial" panose="020B0604020202020204" pitchFamily="34" charset="0"/>
                          <a:cs typeface="Arial" panose="020B0604020202020204" pitchFamily="34" charset="0"/>
                        </a:rPr>
                        <a:t>2.9</a:t>
                      </a:r>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50000"/>
                        </a:lnSpc>
                        <a:spcBef>
                          <a:spcPts val="0"/>
                        </a:spcBef>
                        <a:spcAft>
                          <a:spcPts val="0"/>
                        </a:spcAft>
                      </a:pPr>
                      <a:r>
                        <a:rPr lang="en-US" sz="2000">
                          <a:effectLst/>
                          <a:latin typeface="Arial" panose="020B0604020202020204" pitchFamily="34" charset="0"/>
                          <a:cs typeface="Arial" panose="020B0604020202020204" pitchFamily="34" charset="0"/>
                        </a:rPr>
                        <a:t>3.2</a:t>
                      </a:r>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50000"/>
                        </a:lnSpc>
                        <a:spcBef>
                          <a:spcPts val="0"/>
                        </a:spcBef>
                        <a:spcAft>
                          <a:spcPts val="0"/>
                        </a:spcAft>
                      </a:pPr>
                      <a:r>
                        <a:rPr lang="en-US" sz="2000">
                          <a:effectLst/>
                          <a:latin typeface="Arial" panose="020B0604020202020204" pitchFamily="34" charset="0"/>
                          <a:cs typeface="Arial" panose="020B0604020202020204" pitchFamily="34" charset="0"/>
                        </a:rPr>
                        <a:t>3.3</a:t>
                      </a:r>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50000"/>
                        </a:lnSpc>
                        <a:spcBef>
                          <a:spcPts val="0"/>
                        </a:spcBef>
                        <a:spcAft>
                          <a:spcPts val="0"/>
                        </a:spcAft>
                      </a:pPr>
                      <a:r>
                        <a:rPr lang="en-US" sz="2000" dirty="0">
                          <a:effectLst/>
                          <a:latin typeface="Arial" panose="020B0604020202020204" pitchFamily="34" charset="0"/>
                          <a:cs typeface="Arial" panose="020B0604020202020204" pitchFamily="34" charset="0"/>
                        </a:rPr>
                        <a:t>3.2</a:t>
                      </a:r>
                      <a:endParaRPr lang="en-US" sz="20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681408392"/>
                  </a:ext>
                </a:extLst>
              </a:tr>
              <a:tr h="281659">
                <a:tc>
                  <a:txBody>
                    <a:bodyPr/>
                    <a:lstStyle/>
                    <a:p>
                      <a:pPr marL="0" marR="0" algn="ctr">
                        <a:lnSpc>
                          <a:spcPct val="107000"/>
                        </a:lnSpc>
                        <a:spcBef>
                          <a:spcPts val="0"/>
                        </a:spcBef>
                        <a:spcAft>
                          <a:spcPts val="0"/>
                        </a:spcAft>
                      </a:pPr>
                      <a:r>
                        <a:rPr lang="en-US" sz="2400" dirty="0">
                          <a:effectLst/>
                          <a:latin typeface="Arial" panose="020B0604020202020204" pitchFamily="34" charset="0"/>
                          <a:cs typeface="Arial" panose="020B0604020202020204" pitchFamily="34" charset="0"/>
                        </a:rPr>
                        <a:t>Field sloped 2</a:t>
                      </a:r>
                      <a:endParaRPr lang="en-US" sz="24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50000"/>
                        </a:lnSpc>
                        <a:spcBef>
                          <a:spcPts val="0"/>
                        </a:spcBef>
                        <a:spcAft>
                          <a:spcPts val="0"/>
                        </a:spcAft>
                      </a:pPr>
                      <a:r>
                        <a:rPr lang="en-US" sz="2000">
                          <a:effectLst/>
                          <a:latin typeface="Arial" panose="020B0604020202020204" pitchFamily="34" charset="0"/>
                          <a:cs typeface="Arial" panose="020B0604020202020204" pitchFamily="34" charset="0"/>
                        </a:rPr>
                        <a:t>4.4</a:t>
                      </a:r>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50000"/>
                        </a:lnSpc>
                        <a:spcBef>
                          <a:spcPts val="0"/>
                        </a:spcBef>
                        <a:spcAft>
                          <a:spcPts val="0"/>
                        </a:spcAft>
                      </a:pPr>
                      <a:r>
                        <a:rPr lang="en-US" sz="2000" dirty="0">
                          <a:effectLst/>
                          <a:latin typeface="Arial" panose="020B0604020202020204" pitchFamily="34" charset="0"/>
                          <a:cs typeface="Arial" panose="020B0604020202020204" pitchFamily="34" charset="0"/>
                        </a:rPr>
                        <a:t>4.6</a:t>
                      </a:r>
                      <a:endParaRPr lang="en-US" sz="20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50000"/>
                        </a:lnSpc>
                        <a:spcBef>
                          <a:spcPts val="0"/>
                        </a:spcBef>
                        <a:spcAft>
                          <a:spcPts val="0"/>
                        </a:spcAft>
                      </a:pPr>
                      <a:r>
                        <a:rPr lang="en-US" sz="2000" dirty="0">
                          <a:effectLst/>
                          <a:latin typeface="Arial" panose="020B0604020202020204" pitchFamily="34" charset="0"/>
                          <a:cs typeface="Arial" panose="020B0604020202020204" pitchFamily="34" charset="0"/>
                        </a:rPr>
                        <a:t>4.4</a:t>
                      </a:r>
                      <a:endParaRPr lang="en-US" sz="20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50000"/>
                        </a:lnSpc>
                        <a:spcBef>
                          <a:spcPts val="0"/>
                        </a:spcBef>
                        <a:spcAft>
                          <a:spcPts val="0"/>
                        </a:spcAft>
                      </a:pPr>
                      <a:r>
                        <a:rPr lang="en-US" sz="2000">
                          <a:effectLst/>
                          <a:latin typeface="Arial" panose="020B0604020202020204" pitchFamily="34" charset="0"/>
                          <a:cs typeface="Arial" panose="020B0604020202020204" pitchFamily="34" charset="0"/>
                        </a:rPr>
                        <a:t>4.2</a:t>
                      </a:r>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50000"/>
                        </a:lnSpc>
                        <a:spcBef>
                          <a:spcPts val="0"/>
                        </a:spcBef>
                        <a:spcAft>
                          <a:spcPts val="0"/>
                        </a:spcAft>
                      </a:pPr>
                      <a:r>
                        <a:rPr lang="en-US" sz="2000" dirty="0">
                          <a:effectLst/>
                          <a:latin typeface="Arial" panose="020B0604020202020204" pitchFamily="34" charset="0"/>
                          <a:cs typeface="Arial" panose="020B0604020202020204" pitchFamily="34" charset="0"/>
                        </a:rPr>
                        <a:t>4.3</a:t>
                      </a:r>
                      <a:endParaRPr lang="en-US" sz="20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3374554466"/>
                  </a:ext>
                </a:extLst>
              </a:tr>
            </a:tbl>
          </a:graphicData>
        </a:graphic>
      </p:graphicFrame>
    </p:spTree>
    <p:extLst>
      <p:ext uri="{BB962C8B-B14F-4D97-AF65-F5344CB8AC3E}">
        <p14:creationId xmlns:p14="http://schemas.microsoft.com/office/powerpoint/2010/main" val="6599136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0"/>
            <a:ext cx="9141305" cy="769441"/>
          </a:xfrm>
          <a:prstGeom prst="rect">
            <a:avLst/>
          </a:prstGeom>
          <a:noFill/>
        </p:spPr>
        <p:txBody>
          <a:bodyPr wrap="square" rtlCol="0">
            <a:spAutoFit/>
          </a:bodyPr>
          <a:lstStyle/>
          <a:p>
            <a:pPr lvl="0" algn="ctr">
              <a:defRPr/>
            </a:pPr>
            <a:r>
              <a:rPr lang="en-US" sz="4400" b="1" dirty="0">
                <a:latin typeface="Arial" panose="020B0604020202020204" pitchFamily="34" charset="0"/>
                <a:cs typeface="Arial" panose="020B0604020202020204" pitchFamily="34" charset="0"/>
              </a:rPr>
              <a:t>Camera Self-calibration: Result</a:t>
            </a:r>
          </a:p>
        </p:txBody>
      </p:sp>
      <p:sp>
        <p:nvSpPr>
          <p:cNvPr id="5" name="Rectangle 4"/>
          <p:cNvSpPr/>
          <p:nvPr/>
        </p:nvSpPr>
        <p:spPr>
          <a:xfrm>
            <a:off x="163069" y="769441"/>
            <a:ext cx="7410450" cy="523220"/>
          </a:xfrm>
          <a:prstGeom prst="rect">
            <a:avLst/>
          </a:prstGeom>
        </p:spPr>
        <p:txBody>
          <a:bodyPr wrap="square">
            <a:spAutoFit/>
          </a:bodyPr>
          <a:lstStyle/>
          <a:p>
            <a:pPr marL="342900" marR="0" lvl="0" indent="-342900" algn="l" defTabSz="4572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Using total station checkpoints </a:t>
            </a:r>
          </a:p>
        </p:txBody>
      </p:sp>
      <p:graphicFrame>
        <p:nvGraphicFramePr>
          <p:cNvPr id="6" name="Table 5"/>
          <p:cNvGraphicFramePr>
            <a:graphicFrameLocks noGrp="1"/>
          </p:cNvGraphicFramePr>
          <p:nvPr/>
        </p:nvGraphicFramePr>
        <p:xfrm>
          <a:off x="0" y="2062102"/>
          <a:ext cx="9144002" cy="3364992"/>
        </p:xfrm>
        <a:graphic>
          <a:graphicData uri="http://schemas.openxmlformats.org/drawingml/2006/table">
            <a:tbl>
              <a:tblPr firstRow="1" firstCol="1" bandRow="1">
                <a:tableStyleId>{5C22544A-7EE6-4342-B048-85BDC9FD1C3A}</a:tableStyleId>
              </a:tblPr>
              <a:tblGrid>
                <a:gridCol w="1306286">
                  <a:extLst>
                    <a:ext uri="{9D8B030D-6E8A-4147-A177-3AD203B41FA5}">
                      <a16:colId xmlns:a16="http://schemas.microsoft.com/office/drawing/2014/main" val="3503200061"/>
                    </a:ext>
                  </a:extLst>
                </a:gridCol>
                <a:gridCol w="2154450">
                  <a:extLst>
                    <a:ext uri="{9D8B030D-6E8A-4147-A177-3AD203B41FA5}">
                      <a16:colId xmlns:a16="http://schemas.microsoft.com/office/drawing/2014/main" val="4026163525"/>
                    </a:ext>
                  </a:extLst>
                </a:gridCol>
                <a:gridCol w="995150">
                  <a:extLst>
                    <a:ext uri="{9D8B030D-6E8A-4147-A177-3AD203B41FA5}">
                      <a16:colId xmlns:a16="http://schemas.microsoft.com/office/drawing/2014/main" val="1131714194"/>
                    </a:ext>
                  </a:extLst>
                </a:gridCol>
                <a:gridCol w="986971">
                  <a:extLst>
                    <a:ext uri="{9D8B030D-6E8A-4147-A177-3AD203B41FA5}">
                      <a16:colId xmlns:a16="http://schemas.microsoft.com/office/drawing/2014/main" val="2343406263"/>
                    </a:ext>
                  </a:extLst>
                </a:gridCol>
                <a:gridCol w="1088573">
                  <a:extLst>
                    <a:ext uri="{9D8B030D-6E8A-4147-A177-3AD203B41FA5}">
                      <a16:colId xmlns:a16="http://schemas.microsoft.com/office/drawing/2014/main" val="909095474"/>
                    </a:ext>
                  </a:extLst>
                </a:gridCol>
                <a:gridCol w="1306286">
                  <a:extLst>
                    <a:ext uri="{9D8B030D-6E8A-4147-A177-3AD203B41FA5}">
                      <a16:colId xmlns:a16="http://schemas.microsoft.com/office/drawing/2014/main" val="2243949871"/>
                    </a:ext>
                  </a:extLst>
                </a:gridCol>
                <a:gridCol w="1306286">
                  <a:extLst>
                    <a:ext uri="{9D8B030D-6E8A-4147-A177-3AD203B41FA5}">
                      <a16:colId xmlns:a16="http://schemas.microsoft.com/office/drawing/2014/main" val="1636762597"/>
                    </a:ext>
                  </a:extLst>
                </a:gridCol>
              </a:tblGrid>
              <a:tr h="318820">
                <a:tc rowSpan="2">
                  <a:txBody>
                    <a:bodyPr/>
                    <a:lstStyle/>
                    <a:p>
                      <a:pPr marL="0" marR="0" algn="just">
                        <a:lnSpc>
                          <a:spcPct val="115000"/>
                        </a:lnSpc>
                        <a:spcBef>
                          <a:spcPts val="0"/>
                        </a:spcBef>
                        <a:spcAft>
                          <a:spcPts val="0"/>
                        </a:spcAft>
                      </a:pPr>
                      <a:r>
                        <a:rPr lang="en-US" sz="2400" dirty="0">
                          <a:effectLst/>
                          <a:latin typeface="Arial" panose="020B0604020202020204" pitchFamily="34" charset="0"/>
                          <a:cs typeface="Arial" panose="020B0604020202020204" pitchFamily="34" charset="0"/>
                        </a:rPr>
                        <a:t>Flight</a:t>
                      </a:r>
                      <a:endParaRPr lang="en-US" sz="24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rowSpan="2">
                  <a:txBody>
                    <a:bodyPr/>
                    <a:lstStyle/>
                    <a:p>
                      <a:pPr marL="0" marR="0" algn="just">
                        <a:lnSpc>
                          <a:spcPct val="115000"/>
                        </a:lnSpc>
                        <a:spcBef>
                          <a:spcPts val="0"/>
                        </a:spcBef>
                        <a:spcAft>
                          <a:spcPts val="0"/>
                        </a:spcAft>
                      </a:pPr>
                      <a:r>
                        <a:rPr lang="en-US" sz="2400" dirty="0">
                          <a:effectLst/>
                          <a:latin typeface="Arial" panose="020B0604020202020204" pitchFamily="34" charset="0"/>
                          <a:cs typeface="Arial" panose="020B0604020202020204" pitchFamily="34" charset="0"/>
                        </a:rPr>
                        <a:t>Coordinate</a:t>
                      </a:r>
                      <a:endParaRPr lang="en-US" sz="24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gridSpan="5">
                  <a:txBody>
                    <a:bodyPr/>
                    <a:lstStyle/>
                    <a:p>
                      <a:pPr marL="0" marR="0" algn="just">
                        <a:lnSpc>
                          <a:spcPct val="115000"/>
                        </a:lnSpc>
                        <a:spcBef>
                          <a:spcPts val="0"/>
                        </a:spcBef>
                        <a:spcAft>
                          <a:spcPts val="0"/>
                        </a:spcAft>
                      </a:pPr>
                      <a:r>
                        <a:rPr lang="en-US" sz="2400" dirty="0">
                          <a:effectLst/>
                          <a:latin typeface="Arial" panose="020B0604020202020204" pitchFamily="34" charset="0"/>
                          <a:cs typeface="Arial" panose="020B0604020202020204" pitchFamily="34" charset="0"/>
                        </a:rPr>
                        <a:t>Camera self-calibration scenario</a:t>
                      </a:r>
                      <a:endParaRPr lang="en-US" sz="24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235410438"/>
                  </a:ext>
                </a:extLst>
              </a:tr>
              <a:tr h="0">
                <a:tc vMerge="1">
                  <a:txBody>
                    <a:bodyPr/>
                    <a:lstStyle/>
                    <a:p>
                      <a:endParaRPr lang="en-US"/>
                    </a:p>
                  </a:txBody>
                  <a:tcPr/>
                </a:tc>
                <a:tc vMerge="1">
                  <a:txBody>
                    <a:bodyPr/>
                    <a:lstStyle/>
                    <a:p>
                      <a:endParaRPr lang="en-US"/>
                    </a:p>
                  </a:txBody>
                  <a:tcPr/>
                </a:tc>
                <a:tc>
                  <a:txBody>
                    <a:bodyPr/>
                    <a:lstStyle/>
                    <a:p>
                      <a:pPr marL="0" marR="0" algn="just">
                        <a:lnSpc>
                          <a:spcPct val="115000"/>
                        </a:lnSpc>
                        <a:spcBef>
                          <a:spcPts val="0"/>
                        </a:spcBef>
                        <a:spcAft>
                          <a:spcPts val="0"/>
                        </a:spcAft>
                      </a:pPr>
                      <a:r>
                        <a:rPr lang="en-US" sz="2400">
                          <a:effectLst/>
                          <a:latin typeface="Arial" panose="020B0604020202020204" pitchFamily="34" charset="0"/>
                          <a:cs typeface="Arial" panose="020B0604020202020204" pitchFamily="34" charset="0"/>
                        </a:rPr>
                        <a:t>1</a:t>
                      </a:r>
                      <a:endParaRPr lang="en-US" sz="2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just">
                        <a:lnSpc>
                          <a:spcPct val="115000"/>
                        </a:lnSpc>
                        <a:spcBef>
                          <a:spcPts val="0"/>
                        </a:spcBef>
                        <a:spcAft>
                          <a:spcPts val="0"/>
                        </a:spcAft>
                      </a:pPr>
                      <a:r>
                        <a:rPr lang="en-US" sz="2400" dirty="0">
                          <a:effectLst/>
                          <a:latin typeface="Arial" panose="020B0604020202020204" pitchFamily="34" charset="0"/>
                          <a:cs typeface="Arial" panose="020B0604020202020204" pitchFamily="34" charset="0"/>
                        </a:rPr>
                        <a:t>2</a:t>
                      </a:r>
                      <a:endParaRPr lang="en-US" sz="24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just">
                        <a:lnSpc>
                          <a:spcPct val="115000"/>
                        </a:lnSpc>
                        <a:spcBef>
                          <a:spcPts val="0"/>
                        </a:spcBef>
                        <a:spcAft>
                          <a:spcPts val="0"/>
                        </a:spcAft>
                      </a:pPr>
                      <a:r>
                        <a:rPr lang="en-US" sz="2400">
                          <a:effectLst/>
                          <a:latin typeface="Arial" panose="020B0604020202020204" pitchFamily="34" charset="0"/>
                          <a:cs typeface="Arial" panose="020B0604020202020204" pitchFamily="34" charset="0"/>
                        </a:rPr>
                        <a:t>3</a:t>
                      </a:r>
                      <a:endParaRPr lang="en-US" sz="2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just">
                        <a:lnSpc>
                          <a:spcPct val="115000"/>
                        </a:lnSpc>
                        <a:spcBef>
                          <a:spcPts val="0"/>
                        </a:spcBef>
                        <a:spcAft>
                          <a:spcPts val="0"/>
                        </a:spcAft>
                      </a:pPr>
                      <a:r>
                        <a:rPr lang="en-US" sz="2400">
                          <a:effectLst/>
                          <a:latin typeface="Arial" panose="020B0604020202020204" pitchFamily="34" charset="0"/>
                          <a:cs typeface="Arial" panose="020B0604020202020204" pitchFamily="34" charset="0"/>
                        </a:rPr>
                        <a:t>4</a:t>
                      </a:r>
                      <a:endParaRPr lang="en-US" sz="2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just">
                        <a:lnSpc>
                          <a:spcPct val="115000"/>
                        </a:lnSpc>
                        <a:spcBef>
                          <a:spcPts val="0"/>
                        </a:spcBef>
                        <a:spcAft>
                          <a:spcPts val="0"/>
                        </a:spcAft>
                      </a:pPr>
                      <a:r>
                        <a:rPr lang="en-US" sz="2400">
                          <a:effectLst/>
                          <a:latin typeface="Arial" panose="020B0604020202020204" pitchFamily="34" charset="0"/>
                          <a:cs typeface="Arial" panose="020B0604020202020204" pitchFamily="34" charset="0"/>
                        </a:rPr>
                        <a:t>5</a:t>
                      </a:r>
                      <a:endParaRPr lang="en-US" sz="2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3819835814"/>
                  </a:ext>
                </a:extLst>
              </a:tr>
              <a:tr h="0">
                <a:tc rowSpan="3">
                  <a:txBody>
                    <a:bodyPr/>
                    <a:lstStyle/>
                    <a:p>
                      <a:pPr marL="0" marR="0" algn="just">
                        <a:lnSpc>
                          <a:spcPct val="115000"/>
                        </a:lnSpc>
                        <a:spcBef>
                          <a:spcPts val="0"/>
                        </a:spcBef>
                        <a:spcAft>
                          <a:spcPts val="0"/>
                        </a:spcAft>
                      </a:pPr>
                      <a:r>
                        <a:rPr lang="en-US" sz="2400">
                          <a:effectLst/>
                          <a:latin typeface="Arial" panose="020B0604020202020204" pitchFamily="34" charset="0"/>
                          <a:cs typeface="Arial" panose="020B0604020202020204" pitchFamily="34" charset="0"/>
                        </a:rPr>
                        <a:t>90-m </a:t>
                      </a:r>
                      <a:endParaRPr lang="en-US" sz="2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just">
                        <a:lnSpc>
                          <a:spcPct val="115000"/>
                        </a:lnSpc>
                        <a:spcBef>
                          <a:spcPts val="0"/>
                        </a:spcBef>
                        <a:spcAft>
                          <a:spcPts val="0"/>
                        </a:spcAft>
                      </a:pPr>
                      <a:r>
                        <a:rPr lang="en-US" sz="2400" dirty="0">
                          <a:effectLst/>
                          <a:latin typeface="Arial" panose="020B0604020202020204" pitchFamily="34" charset="0"/>
                          <a:cs typeface="Arial" panose="020B0604020202020204" pitchFamily="34" charset="0"/>
                        </a:rPr>
                        <a:t>Easting</a:t>
                      </a:r>
                      <a:endParaRPr lang="en-US" sz="24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just">
                        <a:lnSpc>
                          <a:spcPct val="115000"/>
                        </a:lnSpc>
                        <a:spcBef>
                          <a:spcPts val="0"/>
                        </a:spcBef>
                        <a:spcAft>
                          <a:spcPts val="0"/>
                        </a:spcAft>
                      </a:pPr>
                      <a:r>
                        <a:rPr lang="en-US" sz="2400">
                          <a:effectLst/>
                          <a:latin typeface="Arial" panose="020B0604020202020204" pitchFamily="34" charset="0"/>
                          <a:cs typeface="Arial" panose="020B0604020202020204" pitchFamily="34" charset="0"/>
                        </a:rPr>
                        <a:t>1.9</a:t>
                      </a:r>
                      <a:endParaRPr lang="en-US" sz="2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just">
                        <a:lnSpc>
                          <a:spcPct val="115000"/>
                        </a:lnSpc>
                        <a:spcBef>
                          <a:spcPts val="0"/>
                        </a:spcBef>
                        <a:spcAft>
                          <a:spcPts val="0"/>
                        </a:spcAft>
                      </a:pPr>
                      <a:r>
                        <a:rPr lang="en-US" sz="2400">
                          <a:effectLst/>
                          <a:latin typeface="Arial" panose="020B0604020202020204" pitchFamily="34" charset="0"/>
                          <a:cs typeface="Arial" panose="020B0604020202020204" pitchFamily="34" charset="0"/>
                        </a:rPr>
                        <a:t>1.9</a:t>
                      </a:r>
                      <a:endParaRPr lang="en-US" sz="2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just">
                        <a:lnSpc>
                          <a:spcPct val="115000"/>
                        </a:lnSpc>
                        <a:spcBef>
                          <a:spcPts val="0"/>
                        </a:spcBef>
                        <a:spcAft>
                          <a:spcPts val="0"/>
                        </a:spcAft>
                      </a:pPr>
                      <a:r>
                        <a:rPr lang="en-US" sz="2400">
                          <a:effectLst/>
                          <a:latin typeface="Arial" panose="020B0604020202020204" pitchFamily="34" charset="0"/>
                          <a:cs typeface="Arial" panose="020B0604020202020204" pitchFamily="34" charset="0"/>
                        </a:rPr>
                        <a:t>1.8</a:t>
                      </a:r>
                      <a:endParaRPr lang="en-US" sz="2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just">
                        <a:lnSpc>
                          <a:spcPct val="115000"/>
                        </a:lnSpc>
                        <a:spcBef>
                          <a:spcPts val="0"/>
                        </a:spcBef>
                        <a:spcAft>
                          <a:spcPts val="0"/>
                        </a:spcAft>
                      </a:pPr>
                      <a:r>
                        <a:rPr lang="en-US" sz="2400">
                          <a:effectLst/>
                          <a:latin typeface="Arial" panose="020B0604020202020204" pitchFamily="34" charset="0"/>
                          <a:cs typeface="Arial" panose="020B0604020202020204" pitchFamily="34" charset="0"/>
                        </a:rPr>
                        <a:t>1.9</a:t>
                      </a:r>
                      <a:endParaRPr lang="en-US" sz="2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just">
                        <a:lnSpc>
                          <a:spcPct val="115000"/>
                        </a:lnSpc>
                        <a:spcBef>
                          <a:spcPts val="0"/>
                        </a:spcBef>
                        <a:spcAft>
                          <a:spcPts val="0"/>
                        </a:spcAft>
                      </a:pPr>
                      <a:r>
                        <a:rPr lang="en-US" sz="2400">
                          <a:effectLst/>
                          <a:latin typeface="Arial" panose="020B0604020202020204" pitchFamily="34" charset="0"/>
                          <a:cs typeface="Arial" panose="020B0604020202020204" pitchFamily="34" charset="0"/>
                        </a:rPr>
                        <a:t>1.7</a:t>
                      </a:r>
                      <a:endParaRPr lang="en-US" sz="2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3771504813"/>
                  </a:ext>
                </a:extLst>
              </a:tr>
              <a:tr h="0">
                <a:tc vMerge="1">
                  <a:txBody>
                    <a:bodyPr/>
                    <a:lstStyle/>
                    <a:p>
                      <a:endParaRPr lang="en-US"/>
                    </a:p>
                  </a:txBody>
                  <a:tcPr/>
                </a:tc>
                <a:tc>
                  <a:txBody>
                    <a:bodyPr/>
                    <a:lstStyle/>
                    <a:p>
                      <a:pPr marL="0" marR="0" algn="just">
                        <a:lnSpc>
                          <a:spcPct val="115000"/>
                        </a:lnSpc>
                        <a:spcBef>
                          <a:spcPts val="0"/>
                        </a:spcBef>
                        <a:spcAft>
                          <a:spcPts val="0"/>
                        </a:spcAft>
                      </a:pPr>
                      <a:r>
                        <a:rPr lang="en-US" sz="2400" dirty="0">
                          <a:effectLst/>
                          <a:latin typeface="Arial" panose="020B0604020202020204" pitchFamily="34" charset="0"/>
                          <a:cs typeface="Arial" panose="020B0604020202020204" pitchFamily="34" charset="0"/>
                        </a:rPr>
                        <a:t>Northing</a:t>
                      </a:r>
                      <a:endParaRPr lang="en-US" sz="24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just">
                        <a:lnSpc>
                          <a:spcPct val="115000"/>
                        </a:lnSpc>
                        <a:spcBef>
                          <a:spcPts val="0"/>
                        </a:spcBef>
                        <a:spcAft>
                          <a:spcPts val="0"/>
                        </a:spcAft>
                      </a:pPr>
                      <a:r>
                        <a:rPr lang="en-US" sz="2400">
                          <a:effectLst/>
                          <a:latin typeface="Arial" panose="020B0604020202020204" pitchFamily="34" charset="0"/>
                          <a:cs typeface="Arial" panose="020B0604020202020204" pitchFamily="34" charset="0"/>
                        </a:rPr>
                        <a:t>1.9</a:t>
                      </a:r>
                      <a:endParaRPr lang="en-US" sz="2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just">
                        <a:lnSpc>
                          <a:spcPct val="115000"/>
                        </a:lnSpc>
                        <a:spcBef>
                          <a:spcPts val="0"/>
                        </a:spcBef>
                        <a:spcAft>
                          <a:spcPts val="0"/>
                        </a:spcAft>
                      </a:pPr>
                      <a:r>
                        <a:rPr lang="en-US" sz="2400">
                          <a:effectLst/>
                          <a:latin typeface="Arial" panose="020B0604020202020204" pitchFamily="34" charset="0"/>
                          <a:cs typeface="Arial" panose="020B0604020202020204" pitchFamily="34" charset="0"/>
                        </a:rPr>
                        <a:t>4.0</a:t>
                      </a:r>
                      <a:endParaRPr lang="en-US" sz="2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just">
                        <a:lnSpc>
                          <a:spcPct val="115000"/>
                        </a:lnSpc>
                        <a:spcBef>
                          <a:spcPts val="0"/>
                        </a:spcBef>
                        <a:spcAft>
                          <a:spcPts val="0"/>
                        </a:spcAft>
                      </a:pPr>
                      <a:r>
                        <a:rPr lang="en-US" sz="2400">
                          <a:effectLst/>
                          <a:latin typeface="Arial" panose="020B0604020202020204" pitchFamily="34" charset="0"/>
                          <a:cs typeface="Arial" panose="020B0604020202020204" pitchFamily="34" charset="0"/>
                        </a:rPr>
                        <a:t>2.2</a:t>
                      </a:r>
                      <a:endParaRPr lang="en-US" sz="2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just">
                        <a:lnSpc>
                          <a:spcPct val="115000"/>
                        </a:lnSpc>
                        <a:spcBef>
                          <a:spcPts val="0"/>
                        </a:spcBef>
                        <a:spcAft>
                          <a:spcPts val="0"/>
                        </a:spcAft>
                      </a:pPr>
                      <a:r>
                        <a:rPr lang="en-US" sz="2400">
                          <a:effectLst/>
                          <a:latin typeface="Arial" panose="020B0604020202020204" pitchFamily="34" charset="0"/>
                          <a:cs typeface="Arial" panose="020B0604020202020204" pitchFamily="34" charset="0"/>
                        </a:rPr>
                        <a:t>2.3</a:t>
                      </a:r>
                      <a:endParaRPr lang="en-US" sz="2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just">
                        <a:lnSpc>
                          <a:spcPct val="115000"/>
                        </a:lnSpc>
                        <a:spcBef>
                          <a:spcPts val="0"/>
                        </a:spcBef>
                        <a:spcAft>
                          <a:spcPts val="0"/>
                        </a:spcAft>
                      </a:pPr>
                      <a:r>
                        <a:rPr lang="en-US" sz="2400">
                          <a:effectLst/>
                          <a:latin typeface="Arial" panose="020B0604020202020204" pitchFamily="34" charset="0"/>
                          <a:cs typeface="Arial" panose="020B0604020202020204" pitchFamily="34" charset="0"/>
                        </a:rPr>
                        <a:t>1.9</a:t>
                      </a:r>
                      <a:endParaRPr lang="en-US" sz="2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6614047"/>
                  </a:ext>
                </a:extLst>
              </a:tr>
              <a:tr h="0">
                <a:tc vMerge="1">
                  <a:txBody>
                    <a:bodyPr/>
                    <a:lstStyle/>
                    <a:p>
                      <a:endParaRPr lang="en-US"/>
                    </a:p>
                  </a:txBody>
                  <a:tcPr/>
                </a:tc>
                <a:tc>
                  <a:txBody>
                    <a:bodyPr/>
                    <a:lstStyle/>
                    <a:p>
                      <a:pPr marL="0" marR="0" algn="just">
                        <a:lnSpc>
                          <a:spcPct val="115000"/>
                        </a:lnSpc>
                        <a:spcBef>
                          <a:spcPts val="0"/>
                        </a:spcBef>
                        <a:spcAft>
                          <a:spcPts val="0"/>
                        </a:spcAft>
                      </a:pPr>
                      <a:r>
                        <a:rPr lang="en-US" sz="2400">
                          <a:effectLst/>
                          <a:latin typeface="Arial" panose="020B0604020202020204" pitchFamily="34" charset="0"/>
                          <a:cs typeface="Arial" panose="020B0604020202020204" pitchFamily="34" charset="0"/>
                        </a:rPr>
                        <a:t>Orth. height</a:t>
                      </a:r>
                      <a:endParaRPr lang="en-US" sz="2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just">
                        <a:lnSpc>
                          <a:spcPct val="115000"/>
                        </a:lnSpc>
                        <a:spcBef>
                          <a:spcPts val="0"/>
                        </a:spcBef>
                        <a:spcAft>
                          <a:spcPts val="0"/>
                        </a:spcAft>
                      </a:pPr>
                      <a:r>
                        <a:rPr lang="en-US" sz="2400" dirty="0">
                          <a:effectLst/>
                          <a:latin typeface="Arial" panose="020B0604020202020204" pitchFamily="34" charset="0"/>
                          <a:cs typeface="Arial" panose="020B0604020202020204" pitchFamily="34" charset="0"/>
                        </a:rPr>
                        <a:t>3.2</a:t>
                      </a:r>
                      <a:endParaRPr lang="en-US" sz="24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just">
                        <a:lnSpc>
                          <a:spcPct val="115000"/>
                        </a:lnSpc>
                        <a:spcBef>
                          <a:spcPts val="0"/>
                        </a:spcBef>
                        <a:spcAft>
                          <a:spcPts val="0"/>
                        </a:spcAft>
                      </a:pPr>
                      <a:r>
                        <a:rPr lang="en-US" sz="2400">
                          <a:effectLst/>
                          <a:latin typeface="Arial" panose="020B0604020202020204" pitchFamily="34" charset="0"/>
                          <a:cs typeface="Arial" panose="020B0604020202020204" pitchFamily="34" charset="0"/>
                        </a:rPr>
                        <a:t>3.5</a:t>
                      </a:r>
                      <a:endParaRPr lang="en-US" sz="2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just">
                        <a:lnSpc>
                          <a:spcPct val="115000"/>
                        </a:lnSpc>
                        <a:spcBef>
                          <a:spcPts val="0"/>
                        </a:spcBef>
                        <a:spcAft>
                          <a:spcPts val="0"/>
                        </a:spcAft>
                      </a:pPr>
                      <a:r>
                        <a:rPr lang="en-US" sz="2400">
                          <a:effectLst/>
                          <a:latin typeface="Arial" panose="020B0604020202020204" pitchFamily="34" charset="0"/>
                          <a:cs typeface="Arial" panose="020B0604020202020204" pitchFamily="34" charset="0"/>
                        </a:rPr>
                        <a:t>3.0</a:t>
                      </a:r>
                      <a:endParaRPr lang="en-US" sz="2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just">
                        <a:lnSpc>
                          <a:spcPct val="115000"/>
                        </a:lnSpc>
                        <a:spcBef>
                          <a:spcPts val="0"/>
                        </a:spcBef>
                        <a:spcAft>
                          <a:spcPts val="0"/>
                        </a:spcAft>
                      </a:pPr>
                      <a:r>
                        <a:rPr lang="en-US" sz="2400">
                          <a:effectLst/>
                          <a:latin typeface="Arial" panose="020B0604020202020204" pitchFamily="34" charset="0"/>
                          <a:cs typeface="Arial" panose="020B0604020202020204" pitchFamily="34" charset="0"/>
                        </a:rPr>
                        <a:t>3.1</a:t>
                      </a:r>
                      <a:endParaRPr lang="en-US" sz="2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just">
                        <a:lnSpc>
                          <a:spcPct val="115000"/>
                        </a:lnSpc>
                        <a:spcBef>
                          <a:spcPts val="0"/>
                        </a:spcBef>
                        <a:spcAft>
                          <a:spcPts val="0"/>
                        </a:spcAft>
                      </a:pPr>
                      <a:r>
                        <a:rPr lang="en-US" sz="2400">
                          <a:effectLst/>
                          <a:latin typeface="Arial" panose="020B0604020202020204" pitchFamily="34" charset="0"/>
                          <a:cs typeface="Arial" panose="020B0604020202020204" pitchFamily="34" charset="0"/>
                        </a:rPr>
                        <a:t>3.0</a:t>
                      </a:r>
                      <a:endParaRPr lang="en-US" sz="2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1760367751"/>
                  </a:ext>
                </a:extLst>
              </a:tr>
              <a:tr h="0">
                <a:tc rowSpan="3">
                  <a:txBody>
                    <a:bodyPr/>
                    <a:lstStyle/>
                    <a:p>
                      <a:pPr marL="0" marR="0" algn="just">
                        <a:lnSpc>
                          <a:spcPct val="115000"/>
                        </a:lnSpc>
                        <a:spcBef>
                          <a:spcPts val="0"/>
                        </a:spcBef>
                        <a:spcAft>
                          <a:spcPts val="0"/>
                        </a:spcAft>
                      </a:pPr>
                      <a:r>
                        <a:rPr lang="en-US" sz="2400">
                          <a:effectLst/>
                          <a:latin typeface="Arial" panose="020B0604020202020204" pitchFamily="34" charset="0"/>
                          <a:cs typeface="Arial" panose="020B0604020202020204" pitchFamily="34" charset="0"/>
                        </a:rPr>
                        <a:t>50-m </a:t>
                      </a:r>
                      <a:endParaRPr lang="en-US" sz="2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just">
                        <a:lnSpc>
                          <a:spcPct val="115000"/>
                        </a:lnSpc>
                        <a:spcBef>
                          <a:spcPts val="0"/>
                        </a:spcBef>
                        <a:spcAft>
                          <a:spcPts val="0"/>
                        </a:spcAft>
                      </a:pPr>
                      <a:r>
                        <a:rPr lang="en-US" sz="2400">
                          <a:effectLst/>
                          <a:latin typeface="Arial" panose="020B0604020202020204" pitchFamily="34" charset="0"/>
                          <a:cs typeface="Arial" panose="020B0604020202020204" pitchFamily="34" charset="0"/>
                        </a:rPr>
                        <a:t>Easting</a:t>
                      </a:r>
                      <a:endParaRPr lang="en-US" sz="2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just">
                        <a:lnSpc>
                          <a:spcPct val="115000"/>
                        </a:lnSpc>
                        <a:spcBef>
                          <a:spcPts val="0"/>
                        </a:spcBef>
                        <a:spcAft>
                          <a:spcPts val="0"/>
                        </a:spcAft>
                      </a:pPr>
                      <a:r>
                        <a:rPr lang="en-US" sz="2400">
                          <a:effectLst/>
                          <a:latin typeface="Arial" panose="020B0604020202020204" pitchFamily="34" charset="0"/>
                          <a:cs typeface="Arial" panose="020B0604020202020204" pitchFamily="34" charset="0"/>
                        </a:rPr>
                        <a:t>2.1</a:t>
                      </a:r>
                      <a:endParaRPr lang="en-US" sz="2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just">
                        <a:lnSpc>
                          <a:spcPct val="115000"/>
                        </a:lnSpc>
                        <a:spcBef>
                          <a:spcPts val="0"/>
                        </a:spcBef>
                        <a:spcAft>
                          <a:spcPts val="0"/>
                        </a:spcAft>
                      </a:pPr>
                      <a:r>
                        <a:rPr lang="en-US" sz="2400" dirty="0">
                          <a:effectLst/>
                          <a:latin typeface="Arial" panose="020B0604020202020204" pitchFamily="34" charset="0"/>
                          <a:cs typeface="Arial" panose="020B0604020202020204" pitchFamily="34" charset="0"/>
                        </a:rPr>
                        <a:t>2.4</a:t>
                      </a:r>
                      <a:endParaRPr lang="en-US" sz="24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just">
                        <a:lnSpc>
                          <a:spcPct val="115000"/>
                        </a:lnSpc>
                        <a:spcBef>
                          <a:spcPts val="0"/>
                        </a:spcBef>
                        <a:spcAft>
                          <a:spcPts val="0"/>
                        </a:spcAft>
                      </a:pPr>
                      <a:r>
                        <a:rPr lang="en-US" sz="2400">
                          <a:effectLst/>
                          <a:latin typeface="Arial" panose="020B0604020202020204" pitchFamily="34" charset="0"/>
                          <a:cs typeface="Arial" panose="020B0604020202020204" pitchFamily="34" charset="0"/>
                        </a:rPr>
                        <a:t>1.8</a:t>
                      </a:r>
                      <a:endParaRPr lang="en-US" sz="2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just">
                        <a:lnSpc>
                          <a:spcPct val="115000"/>
                        </a:lnSpc>
                        <a:spcBef>
                          <a:spcPts val="0"/>
                        </a:spcBef>
                        <a:spcAft>
                          <a:spcPts val="0"/>
                        </a:spcAft>
                      </a:pPr>
                      <a:r>
                        <a:rPr lang="en-US" sz="2400">
                          <a:effectLst/>
                          <a:latin typeface="Arial" panose="020B0604020202020204" pitchFamily="34" charset="0"/>
                          <a:cs typeface="Arial" panose="020B0604020202020204" pitchFamily="34" charset="0"/>
                        </a:rPr>
                        <a:t>2.1</a:t>
                      </a:r>
                      <a:endParaRPr lang="en-US" sz="2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just">
                        <a:lnSpc>
                          <a:spcPct val="115000"/>
                        </a:lnSpc>
                        <a:spcBef>
                          <a:spcPts val="0"/>
                        </a:spcBef>
                        <a:spcAft>
                          <a:spcPts val="0"/>
                        </a:spcAft>
                      </a:pPr>
                      <a:r>
                        <a:rPr lang="en-US" sz="2400">
                          <a:effectLst/>
                          <a:latin typeface="Arial" panose="020B0604020202020204" pitchFamily="34" charset="0"/>
                          <a:cs typeface="Arial" panose="020B0604020202020204" pitchFamily="34" charset="0"/>
                        </a:rPr>
                        <a:t>1.4</a:t>
                      </a:r>
                      <a:endParaRPr lang="en-US" sz="2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4209584460"/>
                  </a:ext>
                </a:extLst>
              </a:tr>
              <a:tr h="0">
                <a:tc vMerge="1">
                  <a:txBody>
                    <a:bodyPr/>
                    <a:lstStyle/>
                    <a:p>
                      <a:endParaRPr lang="en-US"/>
                    </a:p>
                  </a:txBody>
                  <a:tcPr/>
                </a:tc>
                <a:tc>
                  <a:txBody>
                    <a:bodyPr/>
                    <a:lstStyle/>
                    <a:p>
                      <a:pPr marL="0" marR="0" algn="just">
                        <a:lnSpc>
                          <a:spcPct val="115000"/>
                        </a:lnSpc>
                        <a:spcBef>
                          <a:spcPts val="0"/>
                        </a:spcBef>
                        <a:spcAft>
                          <a:spcPts val="0"/>
                        </a:spcAft>
                      </a:pPr>
                      <a:r>
                        <a:rPr lang="en-US" sz="2400">
                          <a:effectLst/>
                          <a:latin typeface="Arial" panose="020B0604020202020204" pitchFamily="34" charset="0"/>
                          <a:cs typeface="Arial" panose="020B0604020202020204" pitchFamily="34" charset="0"/>
                        </a:rPr>
                        <a:t>Northing</a:t>
                      </a:r>
                      <a:endParaRPr lang="en-US" sz="2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just">
                        <a:lnSpc>
                          <a:spcPct val="115000"/>
                        </a:lnSpc>
                        <a:spcBef>
                          <a:spcPts val="0"/>
                        </a:spcBef>
                        <a:spcAft>
                          <a:spcPts val="0"/>
                        </a:spcAft>
                      </a:pPr>
                      <a:r>
                        <a:rPr lang="en-US" sz="2400">
                          <a:effectLst/>
                          <a:latin typeface="Arial" panose="020B0604020202020204" pitchFamily="34" charset="0"/>
                          <a:cs typeface="Arial" panose="020B0604020202020204" pitchFamily="34" charset="0"/>
                        </a:rPr>
                        <a:t>2.2</a:t>
                      </a:r>
                      <a:endParaRPr lang="en-US" sz="2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just">
                        <a:lnSpc>
                          <a:spcPct val="115000"/>
                        </a:lnSpc>
                        <a:spcBef>
                          <a:spcPts val="0"/>
                        </a:spcBef>
                        <a:spcAft>
                          <a:spcPts val="0"/>
                        </a:spcAft>
                      </a:pPr>
                      <a:r>
                        <a:rPr lang="en-US" sz="2400">
                          <a:effectLst/>
                          <a:latin typeface="Arial" panose="020B0604020202020204" pitchFamily="34" charset="0"/>
                          <a:cs typeface="Arial" panose="020B0604020202020204" pitchFamily="34" charset="0"/>
                        </a:rPr>
                        <a:t>1.5</a:t>
                      </a:r>
                      <a:endParaRPr lang="en-US" sz="2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just">
                        <a:lnSpc>
                          <a:spcPct val="115000"/>
                        </a:lnSpc>
                        <a:spcBef>
                          <a:spcPts val="0"/>
                        </a:spcBef>
                        <a:spcAft>
                          <a:spcPts val="0"/>
                        </a:spcAft>
                      </a:pPr>
                      <a:r>
                        <a:rPr lang="en-US" sz="2400" dirty="0">
                          <a:effectLst/>
                          <a:latin typeface="Arial" panose="020B0604020202020204" pitchFamily="34" charset="0"/>
                          <a:cs typeface="Arial" panose="020B0604020202020204" pitchFamily="34" charset="0"/>
                        </a:rPr>
                        <a:t>1.7</a:t>
                      </a:r>
                      <a:endParaRPr lang="en-US" sz="24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just">
                        <a:lnSpc>
                          <a:spcPct val="115000"/>
                        </a:lnSpc>
                        <a:spcBef>
                          <a:spcPts val="0"/>
                        </a:spcBef>
                        <a:spcAft>
                          <a:spcPts val="0"/>
                        </a:spcAft>
                      </a:pPr>
                      <a:r>
                        <a:rPr lang="en-US" sz="2400">
                          <a:effectLst/>
                          <a:latin typeface="Arial" panose="020B0604020202020204" pitchFamily="34" charset="0"/>
                          <a:cs typeface="Arial" panose="020B0604020202020204" pitchFamily="34" charset="0"/>
                        </a:rPr>
                        <a:t>2.7</a:t>
                      </a:r>
                      <a:endParaRPr lang="en-US" sz="2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just">
                        <a:lnSpc>
                          <a:spcPct val="115000"/>
                        </a:lnSpc>
                        <a:spcBef>
                          <a:spcPts val="0"/>
                        </a:spcBef>
                        <a:spcAft>
                          <a:spcPts val="0"/>
                        </a:spcAft>
                      </a:pPr>
                      <a:r>
                        <a:rPr lang="en-US" sz="2400">
                          <a:effectLst/>
                          <a:latin typeface="Arial" panose="020B0604020202020204" pitchFamily="34" charset="0"/>
                          <a:cs typeface="Arial" panose="020B0604020202020204" pitchFamily="34" charset="0"/>
                        </a:rPr>
                        <a:t>1.3</a:t>
                      </a:r>
                      <a:endParaRPr lang="en-US" sz="2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3685959014"/>
                  </a:ext>
                </a:extLst>
              </a:tr>
              <a:tr h="0">
                <a:tc vMerge="1">
                  <a:txBody>
                    <a:bodyPr/>
                    <a:lstStyle/>
                    <a:p>
                      <a:endParaRPr lang="en-US"/>
                    </a:p>
                  </a:txBody>
                  <a:tcPr/>
                </a:tc>
                <a:tc>
                  <a:txBody>
                    <a:bodyPr/>
                    <a:lstStyle/>
                    <a:p>
                      <a:pPr marL="0" marR="0" algn="just">
                        <a:lnSpc>
                          <a:spcPct val="115000"/>
                        </a:lnSpc>
                        <a:spcBef>
                          <a:spcPts val="0"/>
                        </a:spcBef>
                        <a:spcAft>
                          <a:spcPts val="0"/>
                        </a:spcAft>
                      </a:pPr>
                      <a:r>
                        <a:rPr lang="en-US" sz="2400">
                          <a:effectLst/>
                          <a:latin typeface="Arial" panose="020B0604020202020204" pitchFamily="34" charset="0"/>
                          <a:cs typeface="Arial" panose="020B0604020202020204" pitchFamily="34" charset="0"/>
                        </a:rPr>
                        <a:t>Orth. height</a:t>
                      </a:r>
                      <a:endParaRPr lang="en-US" sz="2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just">
                        <a:lnSpc>
                          <a:spcPct val="115000"/>
                        </a:lnSpc>
                        <a:spcBef>
                          <a:spcPts val="0"/>
                        </a:spcBef>
                        <a:spcAft>
                          <a:spcPts val="0"/>
                        </a:spcAft>
                      </a:pPr>
                      <a:r>
                        <a:rPr lang="en-US" sz="2400">
                          <a:effectLst/>
                          <a:latin typeface="Arial" panose="020B0604020202020204" pitchFamily="34" charset="0"/>
                          <a:cs typeface="Arial" panose="020B0604020202020204" pitchFamily="34" charset="0"/>
                        </a:rPr>
                        <a:t>1.2</a:t>
                      </a:r>
                      <a:endParaRPr lang="en-US" sz="2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just">
                        <a:lnSpc>
                          <a:spcPct val="115000"/>
                        </a:lnSpc>
                        <a:spcBef>
                          <a:spcPts val="0"/>
                        </a:spcBef>
                        <a:spcAft>
                          <a:spcPts val="0"/>
                        </a:spcAft>
                      </a:pPr>
                      <a:r>
                        <a:rPr lang="en-US" sz="2400">
                          <a:effectLst/>
                          <a:latin typeface="Arial" panose="020B0604020202020204" pitchFamily="34" charset="0"/>
                          <a:cs typeface="Arial" panose="020B0604020202020204" pitchFamily="34" charset="0"/>
                        </a:rPr>
                        <a:t>2.0</a:t>
                      </a:r>
                      <a:endParaRPr lang="en-US" sz="2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just">
                        <a:lnSpc>
                          <a:spcPct val="115000"/>
                        </a:lnSpc>
                        <a:spcBef>
                          <a:spcPts val="0"/>
                        </a:spcBef>
                        <a:spcAft>
                          <a:spcPts val="0"/>
                        </a:spcAft>
                      </a:pPr>
                      <a:r>
                        <a:rPr lang="en-US" sz="2400" dirty="0">
                          <a:effectLst/>
                          <a:latin typeface="Arial" panose="020B0604020202020204" pitchFamily="34" charset="0"/>
                          <a:cs typeface="Arial" panose="020B0604020202020204" pitchFamily="34" charset="0"/>
                        </a:rPr>
                        <a:t>1.1</a:t>
                      </a:r>
                      <a:endParaRPr lang="en-US" sz="24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just">
                        <a:lnSpc>
                          <a:spcPct val="115000"/>
                        </a:lnSpc>
                        <a:spcBef>
                          <a:spcPts val="0"/>
                        </a:spcBef>
                        <a:spcAft>
                          <a:spcPts val="0"/>
                        </a:spcAft>
                      </a:pPr>
                      <a:r>
                        <a:rPr lang="en-US" sz="2400" dirty="0">
                          <a:effectLst/>
                          <a:latin typeface="Arial" panose="020B0604020202020204" pitchFamily="34" charset="0"/>
                          <a:cs typeface="Arial" panose="020B0604020202020204" pitchFamily="34" charset="0"/>
                        </a:rPr>
                        <a:t>1.2</a:t>
                      </a:r>
                      <a:endParaRPr lang="en-US" sz="24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just">
                        <a:lnSpc>
                          <a:spcPct val="115000"/>
                        </a:lnSpc>
                        <a:spcBef>
                          <a:spcPts val="0"/>
                        </a:spcBef>
                        <a:spcAft>
                          <a:spcPts val="0"/>
                        </a:spcAft>
                      </a:pPr>
                      <a:r>
                        <a:rPr lang="en-US" sz="2400" dirty="0">
                          <a:effectLst/>
                          <a:latin typeface="Arial" panose="020B0604020202020204" pitchFamily="34" charset="0"/>
                          <a:cs typeface="Arial" panose="020B0604020202020204" pitchFamily="34" charset="0"/>
                        </a:rPr>
                        <a:t>1.1</a:t>
                      </a:r>
                      <a:endParaRPr lang="en-US" sz="24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4084776081"/>
                  </a:ext>
                </a:extLst>
              </a:tr>
            </a:tbl>
          </a:graphicData>
        </a:graphic>
      </p:graphicFrame>
    </p:spTree>
    <p:extLst>
      <p:ext uri="{BB962C8B-B14F-4D97-AF65-F5344CB8AC3E}">
        <p14:creationId xmlns:p14="http://schemas.microsoft.com/office/powerpoint/2010/main" val="135928127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9141305" cy="76944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effectLst/>
                <a:uLnTx/>
                <a:uFillTx/>
                <a:latin typeface="Arial" panose="020B0604020202020204" pitchFamily="34" charset="0"/>
                <a:ea typeface="+mn-ea"/>
                <a:cs typeface="Arial" panose="020B0604020202020204" pitchFamily="34" charset="0"/>
              </a:rPr>
              <a:t>sUAS</a:t>
            </a:r>
            <a:r>
              <a:rPr kumimoji="0" lang="en-US" sz="44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 Equipment</a:t>
            </a:r>
            <a:endParaRPr kumimoji="0" lang="en-US" sz="44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p:txBody>
      </p:sp>
      <p:pic>
        <p:nvPicPr>
          <p:cNvPr id="2050" name="Picture 2" descr="https://aibotix.com/-/media/images/aibotix/thumbnails%20800x428/high_precision_gnss_rtk_aibotix.ashx?la=en&amp;hash=6AEFA38B85146C8C1731AF0FC2D79CAAD57B0F04&amp;h=428&amp;w=80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85856" y="4158792"/>
            <a:ext cx="4558144" cy="2438608"/>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6686787" y="6597400"/>
            <a:ext cx="2186817" cy="246221"/>
          </a:xfrm>
          <a:prstGeom prst="rect">
            <a:avLst/>
          </a:prstGeom>
        </p:spPr>
        <p:txBody>
          <a:bodyPr wrap="none">
            <a:spAutoFit/>
          </a:bodyPr>
          <a:lstStyle/>
          <a:p>
            <a:r>
              <a:rPr lang="en-US" sz="1000" dirty="0"/>
              <a:t>https://aibotix.com/products/aibot-x6</a:t>
            </a:r>
          </a:p>
        </p:txBody>
      </p:sp>
      <p:sp>
        <p:nvSpPr>
          <p:cNvPr id="8" name="Rectangle 7"/>
          <p:cNvSpPr/>
          <p:nvPr/>
        </p:nvSpPr>
        <p:spPr>
          <a:xfrm>
            <a:off x="196642" y="769441"/>
            <a:ext cx="8013711" cy="3877985"/>
          </a:xfrm>
          <a:prstGeom prst="rect">
            <a:avLst/>
          </a:prstGeom>
        </p:spPr>
        <p:txBody>
          <a:bodyPr wrap="square">
            <a:spAutoFit/>
          </a:bodyPr>
          <a:lstStyle/>
          <a:p>
            <a:pPr marL="342900" indent="-342900">
              <a:spcAft>
                <a:spcPts val="1200"/>
              </a:spcAft>
              <a:buFont typeface="Arial" panose="020B0604020202020204" pitchFamily="34" charset="0"/>
              <a:buChar char="•"/>
            </a:pPr>
            <a:r>
              <a:rPr lang="en-US" sz="2800" b="1" dirty="0" err="1">
                <a:latin typeface="Arial" panose="020B0604020202020204" pitchFamily="34" charset="0"/>
                <a:cs typeface="Arial" panose="020B0604020202020204" pitchFamily="34" charset="0"/>
              </a:rPr>
              <a:t>Aibot</a:t>
            </a:r>
            <a:r>
              <a:rPr lang="en-US" sz="2800" b="1" dirty="0">
                <a:latin typeface="Arial" panose="020B0604020202020204" pitchFamily="34" charset="0"/>
                <a:cs typeface="Arial" panose="020B0604020202020204" pitchFamily="34" charset="0"/>
              </a:rPr>
              <a:t> X6</a:t>
            </a:r>
          </a:p>
          <a:p>
            <a:pPr marL="342900" indent="-342900">
              <a:spcAft>
                <a:spcPts val="1200"/>
              </a:spcAft>
              <a:buFont typeface="Arial" panose="020B0604020202020204" pitchFamily="34" charset="0"/>
              <a:buChar char="•"/>
            </a:pPr>
            <a:r>
              <a:rPr lang="en-US" sz="2800" dirty="0">
                <a:latin typeface="Arial" panose="020B0604020202020204" pitchFamily="34" charset="0"/>
                <a:cs typeface="Arial" panose="020B0604020202020204" pitchFamily="34" charset="0"/>
              </a:rPr>
              <a:t>Dead weight: 3.4 kg</a:t>
            </a:r>
          </a:p>
          <a:p>
            <a:pPr marL="342900" indent="-342900">
              <a:spcAft>
                <a:spcPts val="1200"/>
              </a:spcAft>
              <a:buFont typeface="Arial" panose="020B0604020202020204" pitchFamily="34" charset="0"/>
              <a:buChar char="•"/>
            </a:pPr>
            <a:r>
              <a:rPr lang="en-US" sz="2800" dirty="0">
                <a:latin typeface="Arial" panose="020B0604020202020204" pitchFamily="34" charset="0"/>
                <a:cs typeface="Arial" panose="020B0604020202020204" pitchFamily="34" charset="0"/>
              </a:rPr>
              <a:t>Take-off weight 4.6-6.6 kg</a:t>
            </a:r>
          </a:p>
          <a:p>
            <a:pPr marL="342900" indent="-342900">
              <a:spcAft>
                <a:spcPts val="1200"/>
              </a:spcAft>
              <a:buFont typeface="Arial" panose="020B0604020202020204" pitchFamily="34" charset="0"/>
              <a:buChar char="•"/>
            </a:pPr>
            <a:r>
              <a:rPr lang="en-US" sz="2800" dirty="0">
                <a:latin typeface="Arial" panose="020B0604020202020204" pitchFamily="34" charset="0"/>
                <a:cs typeface="Arial" panose="020B0604020202020204" pitchFamily="34" charset="0"/>
              </a:rPr>
              <a:t>Flight height up to 500 m (1,640 </a:t>
            </a:r>
            <a:r>
              <a:rPr lang="en-US" sz="2800" dirty="0" err="1">
                <a:latin typeface="Arial" panose="020B0604020202020204" pitchFamily="34" charset="0"/>
                <a:cs typeface="Arial" panose="020B0604020202020204" pitchFamily="34" charset="0"/>
              </a:rPr>
              <a:t>ft</a:t>
            </a:r>
            <a:r>
              <a:rPr lang="en-US" sz="2800" dirty="0">
                <a:latin typeface="Arial" panose="020B0604020202020204" pitchFamily="34" charset="0"/>
                <a:cs typeface="Arial" panose="020B0604020202020204" pitchFamily="34" charset="0"/>
              </a:rPr>
              <a:t>) over ground; 3,000 m (9,843 </a:t>
            </a:r>
            <a:r>
              <a:rPr lang="en-US" sz="2800" dirty="0" err="1">
                <a:latin typeface="Arial" panose="020B0604020202020204" pitchFamily="34" charset="0"/>
                <a:cs typeface="Arial" panose="020B0604020202020204" pitchFamily="34" charset="0"/>
              </a:rPr>
              <a:t>ft</a:t>
            </a:r>
            <a:r>
              <a:rPr lang="en-US" sz="2800" dirty="0">
                <a:latin typeface="Arial" panose="020B0604020202020204" pitchFamily="34" charset="0"/>
                <a:cs typeface="Arial" panose="020B0604020202020204" pitchFamily="34" charset="0"/>
              </a:rPr>
              <a:t>) above sea level </a:t>
            </a:r>
          </a:p>
          <a:p>
            <a:pPr marL="342900" indent="-342900">
              <a:spcAft>
                <a:spcPts val="1200"/>
              </a:spcAft>
              <a:buFont typeface="Arial" panose="020B0604020202020204" pitchFamily="34" charset="0"/>
              <a:buChar char="•"/>
            </a:pPr>
            <a:r>
              <a:rPr lang="en-US" sz="2800" dirty="0">
                <a:latin typeface="Arial" panose="020B0604020202020204" pitchFamily="34" charset="0"/>
                <a:cs typeface="Arial" panose="020B0604020202020204" pitchFamily="34" charset="0"/>
              </a:rPr>
              <a:t>Flight time 8-10 minutes with one battery set</a:t>
            </a:r>
          </a:p>
          <a:p>
            <a:pPr marL="342900" indent="-342900">
              <a:spcAft>
                <a:spcPts val="1200"/>
              </a:spcAft>
              <a:buFont typeface="Arial" panose="020B0604020202020204" pitchFamily="34" charset="0"/>
              <a:buChar char="•"/>
            </a:pPr>
            <a:endParaRPr lang="en-US"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3259980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9141305" cy="76944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effectLst/>
                <a:uLnTx/>
                <a:uFillTx/>
                <a:latin typeface="Arial" panose="020B0604020202020204" pitchFamily="34" charset="0"/>
                <a:ea typeface="+mn-ea"/>
                <a:cs typeface="Arial" panose="020B0604020202020204" pitchFamily="34" charset="0"/>
              </a:rPr>
              <a:t>sUAS</a:t>
            </a:r>
            <a:r>
              <a:rPr kumimoji="0" lang="en-US" sz="44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 Equipment</a:t>
            </a:r>
            <a:endParaRPr kumimoji="0" lang="en-US" sz="44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p:txBody>
      </p:sp>
      <p:pic>
        <p:nvPicPr>
          <p:cNvPr id="2052" name="Picture 4" descr="Nikon D3400 DSLR Camera with 18-55mm Lens (Blac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94399" y="3395662"/>
            <a:ext cx="3045305" cy="304530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6258404" y="6440967"/>
            <a:ext cx="2781300" cy="400110"/>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effectLst/>
                <a:uLnTx/>
                <a:uFillTx/>
                <a:latin typeface="Trebuchet MS" panose="020B0603020202020204"/>
                <a:ea typeface="+mn-ea"/>
                <a:cs typeface="+mn-cs"/>
              </a:rPr>
              <a:t>https://www.nikonusa.com/en/nikon-products/product/dslr-cameras/d3400.html</a:t>
            </a:r>
          </a:p>
        </p:txBody>
      </p:sp>
      <p:sp>
        <p:nvSpPr>
          <p:cNvPr id="7" name="Rectangle 6"/>
          <p:cNvSpPr/>
          <p:nvPr/>
        </p:nvSpPr>
        <p:spPr>
          <a:xfrm>
            <a:off x="253990" y="956731"/>
            <a:ext cx="5848428" cy="5632311"/>
          </a:xfrm>
          <a:prstGeom prst="rect">
            <a:avLst/>
          </a:prstGeom>
        </p:spPr>
        <p:txBody>
          <a:bodyPr wrap="square">
            <a:spAutoFit/>
          </a:bodyPr>
          <a:lstStyle/>
          <a:p>
            <a:pPr marL="342900" indent="-342900">
              <a:spcAft>
                <a:spcPts val="1200"/>
              </a:spcAft>
              <a:buFont typeface="Arial" panose="020B0604020202020204" pitchFamily="34" charset="0"/>
              <a:buChar char="•"/>
            </a:pPr>
            <a:r>
              <a:rPr lang="en-US" sz="2800" b="1" dirty="0">
                <a:latin typeface="Arial" panose="020B0604020202020204" pitchFamily="34" charset="0"/>
                <a:cs typeface="Arial" panose="020B0604020202020204" pitchFamily="34" charset="0"/>
              </a:rPr>
              <a:t>Nikon D3400</a:t>
            </a:r>
          </a:p>
          <a:p>
            <a:pPr marL="342900" indent="-342900">
              <a:spcAft>
                <a:spcPts val="1200"/>
              </a:spcAft>
              <a:buFont typeface="Arial" panose="020B0604020202020204" pitchFamily="34" charset="0"/>
              <a:buChar char="•"/>
            </a:pPr>
            <a:r>
              <a:rPr lang="en-US" sz="2800" dirty="0">
                <a:latin typeface="Arial" panose="020B0604020202020204" pitchFamily="34" charset="0"/>
                <a:cs typeface="Arial" panose="020B0604020202020204" pitchFamily="34" charset="0"/>
              </a:rPr>
              <a:t>24.2 Megapixels </a:t>
            </a:r>
          </a:p>
          <a:p>
            <a:pPr marL="342900" indent="-342900">
              <a:spcAft>
                <a:spcPts val="1200"/>
              </a:spcAft>
              <a:buFont typeface="Arial" panose="020B0604020202020204" pitchFamily="34" charset="0"/>
              <a:buChar char="•"/>
            </a:pPr>
            <a:r>
              <a:rPr lang="en-US" sz="2800" dirty="0">
                <a:latin typeface="Arial" panose="020B0604020202020204" pitchFamily="34" charset="0"/>
                <a:cs typeface="Arial" panose="020B0604020202020204" pitchFamily="34" charset="0"/>
              </a:rPr>
              <a:t>Sensor size 23.5 mm × 15.6 mm</a:t>
            </a:r>
          </a:p>
          <a:p>
            <a:pPr marL="342900" indent="-342900">
              <a:spcAft>
                <a:spcPts val="1200"/>
              </a:spcAft>
              <a:buFont typeface="Arial" panose="020B0604020202020204" pitchFamily="34" charset="0"/>
              <a:buChar char="•"/>
            </a:pPr>
            <a:r>
              <a:rPr lang="en-US" sz="2800" dirty="0">
                <a:latin typeface="Arial" panose="020B0604020202020204" pitchFamily="34" charset="0"/>
                <a:cs typeface="Arial" panose="020B0604020202020204" pitchFamily="34" charset="0"/>
              </a:rPr>
              <a:t>Image area 6,000 × 4,000 pixels </a:t>
            </a:r>
          </a:p>
          <a:p>
            <a:pPr marL="342900" indent="-342900">
              <a:spcAft>
                <a:spcPts val="1200"/>
              </a:spcAft>
              <a:buFont typeface="Arial" panose="020B0604020202020204" pitchFamily="34" charset="0"/>
              <a:buChar char="•"/>
            </a:pPr>
            <a:r>
              <a:rPr lang="en-US" sz="2800" dirty="0">
                <a:latin typeface="Arial" panose="020B0604020202020204" pitchFamily="34" charset="0"/>
                <a:cs typeface="Arial" panose="020B0604020202020204" pitchFamily="34" charset="0"/>
              </a:rPr>
              <a:t>Shutter up to 1/4,000 </a:t>
            </a:r>
          </a:p>
          <a:p>
            <a:pPr marL="342900" indent="-342900">
              <a:spcAft>
                <a:spcPts val="1200"/>
              </a:spcAft>
              <a:buFont typeface="Arial" panose="020B0604020202020204" pitchFamily="34" charset="0"/>
              <a:buChar char="•"/>
            </a:pPr>
            <a:r>
              <a:rPr lang="en-US" sz="2800" dirty="0">
                <a:latin typeface="Arial" panose="020B0604020202020204" pitchFamily="34" charset="0"/>
                <a:cs typeface="Arial" panose="020B0604020202020204" pitchFamily="34" charset="0"/>
              </a:rPr>
              <a:t>ISO 100 – 25,600</a:t>
            </a:r>
          </a:p>
          <a:p>
            <a:pPr marL="342900" indent="-342900">
              <a:spcAft>
                <a:spcPts val="1200"/>
              </a:spcAft>
              <a:buFont typeface="Arial" panose="020B0604020202020204" pitchFamily="34" charset="0"/>
              <a:buChar char="•"/>
            </a:pPr>
            <a:r>
              <a:rPr lang="en-US" sz="2800" dirty="0">
                <a:latin typeface="Arial" panose="020B0604020202020204" pitchFamily="34" charset="0"/>
                <a:cs typeface="Arial" panose="020B0604020202020204" pitchFamily="34" charset="0"/>
              </a:rPr>
              <a:t>Focal length: 18-55 mm</a:t>
            </a:r>
          </a:p>
          <a:p>
            <a:pPr marL="342900" indent="-342900">
              <a:spcAft>
                <a:spcPts val="1200"/>
              </a:spcAft>
              <a:buFont typeface="Arial" panose="020B0604020202020204" pitchFamily="34" charset="0"/>
              <a:buChar char="•"/>
            </a:pPr>
            <a:r>
              <a:rPr lang="en-US" sz="2800" dirty="0">
                <a:latin typeface="Arial" panose="020B0604020202020204" pitchFamily="34" charset="0"/>
                <a:cs typeface="Arial" panose="020B0604020202020204" pitchFamily="34" charset="0"/>
              </a:rPr>
              <a:t>Max aperture: f/3.5-5.6</a:t>
            </a:r>
          </a:p>
          <a:p>
            <a:pPr marL="342900" indent="-342900">
              <a:spcAft>
                <a:spcPts val="1200"/>
              </a:spcAft>
              <a:buFont typeface="Arial" panose="020B0604020202020204" pitchFamily="34" charset="0"/>
              <a:buChar char="•"/>
            </a:pPr>
            <a:r>
              <a:rPr lang="en-US" sz="2800" dirty="0">
                <a:latin typeface="Arial" panose="020B0604020202020204" pitchFamily="34" charset="0"/>
                <a:cs typeface="Arial" panose="020B0604020202020204" pitchFamily="34" charset="0"/>
              </a:rPr>
              <a:t>Weight: 395 grams + 265 grams = 660 grams</a:t>
            </a:r>
          </a:p>
        </p:txBody>
      </p:sp>
    </p:spTree>
    <p:extLst>
      <p:ext uri="{BB962C8B-B14F-4D97-AF65-F5344CB8AC3E}">
        <p14:creationId xmlns:p14="http://schemas.microsoft.com/office/powerpoint/2010/main" val="31022707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0"/>
            <a:ext cx="9141305" cy="769441"/>
          </a:xfrm>
          <a:prstGeom prst="rect">
            <a:avLst/>
          </a:prstGeom>
          <a:noFill/>
        </p:spPr>
        <p:txBody>
          <a:bodyPr wrap="square" rtlCol="0">
            <a:spAutoFit/>
          </a:bodyPr>
          <a:lstStyle/>
          <a:p>
            <a:pPr algn="ctr"/>
            <a:r>
              <a:rPr lang="en-US" sz="4400" b="1" dirty="0">
                <a:latin typeface="Arial" panose="020B0604020202020204" pitchFamily="34" charset="0"/>
                <a:cs typeface="Arial" panose="020B0604020202020204" pitchFamily="34" charset="0"/>
              </a:rPr>
              <a:t>Motivation</a:t>
            </a:r>
            <a:endParaRPr lang="en-US" sz="4400" dirty="0">
              <a:latin typeface="Arial" panose="020B0604020202020204" pitchFamily="34" charset="0"/>
              <a:cs typeface="Arial" panose="020B0604020202020204" pitchFamily="34" charset="0"/>
            </a:endParaRPr>
          </a:p>
        </p:txBody>
      </p:sp>
      <p:sp>
        <p:nvSpPr>
          <p:cNvPr id="4" name="Rectangle 3"/>
          <p:cNvSpPr/>
          <p:nvPr/>
        </p:nvSpPr>
        <p:spPr>
          <a:xfrm>
            <a:off x="1" y="893231"/>
            <a:ext cx="9141304" cy="6032421"/>
          </a:xfrm>
          <a:prstGeom prst="rect">
            <a:avLst/>
          </a:prstGeom>
        </p:spPr>
        <p:txBody>
          <a:bodyPr wrap="square">
            <a:spAutoFit/>
          </a:bodyPr>
          <a:lstStyle/>
          <a:p>
            <a:pPr marL="342900" indent="-342900">
              <a:spcAft>
                <a:spcPts val="1200"/>
              </a:spcAft>
              <a:buFont typeface="Arial" panose="020B0604020202020204" pitchFamily="34" charset="0"/>
              <a:buChar char="•"/>
            </a:pPr>
            <a:r>
              <a:rPr lang="en-US" sz="2800" dirty="0">
                <a:latin typeface="Arial" panose="020B0604020202020204" pitchFamily="34" charset="0"/>
                <a:cs typeface="Arial" panose="020B0604020202020204" pitchFamily="34" charset="0"/>
              </a:rPr>
              <a:t>Knowing the accuracy of </a:t>
            </a:r>
            <a:r>
              <a:rPr lang="en-US" sz="2800" dirty="0" err="1">
                <a:latin typeface="Arial" panose="020B0604020202020204" pitchFamily="34" charset="0"/>
                <a:cs typeface="Arial" panose="020B0604020202020204" pitchFamily="34" charset="0"/>
              </a:rPr>
              <a:t>sUAS</a:t>
            </a:r>
            <a:r>
              <a:rPr lang="en-US" sz="2800" dirty="0">
                <a:latin typeface="Arial" panose="020B0604020202020204" pitchFamily="34" charset="0"/>
                <a:cs typeface="Arial" panose="020B0604020202020204" pitchFamily="34" charset="0"/>
              </a:rPr>
              <a:t> derived elevations is important for several applications </a:t>
            </a:r>
          </a:p>
          <a:p>
            <a:pPr marL="342900" indent="-342900">
              <a:spcAft>
                <a:spcPts val="1200"/>
              </a:spcAft>
              <a:buFont typeface="Arial" panose="020B0604020202020204" pitchFamily="34" charset="0"/>
              <a:buChar char="•"/>
            </a:pPr>
            <a:r>
              <a:rPr lang="en-US" sz="2800" dirty="0">
                <a:latin typeface="Arial" panose="020B0604020202020204" pitchFamily="34" charset="0"/>
                <a:cs typeface="Arial" panose="020B0604020202020204" pitchFamily="34" charset="0"/>
              </a:rPr>
              <a:t>Accuracy of photogrammetric UAS surveys can vary based on (</a:t>
            </a:r>
            <a:r>
              <a:rPr lang="en-US" sz="2800" dirty="0" err="1">
                <a:latin typeface="Arial" panose="020B0604020202020204" pitchFamily="34" charset="0"/>
                <a:cs typeface="Arial" panose="020B0604020202020204" pitchFamily="34" charset="0"/>
              </a:rPr>
              <a:t>Eltner</a:t>
            </a:r>
            <a:r>
              <a:rPr lang="en-US" sz="2800" dirty="0">
                <a:latin typeface="Arial" panose="020B0604020202020204" pitchFamily="34" charset="0"/>
                <a:cs typeface="Arial" panose="020B0604020202020204" pitchFamily="34" charset="0"/>
              </a:rPr>
              <a:t> et al. 2016): </a:t>
            </a:r>
          </a:p>
          <a:p>
            <a:pPr marL="914400" lvl="1" indent="-457200">
              <a:spcAft>
                <a:spcPts val="600"/>
              </a:spcAft>
              <a:buFont typeface="Courier New" panose="02070309020205020404" pitchFamily="49" charset="0"/>
              <a:buChar char="o"/>
            </a:pPr>
            <a:r>
              <a:rPr lang="en-US" sz="2800" dirty="0">
                <a:latin typeface="Arial" panose="020B0604020202020204" pitchFamily="34" charset="0"/>
                <a:cs typeface="Arial" panose="020B0604020202020204" pitchFamily="34" charset="0"/>
              </a:rPr>
              <a:t>Type of digital camera and camera self-calibration</a:t>
            </a:r>
          </a:p>
          <a:p>
            <a:pPr marL="914400" lvl="1" indent="-457200">
              <a:spcAft>
                <a:spcPts val="600"/>
              </a:spcAft>
              <a:buFont typeface="Courier New" panose="02070309020205020404" pitchFamily="49" charset="0"/>
              <a:buChar char="o"/>
            </a:pPr>
            <a:r>
              <a:rPr lang="en-US" sz="2800" dirty="0">
                <a:latin typeface="Arial" panose="020B0604020202020204" pitchFamily="34" charset="0"/>
                <a:cs typeface="Arial" panose="020B0604020202020204" pitchFamily="34" charset="0"/>
              </a:rPr>
              <a:t>Flying height</a:t>
            </a:r>
          </a:p>
          <a:p>
            <a:pPr marL="914400" lvl="1" indent="-457200">
              <a:spcAft>
                <a:spcPts val="600"/>
              </a:spcAft>
              <a:buFont typeface="Courier New" panose="02070309020205020404" pitchFamily="49" charset="0"/>
              <a:buChar char="o"/>
            </a:pPr>
            <a:r>
              <a:rPr lang="en-US" sz="2800" dirty="0">
                <a:latin typeface="Arial" panose="020B0604020202020204" pitchFamily="34" charset="0"/>
                <a:cs typeface="Arial" panose="020B0604020202020204" pitchFamily="34" charset="0"/>
              </a:rPr>
              <a:t>Target scene, texture, shadows </a:t>
            </a:r>
          </a:p>
          <a:p>
            <a:pPr marL="914400" lvl="1" indent="-457200">
              <a:spcAft>
                <a:spcPts val="600"/>
              </a:spcAft>
              <a:buFont typeface="Courier New" panose="02070309020205020404" pitchFamily="49" charset="0"/>
              <a:buChar char="o"/>
            </a:pPr>
            <a:r>
              <a:rPr lang="en-US" sz="2800" dirty="0">
                <a:latin typeface="Arial" panose="020B0604020202020204" pitchFamily="34" charset="0"/>
                <a:cs typeface="Arial" panose="020B0604020202020204" pitchFamily="34" charset="0"/>
              </a:rPr>
              <a:t>Number of images and their overlap (geometry)</a:t>
            </a:r>
          </a:p>
          <a:p>
            <a:pPr marL="914400" lvl="1" indent="-457200">
              <a:spcAft>
                <a:spcPts val="600"/>
              </a:spcAft>
              <a:buFont typeface="Courier New" panose="02070309020205020404" pitchFamily="49" charset="0"/>
              <a:buChar char="o"/>
            </a:pPr>
            <a:r>
              <a:rPr lang="en-US" sz="2800" dirty="0">
                <a:latin typeface="Arial" panose="020B0604020202020204" pitchFamily="34" charset="0"/>
                <a:cs typeface="Arial" panose="020B0604020202020204" pitchFamily="34" charset="0"/>
              </a:rPr>
              <a:t>Image matching performance (software) </a:t>
            </a:r>
          </a:p>
          <a:p>
            <a:pPr marL="914400" lvl="1" indent="-457200">
              <a:spcAft>
                <a:spcPts val="600"/>
              </a:spcAft>
              <a:buFont typeface="Courier New" panose="02070309020205020404" pitchFamily="49" charset="0"/>
              <a:buChar char="o"/>
            </a:pPr>
            <a:r>
              <a:rPr lang="en-US" sz="2800" dirty="0">
                <a:latin typeface="Arial" panose="020B0604020202020204" pitchFamily="34" charset="0"/>
                <a:cs typeface="Arial" panose="020B0604020202020204" pitchFamily="34" charset="0"/>
              </a:rPr>
              <a:t>Number of ground control points (GCPs) for geo-referencing</a:t>
            </a:r>
          </a:p>
          <a:p>
            <a:pPr marL="457200" indent="-457200">
              <a:buFont typeface="Arial" panose="020B0604020202020204" pitchFamily="34" charset="0"/>
              <a:buChar char="•"/>
            </a:pPr>
            <a:endParaRPr lang="en-US"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0012766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9141305" cy="76944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Height Comparison</a:t>
            </a:r>
          </a:p>
        </p:txBody>
      </p:sp>
      <mc:AlternateContent xmlns:mc="http://schemas.openxmlformats.org/markup-compatibility/2006" xmlns:a14="http://schemas.microsoft.com/office/drawing/2010/main">
        <mc:Choice Requires="a14">
          <p:sp>
            <p:nvSpPr>
              <p:cNvPr id="3" name="Rectangle 2"/>
              <p:cNvSpPr/>
              <p:nvPr/>
            </p:nvSpPr>
            <p:spPr>
              <a:xfrm>
                <a:off x="13224" y="4379431"/>
                <a:ext cx="4691990" cy="651973"/>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Sup>
                        <m:sSubSupPr>
                          <m:ctrlP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SupPr>
                        <m:e>
                          <m: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𝛥𝛨</m:t>
                          </m:r>
                        </m:e>
                        <m:sub>
                          <m: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𝑖</m:t>
                          </m:r>
                        </m:sub>
                        <m:sup>
                          <m: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𝐷𝐸𝑀</m:t>
                          </m:r>
                        </m:sup>
                      </m:sSubSup>
                      <m:r>
                        <a:rPr kumimoji="0" lang="en-US" sz="28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SubSup>
                        <m:sSubSupPr>
                          <m:ctrlP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SupPr>
                        <m:e>
                          <m: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𝐻</m:t>
                          </m:r>
                        </m:e>
                        <m:sub>
                          <m: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𝑖</m:t>
                          </m:r>
                        </m:sub>
                        <m:sup>
                          <m:d>
                            <m:dPr>
                              <m:begChr m:val=""/>
                              <m:ctrlP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dPr>
                            <m:e>
                              <m: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𝑈𝐴𝑆</m:t>
                              </m:r>
                              <m:r>
                                <a:rPr kumimoji="0" lang="en-US" sz="28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𝐷𝐸𝑀</m:t>
                              </m:r>
                            </m:e>
                          </m:d>
                        </m:sup>
                      </m:sSubSup>
                      <m:r>
                        <a:rPr kumimoji="0" lang="en-US" sz="28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SubSup>
                        <m:sSubSupPr>
                          <m:ctrlP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SupPr>
                        <m:e>
                          <m: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𝐻</m:t>
                          </m:r>
                        </m:e>
                        <m:sub>
                          <m: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𝑖</m:t>
                          </m:r>
                        </m:sub>
                        <m:sup>
                          <m: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𝑇𝐿𝑆</m:t>
                          </m:r>
                        </m:sup>
                      </m:sSubSup>
                    </m:oMath>
                  </m:oMathPara>
                </a14:m>
                <a:endParaRPr kumimoji="0" lang="en-US" sz="2800" b="0"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mc:Choice>
        <mc:Fallback xmlns="">
          <p:sp>
            <p:nvSpPr>
              <p:cNvPr id="3" name="Rectangle 2"/>
              <p:cNvSpPr>
                <a:spLocks noRot="1" noChangeAspect="1" noMove="1" noResize="1" noEditPoints="1" noAdjustHandles="1" noChangeArrowheads="1" noChangeShapeType="1" noTextEdit="1"/>
              </p:cNvSpPr>
              <p:nvPr/>
            </p:nvSpPr>
            <p:spPr>
              <a:xfrm>
                <a:off x="13224" y="4379431"/>
                <a:ext cx="4691990" cy="651973"/>
              </a:xfrm>
              <a:prstGeom prst="rect">
                <a:avLst/>
              </a:prstGeom>
              <a:blipFill>
                <a:blip r:embed="rId4"/>
                <a:stretch>
                  <a:fillRect/>
                </a:stretch>
              </a:blipFill>
            </p:spPr>
            <p:txBody>
              <a:bodyPr/>
              <a:lstStyle/>
              <a:p>
                <a:r>
                  <a:rPr lang="en-US">
                    <a:noFill/>
                  </a:rPr>
                  <a:t> </a:t>
                </a:r>
              </a:p>
            </p:txBody>
          </p:sp>
        </mc:Fallback>
      </mc:AlternateContent>
      <p:cxnSp>
        <p:nvCxnSpPr>
          <p:cNvPr id="5" name="Straight Connector 4"/>
          <p:cNvCxnSpPr/>
          <p:nvPr/>
        </p:nvCxnSpPr>
        <p:spPr>
          <a:xfrm flipH="1">
            <a:off x="1536700" y="873760"/>
            <a:ext cx="0" cy="32004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flipH="1">
            <a:off x="2466340" y="873760"/>
            <a:ext cx="0" cy="32004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1272540" y="1056640"/>
            <a:ext cx="338328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H="1">
            <a:off x="3380740" y="858520"/>
            <a:ext cx="0" cy="32004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H="1">
            <a:off x="4295140" y="866140"/>
            <a:ext cx="0" cy="32004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1272540" y="1971040"/>
            <a:ext cx="338328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1285240" y="2885440"/>
            <a:ext cx="338328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1272540" y="3799840"/>
            <a:ext cx="338328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Oval 18"/>
          <p:cNvSpPr/>
          <p:nvPr/>
        </p:nvSpPr>
        <p:spPr>
          <a:xfrm>
            <a:off x="1873865" y="1405685"/>
            <a:ext cx="216310" cy="21631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rebuchet MS" panose="020B0603020202020204"/>
              <a:ea typeface="+mn-ea"/>
              <a:cs typeface="+mn-cs"/>
            </a:endParaRPr>
          </a:p>
        </p:txBody>
      </p:sp>
      <p:sp>
        <p:nvSpPr>
          <p:cNvPr id="23" name="Rectangle 22"/>
          <p:cNvSpPr/>
          <p:nvPr/>
        </p:nvSpPr>
        <p:spPr>
          <a:xfrm>
            <a:off x="5209540" y="809783"/>
            <a:ext cx="3578860" cy="523220"/>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120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sUAS</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-derived DEM</a:t>
            </a:r>
          </a:p>
        </p:txBody>
      </p:sp>
      <p:sp>
        <p:nvSpPr>
          <p:cNvPr id="25" name="Oval 24"/>
          <p:cNvSpPr/>
          <p:nvPr/>
        </p:nvSpPr>
        <p:spPr>
          <a:xfrm>
            <a:off x="3058816" y="1672193"/>
            <a:ext cx="216310" cy="21631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rebuchet MS" panose="020B0603020202020204"/>
              <a:ea typeface="+mn-ea"/>
              <a:cs typeface="+mn-cs"/>
            </a:endParaRPr>
          </a:p>
        </p:txBody>
      </p:sp>
      <p:sp>
        <p:nvSpPr>
          <p:cNvPr id="26" name="Oval 25"/>
          <p:cNvSpPr/>
          <p:nvPr/>
        </p:nvSpPr>
        <p:spPr>
          <a:xfrm>
            <a:off x="3649784" y="2317352"/>
            <a:ext cx="216310" cy="21631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rebuchet MS" panose="020B0603020202020204"/>
              <a:ea typeface="+mn-ea"/>
              <a:cs typeface="+mn-cs"/>
            </a:endParaRPr>
          </a:p>
        </p:txBody>
      </p:sp>
      <p:sp>
        <p:nvSpPr>
          <p:cNvPr id="27" name="Oval 26"/>
          <p:cNvSpPr/>
          <p:nvPr/>
        </p:nvSpPr>
        <p:spPr>
          <a:xfrm>
            <a:off x="2827162" y="2550160"/>
            <a:ext cx="216310" cy="21631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rebuchet MS" panose="020B0603020202020204"/>
              <a:ea typeface="+mn-ea"/>
              <a:cs typeface="+mn-cs"/>
            </a:endParaRPr>
          </a:p>
        </p:txBody>
      </p:sp>
      <p:sp>
        <p:nvSpPr>
          <p:cNvPr id="28" name="Oval 27"/>
          <p:cNvSpPr/>
          <p:nvPr/>
        </p:nvSpPr>
        <p:spPr>
          <a:xfrm>
            <a:off x="3754775" y="1525335"/>
            <a:ext cx="216310" cy="21631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rebuchet MS" panose="020B0603020202020204"/>
              <a:ea typeface="+mn-ea"/>
              <a:cs typeface="+mn-cs"/>
            </a:endParaRPr>
          </a:p>
        </p:txBody>
      </p:sp>
      <p:sp>
        <p:nvSpPr>
          <p:cNvPr id="29" name="Oval 28"/>
          <p:cNvSpPr/>
          <p:nvPr/>
        </p:nvSpPr>
        <p:spPr>
          <a:xfrm>
            <a:off x="1948075" y="2158206"/>
            <a:ext cx="216310" cy="21631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rebuchet MS" panose="020B0603020202020204"/>
              <a:ea typeface="+mn-ea"/>
              <a:cs typeface="+mn-cs"/>
            </a:endParaRPr>
          </a:p>
        </p:txBody>
      </p:sp>
      <p:sp>
        <p:nvSpPr>
          <p:cNvPr id="30" name="Oval 29"/>
          <p:cNvSpPr/>
          <p:nvPr/>
        </p:nvSpPr>
        <p:spPr>
          <a:xfrm>
            <a:off x="2551986" y="2015067"/>
            <a:ext cx="216310" cy="21631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rebuchet MS" panose="020B0603020202020204"/>
              <a:ea typeface="+mn-ea"/>
              <a:cs typeface="+mn-cs"/>
            </a:endParaRPr>
          </a:p>
        </p:txBody>
      </p:sp>
      <p:sp>
        <p:nvSpPr>
          <p:cNvPr id="31" name="Oval 30"/>
          <p:cNvSpPr/>
          <p:nvPr/>
        </p:nvSpPr>
        <p:spPr>
          <a:xfrm>
            <a:off x="2571955" y="1191588"/>
            <a:ext cx="216310" cy="21631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rebuchet MS" panose="020B0603020202020204"/>
              <a:ea typeface="+mn-ea"/>
              <a:cs typeface="+mn-cs"/>
            </a:endParaRPr>
          </a:p>
        </p:txBody>
      </p:sp>
      <p:sp>
        <p:nvSpPr>
          <p:cNvPr id="32" name="Oval 31"/>
          <p:cNvSpPr/>
          <p:nvPr/>
        </p:nvSpPr>
        <p:spPr>
          <a:xfrm>
            <a:off x="3544791" y="2989171"/>
            <a:ext cx="216310" cy="21631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rebuchet MS" panose="020B0603020202020204"/>
              <a:ea typeface="+mn-ea"/>
              <a:cs typeface="+mn-cs"/>
            </a:endParaRPr>
          </a:p>
        </p:txBody>
      </p:sp>
      <p:sp>
        <p:nvSpPr>
          <p:cNvPr id="33" name="Oval 32"/>
          <p:cNvSpPr/>
          <p:nvPr/>
        </p:nvSpPr>
        <p:spPr>
          <a:xfrm>
            <a:off x="2712105" y="3303282"/>
            <a:ext cx="216310" cy="21631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rebuchet MS" panose="020B0603020202020204"/>
              <a:ea typeface="+mn-ea"/>
              <a:cs typeface="+mn-cs"/>
            </a:endParaRPr>
          </a:p>
        </p:txBody>
      </p:sp>
      <p:sp>
        <p:nvSpPr>
          <p:cNvPr id="34" name="Oval 33"/>
          <p:cNvSpPr/>
          <p:nvPr/>
        </p:nvSpPr>
        <p:spPr>
          <a:xfrm>
            <a:off x="4028563" y="3539504"/>
            <a:ext cx="216310" cy="21631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rebuchet MS" panose="020B0603020202020204"/>
              <a:ea typeface="+mn-ea"/>
              <a:cs typeface="+mn-cs"/>
            </a:endParaRPr>
          </a:p>
        </p:txBody>
      </p:sp>
      <p:sp>
        <p:nvSpPr>
          <p:cNvPr id="35" name="Oval 34"/>
          <p:cNvSpPr/>
          <p:nvPr/>
        </p:nvSpPr>
        <p:spPr>
          <a:xfrm>
            <a:off x="1680006" y="3443406"/>
            <a:ext cx="216310" cy="21631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rebuchet MS" panose="020B0603020202020204"/>
              <a:ea typeface="+mn-ea"/>
              <a:cs typeface="+mn-cs"/>
            </a:endParaRPr>
          </a:p>
        </p:txBody>
      </p:sp>
      <p:sp>
        <p:nvSpPr>
          <p:cNvPr id="36" name="Oval 35"/>
          <p:cNvSpPr/>
          <p:nvPr/>
        </p:nvSpPr>
        <p:spPr>
          <a:xfrm>
            <a:off x="2220576" y="3001747"/>
            <a:ext cx="216310" cy="21631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rebuchet MS" panose="020B0603020202020204"/>
              <a:ea typeface="+mn-ea"/>
              <a:cs typeface="+mn-cs"/>
            </a:endParaRPr>
          </a:p>
        </p:txBody>
      </p:sp>
      <p:sp>
        <p:nvSpPr>
          <p:cNvPr id="37" name="Oval 36"/>
          <p:cNvSpPr/>
          <p:nvPr/>
        </p:nvSpPr>
        <p:spPr>
          <a:xfrm>
            <a:off x="3884603" y="1078025"/>
            <a:ext cx="216310" cy="21631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rebuchet MS" panose="020B0603020202020204"/>
              <a:ea typeface="+mn-ea"/>
              <a:cs typeface="+mn-cs"/>
            </a:endParaRPr>
          </a:p>
        </p:txBody>
      </p:sp>
      <p:sp>
        <p:nvSpPr>
          <p:cNvPr id="38" name="Oval 37"/>
          <p:cNvSpPr/>
          <p:nvPr/>
        </p:nvSpPr>
        <p:spPr>
          <a:xfrm>
            <a:off x="4361181" y="2626361"/>
            <a:ext cx="216310" cy="21631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rebuchet MS" panose="020B0603020202020204"/>
              <a:ea typeface="+mn-ea"/>
              <a:cs typeface="+mn-cs"/>
            </a:endParaRPr>
          </a:p>
        </p:txBody>
      </p:sp>
      <p:sp>
        <p:nvSpPr>
          <p:cNvPr id="39" name="Oval 38"/>
          <p:cNvSpPr/>
          <p:nvPr/>
        </p:nvSpPr>
        <p:spPr>
          <a:xfrm>
            <a:off x="1571851" y="2640317"/>
            <a:ext cx="216310" cy="21631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rebuchet MS" panose="020B0603020202020204"/>
              <a:ea typeface="+mn-ea"/>
              <a:cs typeface="+mn-cs"/>
            </a:endParaRPr>
          </a:p>
        </p:txBody>
      </p:sp>
      <p:sp>
        <p:nvSpPr>
          <p:cNvPr id="41" name="Right Arrow 40"/>
          <p:cNvSpPr/>
          <p:nvPr/>
        </p:nvSpPr>
        <p:spPr>
          <a:xfrm>
            <a:off x="4870449" y="2626361"/>
            <a:ext cx="712470" cy="320040"/>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rebuchet MS" panose="020B0603020202020204"/>
              <a:ea typeface="+mn-ea"/>
              <a:cs typeface="+mn-cs"/>
            </a:endParaRPr>
          </a:p>
        </p:txBody>
      </p:sp>
      <p:sp>
        <p:nvSpPr>
          <p:cNvPr id="42" name="Rectangle 41"/>
          <p:cNvSpPr/>
          <p:nvPr/>
        </p:nvSpPr>
        <p:spPr>
          <a:xfrm>
            <a:off x="5610220" y="2524771"/>
            <a:ext cx="3335032" cy="523220"/>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120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TLS point-cloud</a:t>
            </a:r>
          </a:p>
        </p:txBody>
      </p:sp>
      <p:cxnSp>
        <p:nvCxnSpPr>
          <p:cNvPr id="46" name="Straight Arrow Connector 45"/>
          <p:cNvCxnSpPr>
            <a:endCxn id="19" idx="1"/>
          </p:cNvCxnSpPr>
          <p:nvPr/>
        </p:nvCxnSpPr>
        <p:spPr>
          <a:xfrm>
            <a:off x="1571851" y="1071393"/>
            <a:ext cx="333692" cy="365970"/>
          </a:xfrm>
          <a:prstGeom prst="straightConnector1">
            <a:avLst/>
          </a:prstGeom>
          <a:ln>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a:endCxn id="19" idx="7"/>
          </p:cNvCxnSpPr>
          <p:nvPr/>
        </p:nvCxnSpPr>
        <p:spPr>
          <a:xfrm flipH="1">
            <a:off x="2058497" y="1085454"/>
            <a:ext cx="392604" cy="351909"/>
          </a:xfrm>
          <a:prstGeom prst="straightConnector1">
            <a:avLst/>
          </a:prstGeom>
          <a:ln>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50" name="Straight Arrow Connector 49"/>
          <p:cNvCxnSpPr>
            <a:endCxn id="19" idx="5"/>
          </p:cNvCxnSpPr>
          <p:nvPr/>
        </p:nvCxnSpPr>
        <p:spPr>
          <a:xfrm flipH="1" flipV="1">
            <a:off x="2058497" y="1590317"/>
            <a:ext cx="407844" cy="377926"/>
          </a:xfrm>
          <a:prstGeom prst="straightConnector1">
            <a:avLst/>
          </a:prstGeom>
          <a:ln>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p:cNvCxnSpPr>
            <a:endCxn id="19" idx="3"/>
          </p:cNvCxnSpPr>
          <p:nvPr/>
        </p:nvCxnSpPr>
        <p:spPr>
          <a:xfrm flipV="1">
            <a:off x="1527089" y="1590317"/>
            <a:ext cx="378454" cy="375128"/>
          </a:xfrm>
          <a:prstGeom prst="straightConnector1">
            <a:avLst/>
          </a:prstGeom>
          <a:ln>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7" name="Rectangle 56"/>
              <p:cNvSpPr/>
              <p:nvPr/>
            </p:nvSpPr>
            <p:spPr>
              <a:xfrm>
                <a:off x="77097" y="5201393"/>
                <a:ext cx="6179748" cy="1309589"/>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14:m>
                  <m:oMath xmlns:m="http://schemas.openxmlformats.org/officeDocument/2006/math">
                    <m:sSubSup>
                      <m:sSubSup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Times New Roman" panose="02020603050405020304" pitchFamily="18" charset="0"/>
                          </a:rPr>
                        </m:ctrlPr>
                      </m:sSubSupPr>
                      <m:e>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𝐻</m:t>
                        </m:r>
                      </m:e>
                      <m:sub>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𝑖</m:t>
                        </m:r>
                      </m:sub>
                      <m:sup>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𝑇𝐿𝑆</m:t>
                        </m:r>
                      </m:sup>
                    </m:sSubSup>
                  </m:oMath>
                </a14:m>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is the orthometric height of point </a:t>
                </a:r>
                <a:r>
                  <a:rPr kumimoji="0" lang="en-US" sz="1800" b="0" i="1"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derived from TLS;</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sSubSup>
                      <m:sSubSupPr>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Times New Roman" panose="02020603050405020304" pitchFamily="18" charset="0"/>
                          </a:rPr>
                        </m:ctrlPr>
                      </m:sSubSupPr>
                      <m:e>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𝐻</m:t>
                        </m:r>
                      </m:e>
                      <m:sub>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𝑖</m:t>
                        </m:r>
                      </m:sub>
                      <m:sup>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𝑈𝐴𝑆</m:t>
                        </m:r>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 (</m:t>
                        </m:r>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𝐷𝐸𝑀</m:t>
                        </m:r>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sup>
                    </m:sSubSup>
                  </m:oMath>
                </a14:m>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is the UAS-derived orthometric height that is interpolated from the UAS DEM onto the location of point </a:t>
                </a:r>
                <a:r>
                  <a:rPr kumimoji="0" lang="en-US" sz="1800" b="0" i="1"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and</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sSubSup>
                      <m:sSubSupPr>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Times New Roman" panose="02020603050405020304" pitchFamily="18" charset="0"/>
                          </a:rPr>
                        </m:ctrlPr>
                      </m:sSubSupPr>
                      <m:e>
                        <m:r>
                          <a:rPr kumimoji="0" lang="el-GR" sz="1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𝛥𝛨</m:t>
                        </m:r>
                      </m:e>
                      <m:sub>
                        <m:r>
                          <a:rPr kumimoji="0" lang="el-GR" sz="1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𝑖</m:t>
                        </m:r>
                      </m:sub>
                      <m:sup>
                        <m:r>
                          <a:rPr kumimoji="0" lang="el-GR" sz="1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𝐷𝐸𝑀</m:t>
                        </m:r>
                      </m:sup>
                    </m:sSubSup>
                  </m:oMath>
                </a14:m>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is their height difference at point </a:t>
                </a:r>
                <a:r>
                  <a:rPr kumimoji="0" lang="en-US" sz="1800" b="0" i="1"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a:t>
                </a: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mc:Choice>
        <mc:Fallback xmlns="">
          <p:sp>
            <p:nvSpPr>
              <p:cNvPr id="57" name="Rectangle 56"/>
              <p:cNvSpPr>
                <a:spLocks noRot="1" noChangeAspect="1" noMove="1" noResize="1" noEditPoints="1" noAdjustHandles="1" noChangeArrowheads="1" noChangeShapeType="1" noTextEdit="1"/>
              </p:cNvSpPr>
              <p:nvPr/>
            </p:nvSpPr>
            <p:spPr>
              <a:xfrm>
                <a:off x="77097" y="5201393"/>
                <a:ext cx="6179748" cy="1309589"/>
              </a:xfrm>
              <a:prstGeom prst="rect">
                <a:avLst/>
              </a:prstGeom>
              <a:blipFill>
                <a:blip r:embed="rId5"/>
                <a:stretch>
                  <a:fillRect l="-888" t="-1395" r="-790" b="-604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Rectangle 3"/>
              <p:cNvSpPr/>
              <p:nvPr/>
            </p:nvSpPr>
            <p:spPr>
              <a:xfrm>
                <a:off x="5610220" y="4470642"/>
                <a:ext cx="3561424" cy="549766"/>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m:rPr>
                          <m:sty m:val="p"/>
                        </m:rPr>
                        <a:rPr kumimoji="0" lang="en-US" sz="24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RMSE</m:t>
                      </m:r>
                      <m:r>
                        <a:rPr kumimoji="0" lang="en-US" sz="24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 </m:t>
                      </m:r>
                      <m:rad>
                        <m:radPr>
                          <m:degHide m:val="on"/>
                          <m:ctrlP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Times New Roman" panose="02020603050405020304" pitchFamily="18" charset="0"/>
                            </a:rPr>
                          </m:ctrlPr>
                        </m:radPr>
                        <m:deg/>
                        <m:e>
                          <m:sSup>
                            <m:sSupPr>
                              <m:ctrlP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Times New Roman" panose="02020603050405020304" pitchFamily="18" charset="0"/>
                                </a:rPr>
                              </m:ctrlPr>
                            </m:sSupPr>
                            <m:e>
                              <m:r>
                                <m:rPr>
                                  <m:sty m:val="p"/>
                                </m:rPr>
                                <a:rPr kumimoji="0" lang="en-US" sz="24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mean</m:t>
                              </m:r>
                            </m:e>
                            <m:sup>
                              <m:r>
                                <a:rPr kumimoji="0" lang="en-US" sz="24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2</m:t>
                              </m:r>
                            </m:sup>
                          </m:sSup>
                          <m:r>
                            <a:rPr kumimoji="0" lang="en-US" sz="24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sSup>
                            <m:sSupPr>
                              <m:ctrlP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Times New Roman" panose="02020603050405020304" pitchFamily="18" charset="0"/>
                                </a:rPr>
                              </m:ctrlPr>
                            </m:sSupPr>
                            <m:e>
                              <m:r>
                                <m:rPr>
                                  <m:sty m:val="p"/>
                                </m:rPr>
                                <a:rPr kumimoji="0" lang="en-US" sz="24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StD</m:t>
                              </m:r>
                            </m:e>
                            <m:sup>
                              <m:r>
                                <a:rPr kumimoji="0" lang="en-US" sz="24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2</m:t>
                              </m:r>
                            </m:sup>
                          </m:sSup>
                        </m:e>
                      </m:rad>
                    </m:oMath>
                  </m:oMathPara>
                </a14:m>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mc:Choice>
        <mc:Fallback xmlns="">
          <p:sp>
            <p:nvSpPr>
              <p:cNvPr id="4" name="Rectangle 3"/>
              <p:cNvSpPr>
                <a:spLocks noRot="1" noChangeAspect="1" noMove="1" noResize="1" noEditPoints="1" noAdjustHandles="1" noChangeArrowheads="1" noChangeShapeType="1" noTextEdit="1"/>
              </p:cNvSpPr>
              <p:nvPr/>
            </p:nvSpPr>
            <p:spPr>
              <a:xfrm>
                <a:off x="5610220" y="4470642"/>
                <a:ext cx="3561424" cy="549766"/>
              </a:xfrm>
              <a:prstGeom prst="rect">
                <a:avLst/>
              </a:prstGeom>
              <a:blipFill>
                <a:blip r:embed="rId6"/>
                <a:stretch>
                  <a:fillRect/>
                </a:stretch>
              </a:blipFill>
            </p:spPr>
            <p:txBody>
              <a:bodyPr/>
              <a:lstStyle/>
              <a:p>
                <a:r>
                  <a:rPr lang="en-US">
                    <a:noFill/>
                  </a:rPr>
                  <a:t> </a:t>
                </a:r>
              </a:p>
            </p:txBody>
          </p:sp>
        </mc:Fallback>
      </mc:AlternateContent>
      <p:sp>
        <p:nvSpPr>
          <p:cNvPr id="40" name="Bent-Up Arrow 39"/>
          <p:cNvSpPr/>
          <p:nvPr/>
        </p:nvSpPr>
        <p:spPr>
          <a:xfrm>
            <a:off x="4984742" y="1525746"/>
            <a:ext cx="1819918" cy="633065"/>
          </a:xfrm>
          <a:prstGeom prst="bentUpArrow">
            <a:avLst>
              <a:gd name="adj1" fmla="val 25000"/>
              <a:gd name="adj2" fmla="val 25000"/>
              <a:gd name="adj3" fmla="val 27407"/>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rebuchet MS" panose="020B0603020202020204"/>
              <a:ea typeface="+mn-ea"/>
              <a:cs typeface="+mn-cs"/>
            </a:endParaRPr>
          </a:p>
        </p:txBody>
      </p:sp>
      <p:sp>
        <p:nvSpPr>
          <p:cNvPr id="8" name="Right Arrow 7"/>
          <p:cNvSpPr/>
          <p:nvPr/>
        </p:nvSpPr>
        <p:spPr>
          <a:xfrm>
            <a:off x="4655820" y="4553651"/>
            <a:ext cx="1023764" cy="485192"/>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625314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9141305" cy="76944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Coordinate Comparison</a:t>
            </a:r>
          </a:p>
        </p:txBody>
      </p:sp>
      <mc:AlternateContent xmlns:mc="http://schemas.openxmlformats.org/markup-compatibility/2006" xmlns:a14="http://schemas.microsoft.com/office/drawing/2010/main">
        <mc:Choice Requires="a14">
          <p:sp>
            <p:nvSpPr>
              <p:cNvPr id="4" name="Rectangle 3"/>
              <p:cNvSpPr/>
              <p:nvPr/>
            </p:nvSpPr>
            <p:spPr>
              <a:xfrm>
                <a:off x="0" y="1612459"/>
                <a:ext cx="4910832" cy="651973"/>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Sup>
                        <m:sSubSupPr>
                          <m:ctrlPr>
                            <a:rPr kumimoji="0" lang="en-US" sz="2800" b="0" i="1" u="none" strike="noStrike" kern="1200" cap="none" spc="0" normalizeH="0" baseline="0" noProof="0" smtClean="0">
                              <a:ln>
                                <a:noFill/>
                              </a:ln>
                              <a:solidFill>
                                <a:schemeClr val="tx1"/>
                              </a:solidFill>
                              <a:effectLst/>
                              <a:uLnTx/>
                              <a:uFillTx/>
                              <a:latin typeface="Cambria Math" panose="02040503050406030204" pitchFamily="18" charset="0"/>
                              <a:ea typeface="+mn-ea"/>
                              <a:cs typeface="+mn-cs"/>
                            </a:rPr>
                          </m:ctrlPr>
                        </m:sSubSupPr>
                        <m:e>
                          <m:r>
                            <a:rPr kumimoji="0" lang="en-US" sz="2800" b="0" i="1" u="none" strike="noStrike" kern="1200" cap="none" spc="0" normalizeH="0" baseline="0" noProof="0">
                              <a:ln>
                                <a:noFill/>
                              </a:ln>
                              <a:solidFill>
                                <a:schemeClr val="tx1"/>
                              </a:solidFill>
                              <a:effectLst/>
                              <a:uLnTx/>
                              <a:uFillTx/>
                              <a:latin typeface="Cambria Math" panose="02040503050406030204" pitchFamily="18" charset="0"/>
                              <a:ea typeface="+mn-ea"/>
                              <a:cs typeface="+mn-cs"/>
                            </a:rPr>
                            <m:t>𝛥</m:t>
                          </m:r>
                          <m:r>
                            <a:rPr kumimoji="0" lang="en-US" sz="2800" b="0" i="1" u="none" strike="noStrike" kern="1200" cap="none" spc="0" normalizeH="0" baseline="0" noProof="0">
                              <a:ln>
                                <a:noFill/>
                              </a:ln>
                              <a:solidFill>
                                <a:schemeClr val="tx1"/>
                              </a:solidFill>
                              <a:effectLst/>
                              <a:uLnTx/>
                              <a:uFillTx/>
                              <a:latin typeface="Cambria Math" panose="02040503050406030204" pitchFamily="18" charset="0"/>
                              <a:ea typeface="+mn-ea"/>
                              <a:cs typeface="+mn-cs"/>
                            </a:rPr>
                            <m:t>𝐸</m:t>
                          </m:r>
                        </m:e>
                        <m:sub>
                          <m:r>
                            <a:rPr kumimoji="0" lang="en-US" sz="2800" b="0" i="1" u="none" strike="noStrike" kern="1200" cap="none" spc="0" normalizeH="0" baseline="0" noProof="0">
                              <a:ln>
                                <a:noFill/>
                              </a:ln>
                              <a:solidFill>
                                <a:schemeClr val="tx1"/>
                              </a:solidFill>
                              <a:effectLst/>
                              <a:uLnTx/>
                              <a:uFillTx/>
                              <a:latin typeface="Cambria Math" panose="02040503050406030204" pitchFamily="18" charset="0"/>
                              <a:ea typeface="+mn-ea"/>
                              <a:cs typeface="+mn-cs"/>
                            </a:rPr>
                            <m:t>𝑖</m:t>
                          </m:r>
                        </m:sub>
                        <m:sup>
                          <m:r>
                            <a:rPr kumimoji="0" lang="en-US" sz="2800" b="0" i="1" u="none" strike="noStrike" kern="1200" cap="none" spc="0" normalizeH="0" baseline="0" noProof="0">
                              <a:ln>
                                <a:noFill/>
                              </a:ln>
                              <a:solidFill>
                                <a:schemeClr val="tx1"/>
                              </a:solidFill>
                              <a:effectLst/>
                              <a:uLnTx/>
                              <a:uFillTx/>
                              <a:latin typeface="Cambria Math" panose="02040503050406030204" pitchFamily="18" charset="0"/>
                              <a:ea typeface="+mn-ea"/>
                              <a:cs typeface="+mn-cs"/>
                            </a:rPr>
                            <m:t>𝑖𝑚𝑎𝑔𝑒</m:t>
                          </m:r>
                        </m:sup>
                      </m:sSubSup>
                      <m:r>
                        <a:rPr kumimoji="0" lang="en-US" sz="2800" b="0" i="0" u="none" strike="noStrike" kern="1200" cap="none" spc="0" normalizeH="0" baseline="0" noProof="0">
                          <a:ln>
                            <a:noFill/>
                          </a:ln>
                          <a:solidFill>
                            <a:schemeClr val="tx1"/>
                          </a:solidFill>
                          <a:effectLst/>
                          <a:uLnTx/>
                          <a:uFillTx/>
                          <a:latin typeface="Cambria Math" panose="02040503050406030204" pitchFamily="18" charset="0"/>
                          <a:ea typeface="+mn-ea"/>
                          <a:cs typeface="+mn-cs"/>
                        </a:rPr>
                        <m:t>=</m:t>
                      </m:r>
                      <m:sSubSup>
                        <m:sSubSupPr>
                          <m:ctrlPr>
                            <a:rPr kumimoji="0" lang="en-US" sz="2800" b="0" i="1" u="none" strike="noStrike" kern="1200" cap="none" spc="0" normalizeH="0" baseline="0" noProof="0">
                              <a:ln>
                                <a:noFill/>
                              </a:ln>
                              <a:solidFill>
                                <a:schemeClr val="tx1"/>
                              </a:solidFill>
                              <a:effectLst/>
                              <a:uLnTx/>
                              <a:uFillTx/>
                              <a:latin typeface="Cambria Math" panose="02040503050406030204" pitchFamily="18" charset="0"/>
                              <a:ea typeface="+mn-ea"/>
                              <a:cs typeface="+mn-cs"/>
                            </a:rPr>
                          </m:ctrlPr>
                        </m:sSubSupPr>
                        <m:e>
                          <m:r>
                            <a:rPr kumimoji="0" lang="en-US" sz="2800" b="0" i="1" u="none" strike="noStrike" kern="1200" cap="none" spc="0" normalizeH="0" baseline="0" noProof="0">
                              <a:ln>
                                <a:noFill/>
                              </a:ln>
                              <a:solidFill>
                                <a:schemeClr val="tx1"/>
                              </a:solidFill>
                              <a:effectLst/>
                              <a:uLnTx/>
                              <a:uFillTx/>
                              <a:latin typeface="Cambria Math" panose="02040503050406030204" pitchFamily="18" charset="0"/>
                              <a:ea typeface="+mn-ea"/>
                              <a:cs typeface="+mn-cs"/>
                            </a:rPr>
                            <m:t>𝐸</m:t>
                          </m:r>
                        </m:e>
                        <m:sub>
                          <m:r>
                            <a:rPr kumimoji="0" lang="en-US" sz="2800" b="0" i="1" u="none" strike="noStrike" kern="1200" cap="none" spc="0" normalizeH="0" baseline="0" noProof="0">
                              <a:ln>
                                <a:noFill/>
                              </a:ln>
                              <a:solidFill>
                                <a:schemeClr val="tx1"/>
                              </a:solidFill>
                              <a:effectLst/>
                              <a:uLnTx/>
                              <a:uFillTx/>
                              <a:latin typeface="Cambria Math" panose="02040503050406030204" pitchFamily="18" charset="0"/>
                              <a:ea typeface="+mn-ea"/>
                              <a:cs typeface="+mn-cs"/>
                            </a:rPr>
                            <m:t>𝑖</m:t>
                          </m:r>
                        </m:sub>
                        <m:sup>
                          <m:d>
                            <m:dPr>
                              <m:begChr m:val=""/>
                              <m:ctrlPr>
                                <a:rPr kumimoji="0" lang="en-US" sz="2800" b="0" i="1" u="none" strike="noStrike" kern="1200" cap="none" spc="0" normalizeH="0" baseline="0" noProof="0">
                                  <a:ln>
                                    <a:noFill/>
                                  </a:ln>
                                  <a:solidFill>
                                    <a:schemeClr val="tx1"/>
                                  </a:solidFill>
                                  <a:effectLst/>
                                  <a:uLnTx/>
                                  <a:uFillTx/>
                                  <a:latin typeface="Cambria Math" panose="02040503050406030204" pitchFamily="18" charset="0"/>
                                  <a:ea typeface="+mn-ea"/>
                                  <a:cs typeface="+mn-cs"/>
                                </a:rPr>
                              </m:ctrlPr>
                            </m:dPr>
                            <m:e>
                              <m:r>
                                <a:rPr kumimoji="0" lang="en-US" sz="2800" b="0" i="1" u="none" strike="noStrike" kern="1200" cap="none" spc="0" normalizeH="0" baseline="0" noProof="0">
                                  <a:ln>
                                    <a:noFill/>
                                  </a:ln>
                                  <a:solidFill>
                                    <a:schemeClr val="tx1"/>
                                  </a:solidFill>
                                  <a:effectLst/>
                                  <a:uLnTx/>
                                  <a:uFillTx/>
                                  <a:latin typeface="Cambria Math" panose="02040503050406030204" pitchFamily="18" charset="0"/>
                                  <a:ea typeface="+mn-ea"/>
                                  <a:cs typeface="+mn-cs"/>
                                </a:rPr>
                                <m:t>𝑈𝐴𝑆</m:t>
                              </m:r>
                              <m:r>
                                <a:rPr kumimoji="0" lang="en-US" sz="2800" b="0" i="0" u="none" strike="noStrike" kern="1200" cap="none" spc="0" normalizeH="0" baseline="0" noProof="0">
                                  <a:ln>
                                    <a:noFill/>
                                  </a:ln>
                                  <a:solidFill>
                                    <a:schemeClr val="tx1"/>
                                  </a:solidFill>
                                  <a:effectLst/>
                                  <a:uLnTx/>
                                  <a:uFillTx/>
                                  <a:latin typeface="Cambria Math" panose="02040503050406030204" pitchFamily="18" charset="0"/>
                                  <a:ea typeface="+mn-ea"/>
                                  <a:cs typeface="+mn-cs"/>
                                </a:rPr>
                                <m:t> (</m:t>
                              </m:r>
                              <m:r>
                                <a:rPr kumimoji="0" lang="en-US" sz="2800" b="0" i="1" u="none" strike="noStrike" kern="1200" cap="none" spc="0" normalizeH="0" baseline="0" noProof="0">
                                  <a:ln>
                                    <a:noFill/>
                                  </a:ln>
                                  <a:solidFill>
                                    <a:schemeClr val="tx1"/>
                                  </a:solidFill>
                                  <a:effectLst/>
                                  <a:uLnTx/>
                                  <a:uFillTx/>
                                  <a:latin typeface="Cambria Math" panose="02040503050406030204" pitchFamily="18" charset="0"/>
                                  <a:ea typeface="+mn-ea"/>
                                  <a:cs typeface="+mn-cs"/>
                                </a:rPr>
                                <m:t>𝑖𝑚𝑎𝑔𝑒</m:t>
                              </m:r>
                            </m:e>
                          </m:d>
                        </m:sup>
                      </m:sSubSup>
                      <m:r>
                        <a:rPr kumimoji="0" lang="en-US" sz="2800" b="0" i="0" u="none" strike="noStrike" kern="1200" cap="none" spc="0" normalizeH="0" baseline="0" noProof="0">
                          <a:ln>
                            <a:noFill/>
                          </a:ln>
                          <a:solidFill>
                            <a:schemeClr val="tx1"/>
                          </a:solidFill>
                          <a:effectLst/>
                          <a:uLnTx/>
                          <a:uFillTx/>
                          <a:latin typeface="Cambria Math" panose="02040503050406030204" pitchFamily="18" charset="0"/>
                          <a:ea typeface="+mn-ea"/>
                          <a:cs typeface="+mn-cs"/>
                        </a:rPr>
                        <m:t>−</m:t>
                      </m:r>
                      <m:sSubSup>
                        <m:sSubSupPr>
                          <m:ctrlPr>
                            <a:rPr kumimoji="0" lang="en-US" sz="2800" b="0" i="1" u="none" strike="noStrike" kern="1200" cap="none" spc="0" normalizeH="0" baseline="0" noProof="0">
                              <a:ln>
                                <a:noFill/>
                              </a:ln>
                              <a:solidFill>
                                <a:schemeClr val="tx1"/>
                              </a:solidFill>
                              <a:effectLst/>
                              <a:uLnTx/>
                              <a:uFillTx/>
                              <a:latin typeface="Cambria Math" panose="02040503050406030204" pitchFamily="18" charset="0"/>
                              <a:ea typeface="+mn-ea"/>
                              <a:cs typeface="+mn-cs"/>
                            </a:rPr>
                          </m:ctrlPr>
                        </m:sSubSupPr>
                        <m:e>
                          <m:r>
                            <a:rPr kumimoji="0" lang="en-US" sz="2800" b="0" i="1" u="none" strike="noStrike" kern="1200" cap="none" spc="0" normalizeH="0" baseline="0" noProof="0">
                              <a:ln>
                                <a:noFill/>
                              </a:ln>
                              <a:solidFill>
                                <a:schemeClr val="tx1"/>
                              </a:solidFill>
                              <a:effectLst/>
                              <a:uLnTx/>
                              <a:uFillTx/>
                              <a:latin typeface="Cambria Math" panose="02040503050406030204" pitchFamily="18" charset="0"/>
                              <a:ea typeface="+mn-ea"/>
                              <a:cs typeface="+mn-cs"/>
                            </a:rPr>
                            <m:t>𝐸</m:t>
                          </m:r>
                        </m:e>
                        <m:sub>
                          <m:r>
                            <a:rPr kumimoji="0" lang="en-US" sz="2800" b="0" i="1" u="none" strike="noStrike" kern="1200" cap="none" spc="0" normalizeH="0" baseline="0" noProof="0">
                              <a:ln>
                                <a:noFill/>
                              </a:ln>
                              <a:solidFill>
                                <a:schemeClr val="tx1"/>
                              </a:solidFill>
                              <a:effectLst/>
                              <a:uLnTx/>
                              <a:uFillTx/>
                              <a:latin typeface="Cambria Math" panose="02040503050406030204" pitchFamily="18" charset="0"/>
                              <a:ea typeface="+mn-ea"/>
                              <a:cs typeface="+mn-cs"/>
                            </a:rPr>
                            <m:t>𝑖</m:t>
                          </m:r>
                        </m:sub>
                        <m:sup>
                          <m:r>
                            <a:rPr kumimoji="0" lang="en-US" sz="2800" b="0" i="1" u="none" strike="noStrike" kern="1200" cap="none" spc="0" normalizeH="0" baseline="0" noProof="0">
                              <a:ln>
                                <a:noFill/>
                              </a:ln>
                              <a:solidFill>
                                <a:schemeClr val="tx1"/>
                              </a:solidFill>
                              <a:effectLst/>
                              <a:uLnTx/>
                              <a:uFillTx/>
                              <a:latin typeface="Cambria Math" panose="02040503050406030204" pitchFamily="18" charset="0"/>
                              <a:ea typeface="+mn-ea"/>
                              <a:cs typeface="+mn-cs"/>
                            </a:rPr>
                            <m:t>𝑇</m:t>
                          </m:r>
                          <m:r>
                            <a:rPr kumimoji="0" lang="en-US" sz="2800" b="0" i="1" u="none" strike="noStrike" kern="1200" cap="none" spc="0" normalizeH="0" baseline="0" noProof="0" smtClean="0">
                              <a:ln>
                                <a:noFill/>
                              </a:ln>
                              <a:solidFill>
                                <a:schemeClr val="tx1"/>
                              </a:solidFill>
                              <a:effectLst/>
                              <a:uLnTx/>
                              <a:uFillTx/>
                              <a:latin typeface="Cambria Math" panose="02040503050406030204" pitchFamily="18" charset="0"/>
                              <a:ea typeface="+mn-ea"/>
                              <a:cs typeface="+mn-cs"/>
                            </a:rPr>
                            <m:t>𝑆</m:t>
                          </m:r>
                        </m:sup>
                      </m:sSubSup>
                    </m:oMath>
                  </m:oMathPara>
                </a14:m>
                <a:endParaRPr kumimoji="0" lang="en-US" sz="2800" b="0" i="0" u="none" strike="noStrike" kern="1200" cap="none" spc="0" normalizeH="0" baseline="0" noProof="0" dirty="0">
                  <a:ln>
                    <a:noFill/>
                  </a:ln>
                  <a:solidFill>
                    <a:schemeClr val="tx1"/>
                  </a:solidFill>
                  <a:effectLst/>
                  <a:uLnTx/>
                  <a:uFillTx/>
                  <a:latin typeface="Trebuchet MS" panose="020B0603020202020204"/>
                  <a:ea typeface="+mn-ea"/>
                  <a:cs typeface="+mn-cs"/>
                </a:endParaRPr>
              </a:p>
            </p:txBody>
          </p:sp>
        </mc:Choice>
        <mc:Fallback xmlns="">
          <p:sp>
            <p:nvSpPr>
              <p:cNvPr id="4" name="Rectangle 3"/>
              <p:cNvSpPr>
                <a:spLocks noRot="1" noChangeAspect="1" noMove="1" noResize="1" noEditPoints="1" noAdjustHandles="1" noChangeArrowheads="1" noChangeShapeType="1" noTextEdit="1"/>
              </p:cNvSpPr>
              <p:nvPr/>
            </p:nvSpPr>
            <p:spPr>
              <a:xfrm>
                <a:off x="0" y="1612459"/>
                <a:ext cx="4910832" cy="651973"/>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Rectangle 4"/>
              <p:cNvSpPr/>
              <p:nvPr/>
            </p:nvSpPr>
            <p:spPr>
              <a:xfrm>
                <a:off x="0" y="2272537"/>
                <a:ext cx="5043175" cy="651973"/>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Sup>
                        <m:sSubSupPr>
                          <m:ctrlPr>
                            <a:rPr kumimoji="0" lang="en-US" sz="2800" b="0" i="1" u="none" strike="noStrike" kern="1200" cap="none" spc="0" normalizeH="0" baseline="0" noProof="0" smtClean="0">
                              <a:ln>
                                <a:noFill/>
                              </a:ln>
                              <a:solidFill>
                                <a:schemeClr val="tx1"/>
                              </a:solidFill>
                              <a:effectLst/>
                              <a:uLnTx/>
                              <a:uFillTx/>
                              <a:latin typeface="Cambria Math" panose="02040503050406030204" pitchFamily="18" charset="0"/>
                              <a:ea typeface="+mn-ea"/>
                              <a:cs typeface="+mn-cs"/>
                            </a:rPr>
                          </m:ctrlPr>
                        </m:sSubSupPr>
                        <m:e>
                          <m:r>
                            <a:rPr kumimoji="0" lang="en-US" sz="2800" b="0" i="1" u="none" strike="noStrike" kern="1200" cap="none" spc="0" normalizeH="0" baseline="0" noProof="0">
                              <a:ln>
                                <a:noFill/>
                              </a:ln>
                              <a:solidFill>
                                <a:schemeClr val="tx1"/>
                              </a:solidFill>
                              <a:effectLst/>
                              <a:uLnTx/>
                              <a:uFillTx/>
                              <a:latin typeface="Cambria Math" panose="02040503050406030204" pitchFamily="18" charset="0"/>
                              <a:ea typeface="+mn-ea"/>
                              <a:cs typeface="+mn-cs"/>
                            </a:rPr>
                            <m:t>𝛥</m:t>
                          </m:r>
                          <m:r>
                            <a:rPr kumimoji="0" lang="en-US" sz="2800" b="0" i="1" u="none" strike="noStrike" kern="1200" cap="none" spc="0" normalizeH="0" baseline="0" noProof="0">
                              <a:ln>
                                <a:noFill/>
                              </a:ln>
                              <a:solidFill>
                                <a:schemeClr val="tx1"/>
                              </a:solidFill>
                              <a:effectLst/>
                              <a:uLnTx/>
                              <a:uFillTx/>
                              <a:latin typeface="Cambria Math" panose="02040503050406030204" pitchFamily="18" charset="0"/>
                              <a:ea typeface="+mn-ea"/>
                              <a:cs typeface="+mn-cs"/>
                            </a:rPr>
                            <m:t>𝑁</m:t>
                          </m:r>
                        </m:e>
                        <m:sub>
                          <m:r>
                            <a:rPr kumimoji="0" lang="en-US" sz="2800" b="0" i="1" u="none" strike="noStrike" kern="1200" cap="none" spc="0" normalizeH="0" baseline="0" noProof="0">
                              <a:ln>
                                <a:noFill/>
                              </a:ln>
                              <a:solidFill>
                                <a:schemeClr val="tx1"/>
                              </a:solidFill>
                              <a:effectLst/>
                              <a:uLnTx/>
                              <a:uFillTx/>
                              <a:latin typeface="Cambria Math" panose="02040503050406030204" pitchFamily="18" charset="0"/>
                              <a:ea typeface="+mn-ea"/>
                              <a:cs typeface="+mn-cs"/>
                            </a:rPr>
                            <m:t>𝑖</m:t>
                          </m:r>
                        </m:sub>
                        <m:sup>
                          <m:r>
                            <a:rPr kumimoji="0" lang="en-US" sz="2800" b="0" i="1" u="none" strike="noStrike" kern="1200" cap="none" spc="0" normalizeH="0" baseline="0" noProof="0">
                              <a:ln>
                                <a:noFill/>
                              </a:ln>
                              <a:solidFill>
                                <a:schemeClr val="tx1"/>
                              </a:solidFill>
                              <a:effectLst/>
                              <a:uLnTx/>
                              <a:uFillTx/>
                              <a:latin typeface="Cambria Math" panose="02040503050406030204" pitchFamily="18" charset="0"/>
                              <a:ea typeface="+mn-ea"/>
                              <a:cs typeface="+mn-cs"/>
                            </a:rPr>
                            <m:t>𝑖𝑚𝑎𝑔𝑒</m:t>
                          </m:r>
                        </m:sup>
                      </m:sSubSup>
                      <m:r>
                        <a:rPr kumimoji="0" lang="en-US" sz="2800" b="0" i="0" u="none" strike="noStrike" kern="1200" cap="none" spc="0" normalizeH="0" baseline="0" noProof="0">
                          <a:ln>
                            <a:noFill/>
                          </a:ln>
                          <a:solidFill>
                            <a:schemeClr val="tx1"/>
                          </a:solidFill>
                          <a:effectLst/>
                          <a:uLnTx/>
                          <a:uFillTx/>
                          <a:latin typeface="Cambria Math" panose="02040503050406030204" pitchFamily="18" charset="0"/>
                          <a:ea typeface="+mn-ea"/>
                          <a:cs typeface="+mn-cs"/>
                        </a:rPr>
                        <m:t>=</m:t>
                      </m:r>
                      <m:sSubSup>
                        <m:sSubSupPr>
                          <m:ctrlPr>
                            <a:rPr kumimoji="0" lang="en-US" sz="2800" b="0" i="1" u="none" strike="noStrike" kern="1200" cap="none" spc="0" normalizeH="0" baseline="0" noProof="0">
                              <a:ln>
                                <a:noFill/>
                              </a:ln>
                              <a:solidFill>
                                <a:schemeClr val="tx1"/>
                              </a:solidFill>
                              <a:effectLst/>
                              <a:uLnTx/>
                              <a:uFillTx/>
                              <a:latin typeface="Cambria Math" panose="02040503050406030204" pitchFamily="18" charset="0"/>
                              <a:ea typeface="+mn-ea"/>
                              <a:cs typeface="+mn-cs"/>
                            </a:rPr>
                          </m:ctrlPr>
                        </m:sSubSupPr>
                        <m:e>
                          <m:r>
                            <a:rPr kumimoji="0" lang="en-US" sz="2800" b="0" i="1" u="none" strike="noStrike" kern="1200" cap="none" spc="0" normalizeH="0" baseline="0" noProof="0">
                              <a:ln>
                                <a:noFill/>
                              </a:ln>
                              <a:solidFill>
                                <a:schemeClr val="tx1"/>
                              </a:solidFill>
                              <a:effectLst/>
                              <a:uLnTx/>
                              <a:uFillTx/>
                              <a:latin typeface="Cambria Math" panose="02040503050406030204" pitchFamily="18" charset="0"/>
                              <a:ea typeface="+mn-ea"/>
                              <a:cs typeface="+mn-cs"/>
                            </a:rPr>
                            <m:t>𝑁</m:t>
                          </m:r>
                        </m:e>
                        <m:sub>
                          <m:r>
                            <a:rPr kumimoji="0" lang="en-US" sz="2800" b="0" i="1" u="none" strike="noStrike" kern="1200" cap="none" spc="0" normalizeH="0" baseline="0" noProof="0">
                              <a:ln>
                                <a:noFill/>
                              </a:ln>
                              <a:solidFill>
                                <a:schemeClr val="tx1"/>
                              </a:solidFill>
                              <a:effectLst/>
                              <a:uLnTx/>
                              <a:uFillTx/>
                              <a:latin typeface="Cambria Math" panose="02040503050406030204" pitchFamily="18" charset="0"/>
                              <a:ea typeface="+mn-ea"/>
                              <a:cs typeface="+mn-cs"/>
                            </a:rPr>
                            <m:t>𝑖</m:t>
                          </m:r>
                        </m:sub>
                        <m:sup>
                          <m:d>
                            <m:dPr>
                              <m:begChr m:val=""/>
                              <m:ctrlPr>
                                <a:rPr kumimoji="0" lang="en-US" sz="2800" b="0" i="1" u="none" strike="noStrike" kern="1200" cap="none" spc="0" normalizeH="0" baseline="0" noProof="0">
                                  <a:ln>
                                    <a:noFill/>
                                  </a:ln>
                                  <a:solidFill>
                                    <a:schemeClr val="tx1"/>
                                  </a:solidFill>
                                  <a:effectLst/>
                                  <a:uLnTx/>
                                  <a:uFillTx/>
                                  <a:latin typeface="Cambria Math" panose="02040503050406030204" pitchFamily="18" charset="0"/>
                                  <a:ea typeface="+mn-ea"/>
                                  <a:cs typeface="+mn-cs"/>
                                </a:rPr>
                              </m:ctrlPr>
                            </m:dPr>
                            <m:e>
                              <m:r>
                                <a:rPr kumimoji="0" lang="en-US" sz="2800" b="0" i="1" u="none" strike="noStrike" kern="1200" cap="none" spc="0" normalizeH="0" baseline="0" noProof="0">
                                  <a:ln>
                                    <a:noFill/>
                                  </a:ln>
                                  <a:solidFill>
                                    <a:schemeClr val="tx1"/>
                                  </a:solidFill>
                                  <a:effectLst/>
                                  <a:uLnTx/>
                                  <a:uFillTx/>
                                  <a:latin typeface="Cambria Math" panose="02040503050406030204" pitchFamily="18" charset="0"/>
                                  <a:ea typeface="+mn-ea"/>
                                  <a:cs typeface="+mn-cs"/>
                                </a:rPr>
                                <m:t>𝑈𝐴𝑆</m:t>
                              </m:r>
                              <m:r>
                                <a:rPr kumimoji="0" lang="en-US" sz="2800" b="0" i="0" u="none" strike="noStrike" kern="1200" cap="none" spc="0" normalizeH="0" baseline="0" noProof="0">
                                  <a:ln>
                                    <a:noFill/>
                                  </a:ln>
                                  <a:solidFill>
                                    <a:schemeClr val="tx1"/>
                                  </a:solidFill>
                                  <a:effectLst/>
                                  <a:uLnTx/>
                                  <a:uFillTx/>
                                  <a:latin typeface="Cambria Math" panose="02040503050406030204" pitchFamily="18" charset="0"/>
                                  <a:ea typeface="+mn-ea"/>
                                  <a:cs typeface="+mn-cs"/>
                                </a:rPr>
                                <m:t> (</m:t>
                              </m:r>
                              <m:r>
                                <a:rPr kumimoji="0" lang="en-US" sz="2800" b="0" i="1" u="none" strike="noStrike" kern="1200" cap="none" spc="0" normalizeH="0" baseline="0" noProof="0">
                                  <a:ln>
                                    <a:noFill/>
                                  </a:ln>
                                  <a:solidFill>
                                    <a:schemeClr val="tx1"/>
                                  </a:solidFill>
                                  <a:effectLst/>
                                  <a:uLnTx/>
                                  <a:uFillTx/>
                                  <a:latin typeface="Cambria Math" panose="02040503050406030204" pitchFamily="18" charset="0"/>
                                  <a:ea typeface="+mn-ea"/>
                                  <a:cs typeface="+mn-cs"/>
                                </a:rPr>
                                <m:t>𝑖𝑚𝑎𝑔𝑒</m:t>
                              </m:r>
                            </m:e>
                          </m:d>
                        </m:sup>
                      </m:sSubSup>
                      <m:r>
                        <a:rPr kumimoji="0" lang="en-US" sz="2800" b="0" i="0" u="none" strike="noStrike" kern="1200" cap="none" spc="0" normalizeH="0" baseline="0" noProof="0">
                          <a:ln>
                            <a:noFill/>
                          </a:ln>
                          <a:solidFill>
                            <a:schemeClr val="tx1"/>
                          </a:solidFill>
                          <a:effectLst/>
                          <a:uLnTx/>
                          <a:uFillTx/>
                          <a:latin typeface="Cambria Math" panose="02040503050406030204" pitchFamily="18" charset="0"/>
                          <a:ea typeface="+mn-ea"/>
                          <a:cs typeface="+mn-cs"/>
                        </a:rPr>
                        <m:t>−</m:t>
                      </m:r>
                      <m:sSubSup>
                        <m:sSubSupPr>
                          <m:ctrlPr>
                            <a:rPr kumimoji="0" lang="en-US" sz="2800" b="0" i="1" u="none" strike="noStrike" kern="1200" cap="none" spc="0" normalizeH="0" baseline="0" noProof="0">
                              <a:ln>
                                <a:noFill/>
                              </a:ln>
                              <a:solidFill>
                                <a:schemeClr val="tx1"/>
                              </a:solidFill>
                              <a:effectLst/>
                              <a:uLnTx/>
                              <a:uFillTx/>
                              <a:latin typeface="Cambria Math" panose="02040503050406030204" pitchFamily="18" charset="0"/>
                              <a:ea typeface="+mn-ea"/>
                              <a:cs typeface="+mn-cs"/>
                            </a:rPr>
                          </m:ctrlPr>
                        </m:sSubSupPr>
                        <m:e>
                          <m:r>
                            <a:rPr kumimoji="0" lang="en-US" sz="2800" b="0" i="1" u="none" strike="noStrike" kern="1200" cap="none" spc="0" normalizeH="0" baseline="0" noProof="0">
                              <a:ln>
                                <a:noFill/>
                              </a:ln>
                              <a:solidFill>
                                <a:schemeClr val="tx1"/>
                              </a:solidFill>
                              <a:effectLst/>
                              <a:uLnTx/>
                              <a:uFillTx/>
                              <a:latin typeface="Cambria Math" panose="02040503050406030204" pitchFamily="18" charset="0"/>
                              <a:ea typeface="+mn-ea"/>
                              <a:cs typeface="+mn-cs"/>
                            </a:rPr>
                            <m:t>𝑁</m:t>
                          </m:r>
                        </m:e>
                        <m:sub>
                          <m:r>
                            <a:rPr kumimoji="0" lang="en-US" sz="2800" b="0" i="1" u="none" strike="noStrike" kern="1200" cap="none" spc="0" normalizeH="0" baseline="0" noProof="0">
                              <a:ln>
                                <a:noFill/>
                              </a:ln>
                              <a:solidFill>
                                <a:schemeClr val="tx1"/>
                              </a:solidFill>
                              <a:effectLst/>
                              <a:uLnTx/>
                              <a:uFillTx/>
                              <a:latin typeface="Cambria Math" panose="02040503050406030204" pitchFamily="18" charset="0"/>
                              <a:ea typeface="+mn-ea"/>
                              <a:cs typeface="+mn-cs"/>
                            </a:rPr>
                            <m:t>𝑖</m:t>
                          </m:r>
                        </m:sub>
                        <m:sup>
                          <m:r>
                            <a:rPr kumimoji="0" lang="en-US" sz="2800" b="0" i="1" u="none" strike="noStrike" kern="1200" cap="none" spc="0" normalizeH="0" baseline="0" noProof="0">
                              <a:ln>
                                <a:noFill/>
                              </a:ln>
                              <a:solidFill>
                                <a:schemeClr val="tx1"/>
                              </a:solidFill>
                              <a:effectLst/>
                              <a:uLnTx/>
                              <a:uFillTx/>
                              <a:latin typeface="Cambria Math" panose="02040503050406030204" pitchFamily="18" charset="0"/>
                              <a:ea typeface="+mn-ea"/>
                              <a:cs typeface="+mn-cs"/>
                            </a:rPr>
                            <m:t>𝑇</m:t>
                          </m:r>
                          <m:r>
                            <a:rPr kumimoji="0" lang="en-US" sz="2800" b="0" i="1" u="none" strike="noStrike" kern="1200" cap="none" spc="0" normalizeH="0" baseline="0" noProof="0" smtClean="0">
                              <a:ln>
                                <a:noFill/>
                              </a:ln>
                              <a:solidFill>
                                <a:schemeClr val="tx1"/>
                              </a:solidFill>
                              <a:effectLst/>
                              <a:uLnTx/>
                              <a:uFillTx/>
                              <a:latin typeface="Cambria Math" panose="02040503050406030204" pitchFamily="18" charset="0"/>
                              <a:ea typeface="+mn-ea"/>
                              <a:cs typeface="+mn-cs"/>
                            </a:rPr>
                            <m:t>𝑆</m:t>
                          </m:r>
                        </m:sup>
                      </m:sSubSup>
                    </m:oMath>
                  </m:oMathPara>
                </a14:m>
                <a:endParaRPr kumimoji="0" lang="en-US" sz="2800" b="0" i="0" u="none" strike="noStrike" kern="1200" cap="none" spc="0" normalizeH="0" baseline="0" noProof="0" dirty="0">
                  <a:ln>
                    <a:noFill/>
                  </a:ln>
                  <a:solidFill>
                    <a:schemeClr val="tx1"/>
                  </a:solidFill>
                  <a:effectLst/>
                  <a:uLnTx/>
                  <a:uFillTx/>
                  <a:latin typeface="Trebuchet MS" panose="020B0603020202020204"/>
                  <a:ea typeface="+mn-ea"/>
                  <a:cs typeface="+mn-cs"/>
                </a:endParaRPr>
              </a:p>
            </p:txBody>
          </p:sp>
        </mc:Choice>
        <mc:Fallback xmlns="">
          <p:sp>
            <p:nvSpPr>
              <p:cNvPr id="5" name="Rectangle 4"/>
              <p:cNvSpPr>
                <a:spLocks noRot="1" noChangeAspect="1" noMove="1" noResize="1" noEditPoints="1" noAdjustHandles="1" noChangeArrowheads="1" noChangeShapeType="1" noTextEdit="1"/>
              </p:cNvSpPr>
              <p:nvPr/>
            </p:nvSpPr>
            <p:spPr>
              <a:xfrm>
                <a:off x="0" y="2272537"/>
                <a:ext cx="5043175" cy="651973"/>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Rectangle 5"/>
              <p:cNvSpPr/>
              <p:nvPr/>
            </p:nvSpPr>
            <p:spPr>
              <a:xfrm>
                <a:off x="0" y="3038367"/>
                <a:ext cx="5010859" cy="651973"/>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Sup>
                        <m:sSubSupPr>
                          <m:ctrlPr>
                            <a:rPr kumimoji="0" lang="en-US" sz="2800" b="0" i="1" u="none" strike="noStrike" kern="1200" cap="none" spc="0" normalizeH="0" baseline="0" noProof="0" smtClean="0">
                              <a:ln>
                                <a:noFill/>
                              </a:ln>
                              <a:solidFill>
                                <a:schemeClr val="tx1"/>
                              </a:solidFill>
                              <a:effectLst/>
                              <a:uLnTx/>
                              <a:uFillTx/>
                              <a:latin typeface="Cambria Math" panose="02040503050406030204" pitchFamily="18" charset="0"/>
                              <a:ea typeface="+mn-ea"/>
                              <a:cs typeface="+mn-cs"/>
                            </a:rPr>
                          </m:ctrlPr>
                        </m:sSubSupPr>
                        <m:e>
                          <m:r>
                            <a:rPr kumimoji="0" lang="en-US" sz="2800" b="0" i="1" u="none" strike="noStrike" kern="1200" cap="none" spc="0" normalizeH="0" baseline="0" noProof="0">
                              <a:ln>
                                <a:noFill/>
                              </a:ln>
                              <a:solidFill>
                                <a:schemeClr val="tx1"/>
                              </a:solidFill>
                              <a:effectLst/>
                              <a:uLnTx/>
                              <a:uFillTx/>
                              <a:latin typeface="Cambria Math" panose="02040503050406030204" pitchFamily="18" charset="0"/>
                              <a:ea typeface="+mn-ea"/>
                              <a:cs typeface="+mn-cs"/>
                            </a:rPr>
                            <m:t>𝛥</m:t>
                          </m:r>
                          <m:r>
                            <a:rPr kumimoji="0" lang="en-US" sz="2800" b="0" i="1" u="none" strike="noStrike" kern="1200" cap="none" spc="0" normalizeH="0" baseline="0" noProof="0">
                              <a:ln>
                                <a:noFill/>
                              </a:ln>
                              <a:solidFill>
                                <a:schemeClr val="tx1"/>
                              </a:solidFill>
                              <a:effectLst/>
                              <a:uLnTx/>
                              <a:uFillTx/>
                              <a:latin typeface="Cambria Math" panose="02040503050406030204" pitchFamily="18" charset="0"/>
                              <a:ea typeface="+mn-ea"/>
                              <a:cs typeface="+mn-cs"/>
                            </a:rPr>
                            <m:t>𝐻</m:t>
                          </m:r>
                        </m:e>
                        <m:sub>
                          <m:r>
                            <a:rPr kumimoji="0" lang="en-US" sz="2800" b="0" i="1" u="none" strike="noStrike" kern="1200" cap="none" spc="0" normalizeH="0" baseline="0" noProof="0">
                              <a:ln>
                                <a:noFill/>
                              </a:ln>
                              <a:solidFill>
                                <a:schemeClr val="tx1"/>
                              </a:solidFill>
                              <a:effectLst/>
                              <a:uLnTx/>
                              <a:uFillTx/>
                              <a:latin typeface="Cambria Math" panose="02040503050406030204" pitchFamily="18" charset="0"/>
                              <a:ea typeface="+mn-ea"/>
                              <a:cs typeface="+mn-cs"/>
                            </a:rPr>
                            <m:t>𝑖</m:t>
                          </m:r>
                        </m:sub>
                        <m:sup>
                          <m:r>
                            <a:rPr kumimoji="0" lang="en-US" sz="2800" b="0" i="1" u="none" strike="noStrike" kern="1200" cap="none" spc="0" normalizeH="0" baseline="0" noProof="0">
                              <a:ln>
                                <a:noFill/>
                              </a:ln>
                              <a:solidFill>
                                <a:schemeClr val="tx1"/>
                              </a:solidFill>
                              <a:effectLst/>
                              <a:uLnTx/>
                              <a:uFillTx/>
                              <a:latin typeface="Cambria Math" panose="02040503050406030204" pitchFamily="18" charset="0"/>
                              <a:ea typeface="+mn-ea"/>
                              <a:cs typeface="+mn-cs"/>
                            </a:rPr>
                            <m:t>𝑖𝑚𝑎𝑔𝑒</m:t>
                          </m:r>
                        </m:sup>
                      </m:sSubSup>
                      <m:r>
                        <a:rPr kumimoji="0" lang="en-US" sz="2800" b="0" i="0" u="none" strike="noStrike" kern="1200" cap="none" spc="0" normalizeH="0" baseline="0" noProof="0">
                          <a:ln>
                            <a:noFill/>
                          </a:ln>
                          <a:solidFill>
                            <a:schemeClr val="tx1"/>
                          </a:solidFill>
                          <a:effectLst/>
                          <a:uLnTx/>
                          <a:uFillTx/>
                          <a:latin typeface="Cambria Math" panose="02040503050406030204" pitchFamily="18" charset="0"/>
                          <a:ea typeface="+mn-ea"/>
                          <a:cs typeface="+mn-cs"/>
                        </a:rPr>
                        <m:t>=</m:t>
                      </m:r>
                      <m:sSubSup>
                        <m:sSubSupPr>
                          <m:ctrlPr>
                            <a:rPr kumimoji="0" lang="en-US" sz="2800" b="0" i="1" u="none" strike="noStrike" kern="1200" cap="none" spc="0" normalizeH="0" baseline="0" noProof="0">
                              <a:ln>
                                <a:noFill/>
                              </a:ln>
                              <a:solidFill>
                                <a:schemeClr val="tx1"/>
                              </a:solidFill>
                              <a:effectLst/>
                              <a:uLnTx/>
                              <a:uFillTx/>
                              <a:latin typeface="Cambria Math" panose="02040503050406030204" pitchFamily="18" charset="0"/>
                              <a:ea typeface="+mn-ea"/>
                              <a:cs typeface="+mn-cs"/>
                            </a:rPr>
                          </m:ctrlPr>
                        </m:sSubSupPr>
                        <m:e>
                          <m:r>
                            <a:rPr kumimoji="0" lang="en-US" sz="2800" b="0" i="1" u="none" strike="noStrike" kern="1200" cap="none" spc="0" normalizeH="0" baseline="0" noProof="0">
                              <a:ln>
                                <a:noFill/>
                              </a:ln>
                              <a:solidFill>
                                <a:schemeClr val="tx1"/>
                              </a:solidFill>
                              <a:effectLst/>
                              <a:uLnTx/>
                              <a:uFillTx/>
                              <a:latin typeface="Cambria Math" panose="02040503050406030204" pitchFamily="18" charset="0"/>
                              <a:ea typeface="+mn-ea"/>
                              <a:cs typeface="+mn-cs"/>
                            </a:rPr>
                            <m:t>𝐻</m:t>
                          </m:r>
                        </m:e>
                        <m:sub>
                          <m:r>
                            <a:rPr kumimoji="0" lang="en-US" sz="2800" b="0" i="1" u="none" strike="noStrike" kern="1200" cap="none" spc="0" normalizeH="0" baseline="0" noProof="0">
                              <a:ln>
                                <a:noFill/>
                              </a:ln>
                              <a:solidFill>
                                <a:schemeClr val="tx1"/>
                              </a:solidFill>
                              <a:effectLst/>
                              <a:uLnTx/>
                              <a:uFillTx/>
                              <a:latin typeface="Cambria Math" panose="02040503050406030204" pitchFamily="18" charset="0"/>
                              <a:ea typeface="+mn-ea"/>
                              <a:cs typeface="+mn-cs"/>
                            </a:rPr>
                            <m:t>𝑖</m:t>
                          </m:r>
                        </m:sub>
                        <m:sup>
                          <m:d>
                            <m:dPr>
                              <m:begChr m:val=""/>
                              <m:ctrlPr>
                                <a:rPr kumimoji="0" lang="en-US" sz="2800" b="0" i="1" u="none" strike="noStrike" kern="1200" cap="none" spc="0" normalizeH="0" baseline="0" noProof="0">
                                  <a:ln>
                                    <a:noFill/>
                                  </a:ln>
                                  <a:solidFill>
                                    <a:schemeClr val="tx1"/>
                                  </a:solidFill>
                                  <a:effectLst/>
                                  <a:uLnTx/>
                                  <a:uFillTx/>
                                  <a:latin typeface="Cambria Math" panose="02040503050406030204" pitchFamily="18" charset="0"/>
                                  <a:ea typeface="+mn-ea"/>
                                  <a:cs typeface="+mn-cs"/>
                                </a:rPr>
                              </m:ctrlPr>
                            </m:dPr>
                            <m:e>
                              <m:r>
                                <a:rPr kumimoji="0" lang="en-US" sz="2800" b="0" i="1" u="none" strike="noStrike" kern="1200" cap="none" spc="0" normalizeH="0" baseline="0" noProof="0">
                                  <a:ln>
                                    <a:noFill/>
                                  </a:ln>
                                  <a:solidFill>
                                    <a:schemeClr val="tx1"/>
                                  </a:solidFill>
                                  <a:effectLst/>
                                  <a:uLnTx/>
                                  <a:uFillTx/>
                                  <a:latin typeface="Cambria Math" panose="02040503050406030204" pitchFamily="18" charset="0"/>
                                  <a:ea typeface="+mn-ea"/>
                                  <a:cs typeface="+mn-cs"/>
                                </a:rPr>
                                <m:t>𝑈𝐴𝑆</m:t>
                              </m:r>
                              <m:r>
                                <a:rPr kumimoji="0" lang="en-US" sz="2800" b="0" i="0" u="none" strike="noStrike" kern="1200" cap="none" spc="0" normalizeH="0" baseline="0" noProof="0">
                                  <a:ln>
                                    <a:noFill/>
                                  </a:ln>
                                  <a:solidFill>
                                    <a:schemeClr val="tx1"/>
                                  </a:solidFill>
                                  <a:effectLst/>
                                  <a:uLnTx/>
                                  <a:uFillTx/>
                                  <a:latin typeface="Cambria Math" panose="02040503050406030204" pitchFamily="18" charset="0"/>
                                  <a:ea typeface="+mn-ea"/>
                                  <a:cs typeface="+mn-cs"/>
                                </a:rPr>
                                <m:t> (</m:t>
                              </m:r>
                              <m:r>
                                <a:rPr kumimoji="0" lang="en-US" sz="2800" b="0" i="1" u="none" strike="noStrike" kern="1200" cap="none" spc="0" normalizeH="0" baseline="0" noProof="0">
                                  <a:ln>
                                    <a:noFill/>
                                  </a:ln>
                                  <a:solidFill>
                                    <a:schemeClr val="tx1"/>
                                  </a:solidFill>
                                  <a:effectLst/>
                                  <a:uLnTx/>
                                  <a:uFillTx/>
                                  <a:latin typeface="Cambria Math" panose="02040503050406030204" pitchFamily="18" charset="0"/>
                                  <a:ea typeface="+mn-ea"/>
                                  <a:cs typeface="+mn-cs"/>
                                </a:rPr>
                                <m:t>𝑖𝑚𝑎𝑔𝑒</m:t>
                              </m:r>
                            </m:e>
                          </m:d>
                        </m:sup>
                      </m:sSubSup>
                      <m:r>
                        <a:rPr kumimoji="0" lang="en-US" sz="2800" b="0" i="0" u="none" strike="noStrike" kern="1200" cap="none" spc="0" normalizeH="0" baseline="0" noProof="0">
                          <a:ln>
                            <a:noFill/>
                          </a:ln>
                          <a:solidFill>
                            <a:schemeClr val="tx1"/>
                          </a:solidFill>
                          <a:effectLst/>
                          <a:uLnTx/>
                          <a:uFillTx/>
                          <a:latin typeface="Cambria Math" panose="02040503050406030204" pitchFamily="18" charset="0"/>
                          <a:ea typeface="+mn-ea"/>
                          <a:cs typeface="+mn-cs"/>
                        </a:rPr>
                        <m:t>−</m:t>
                      </m:r>
                      <m:sSubSup>
                        <m:sSubSupPr>
                          <m:ctrlPr>
                            <a:rPr kumimoji="0" lang="en-US" sz="2800" b="0" i="1" u="none" strike="noStrike" kern="1200" cap="none" spc="0" normalizeH="0" baseline="0" noProof="0">
                              <a:ln>
                                <a:noFill/>
                              </a:ln>
                              <a:solidFill>
                                <a:schemeClr val="tx1"/>
                              </a:solidFill>
                              <a:effectLst/>
                              <a:uLnTx/>
                              <a:uFillTx/>
                              <a:latin typeface="Cambria Math" panose="02040503050406030204" pitchFamily="18" charset="0"/>
                              <a:ea typeface="+mn-ea"/>
                              <a:cs typeface="+mn-cs"/>
                            </a:rPr>
                          </m:ctrlPr>
                        </m:sSubSupPr>
                        <m:e>
                          <m:r>
                            <a:rPr kumimoji="0" lang="en-US" sz="2800" b="0" i="1" u="none" strike="noStrike" kern="1200" cap="none" spc="0" normalizeH="0" baseline="0" noProof="0">
                              <a:ln>
                                <a:noFill/>
                              </a:ln>
                              <a:solidFill>
                                <a:schemeClr val="tx1"/>
                              </a:solidFill>
                              <a:effectLst/>
                              <a:uLnTx/>
                              <a:uFillTx/>
                              <a:latin typeface="Cambria Math" panose="02040503050406030204" pitchFamily="18" charset="0"/>
                              <a:ea typeface="+mn-ea"/>
                              <a:cs typeface="+mn-cs"/>
                            </a:rPr>
                            <m:t>𝐻</m:t>
                          </m:r>
                        </m:e>
                        <m:sub>
                          <m:r>
                            <a:rPr kumimoji="0" lang="en-US" sz="2800" b="0" i="1" u="none" strike="noStrike" kern="1200" cap="none" spc="0" normalizeH="0" baseline="0" noProof="0">
                              <a:ln>
                                <a:noFill/>
                              </a:ln>
                              <a:solidFill>
                                <a:schemeClr val="tx1"/>
                              </a:solidFill>
                              <a:effectLst/>
                              <a:uLnTx/>
                              <a:uFillTx/>
                              <a:latin typeface="Cambria Math" panose="02040503050406030204" pitchFamily="18" charset="0"/>
                              <a:ea typeface="+mn-ea"/>
                              <a:cs typeface="+mn-cs"/>
                            </a:rPr>
                            <m:t>𝑖</m:t>
                          </m:r>
                        </m:sub>
                        <m:sup>
                          <m:r>
                            <a:rPr kumimoji="0" lang="en-US" sz="2800" b="0" i="1" u="none" strike="noStrike" kern="1200" cap="none" spc="0" normalizeH="0" baseline="0" noProof="0">
                              <a:ln>
                                <a:noFill/>
                              </a:ln>
                              <a:solidFill>
                                <a:schemeClr val="tx1"/>
                              </a:solidFill>
                              <a:effectLst/>
                              <a:uLnTx/>
                              <a:uFillTx/>
                              <a:latin typeface="Cambria Math" panose="02040503050406030204" pitchFamily="18" charset="0"/>
                              <a:ea typeface="+mn-ea"/>
                              <a:cs typeface="+mn-cs"/>
                            </a:rPr>
                            <m:t>𝑇</m:t>
                          </m:r>
                          <m:r>
                            <a:rPr kumimoji="0" lang="en-US" sz="2800" b="0" i="1" u="none" strike="noStrike" kern="1200" cap="none" spc="0" normalizeH="0" baseline="0" noProof="0" smtClean="0">
                              <a:ln>
                                <a:noFill/>
                              </a:ln>
                              <a:solidFill>
                                <a:schemeClr val="tx1"/>
                              </a:solidFill>
                              <a:effectLst/>
                              <a:uLnTx/>
                              <a:uFillTx/>
                              <a:latin typeface="Cambria Math" panose="02040503050406030204" pitchFamily="18" charset="0"/>
                              <a:ea typeface="+mn-ea"/>
                              <a:cs typeface="+mn-cs"/>
                            </a:rPr>
                            <m:t>𝑆</m:t>
                          </m:r>
                        </m:sup>
                      </m:sSubSup>
                    </m:oMath>
                  </m:oMathPara>
                </a14:m>
                <a:endParaRPr kumimoji="0" lang="en-US" sz="2800" b="0" i="0" u="none" strike="noStrike" kern="1200" cap="none" spc="0" normalizeH="0" baseline="0" noProof="0" dirty="0">
                  <a:ln>
                    <a:noFill/>
                  </a:ln>
                  <a:solidFill>
                    <a:schemeClr val="tx1"/>
                  </a:solidFill>
                  <a:effectLst/>
                  <a:uLnTx/>
                  <a:uFillTx/>
                  <a:latin typeface="Trebuchet MS" panose="020B0603020202020204"/>
                  <a:ea typeface="+mn-ea"/>
                  <a:cs typeface="+mn-cs"/>
                </a:endParaRPr>
              </a:p>
            </p:txBody>
          </p:sp>
        </mc:Choice>
        <mc:Fallback xmlns="">
          <p:sp>
            <p:nvSpPr>
              <p:cNvPr id="6" name="Rectangle 5"/>
              <p:cNvSpPr>
                <a:spLocks noRot="1" noChangeAspect="1" noMove="1" noResize="1" noEditPoints="1" noAdjustHandles="1" noChangeArrowheads="1" noChangeShapeType="1" noTextEdit="1"/>
              </p:cNvSpPr>
              <p:nvPr/>
            </p:nvSpPr>
            <p:spPr>
              <a:xfrm>
                <a:off x="0" y="3038367"/>
                <a:ext cx="5010859" cy="651973"/>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ectangle 6"/>
              <p:cNvSpPr/>
              <p:nvPr/>
            </p:nvSpPr>
            <p:spPr>
              <a:xfrm>
                <a:off x="128296" y="4201780"/>
                <a:ext cx="5432749" cy="2486386"/>
              </a:xfrm>
              <a:prstGeom prst="rect">
                <a:avLst/>
              </a:prstGeom>
            </p:spPr>
            <p:txBody>
              <a:bodyPr wrap="square">
                <a:spAutoFit/>
              </a:bodyPr>
              <a:lstStyle/>
              <a:p>
                <a:pPr marL="0" marR="0" lvl="0" indent="0" algn="just" defTabSz="457200" rtl="0" eaLnBrk="1" fontAlgn="auto" latinLnBrk="0" hangingPunct="1">
                  <a:lnSpc>
                    <a:spcPct val="114000"/>
                  </a:lnSpc>
                  <a:spcBef>
                    <a:spcPts val="0"/>
                  </a:spcBef>
                  <a:spcAft>
                    <a:spcPts val="0"/>
                  </a:spcAft>
                  <a:buClrTx/>
                  <a:buSzTx/>
                  <a:buFontTx/>
                  <a:buNone/>
                  <a:tabLst/>
                  <a:defRPr/>
                </a:pPr>
                <a:r>
                  <a:rPr kumimoji="0" lang="en-US" sz="1800" b="0" i="0" u="none" strike="noStrike" kern="1200" cap="none" spc="0" normalizeH="0" baseline="0" noProof="0" dirty="0">
                    <a:ln>
                      <a:noFill/>
                    </a:ln>
                    <a:solidFill>
                      <a:schemeClr val="tx1"/>
                    </a:solidFill>
                    <a:effectLst/>
                    <a:uLnTx/>
                    <a:uFillTx/>
                    <a:latin typeface="Times New Roman" panose="02020603050405020304" pitchFamily="18" charset="0"/>
                    <a:ea typeface="Calibri" panose="020F0502020204030204" pitchFamily="34" charset="0"/>
                    <a:cs typeface="Times New Roman" panose="02020603050405020304" pitchFamily="18" charset="0"/>
                  </a:rPr>
                  <a:t>where,</a:t>
                </a:r>
                <a14:m>
                  <m:oMath xmlns:m="http://schemas.openxmlformats.org/officeDocument/2006/math">
                    <m:r>
                      <a:rPr kumimoji="0" lang="en-US" sz="1800" b="0" i="1" u="none" strike="noStrike" kern="1200" cap="none" spc="0" normalizeH="0" baseline="0" noProof="0">
                        <a:ln>
                          <a:noFill/>
                        </a:ln>
                        <a:solidFill>
                          <a:schemeClr val="tx1"/>
                        </a:solidFill>
                        <a:effectLst/>
                        <a:uLnTx/>
                        <a:uFillTx/>
                        <a:latin typeface="Cambria Math" panose="02040503050406030204" pitchFamily="18" charset="0"/>
                        <a:ea typeface="Calibri" panose="020F0502020204030204" pitchFamily="34" charset="0"/>
                        <a:cs typeface="Times New Roman" panose="02020603050405020304" pitchFamily="18" charset="0"/>
                      </a:rPr>
                      <m:t> </m:t>
                    </m:r>
                    <m:sSubSup>
                      <m:sSubSupPr>
                        <m:ctrlPr>
                          <a:rPr kumimoji="0" lang="en-US" sz="1800" b="0" i="1" u="none" strike="noStrike" kern="1200" cap="none" spc="0" normalizeH="0" baseline="0" noProof="0">
                            <a:ln>
                              <a:noFill/>
                            </a:ln>
                            <a:solidFill>
                              <a:schemeClr val="tx1"/>
                            </a:solidFill>
                            <a:effectLst/>
                            <a:uLnTx/>
                            <a:uFillTx/>
                            <a:latin typeface="Cambria Math" panose="02040503050406030204" pitchFamily="18" charset="0"/>
                            <a:ea typeface="Calibri" panose="020F0502020204030204" pitchFamily="34" charset="0"/>
                            <a:cs typeface="Times New Roman" panose="02020603050405020304" pitchFamily="18" charset="0"/>
                          </a:rPr>
                        </m:ctrlPr>
                      </m:sSubSupPr>
                      <m:e>
                        <m:r>
                          <a:rPr kumimoji="0" lang="en-US" sz="1800" b="0" i="1" u="none" strike="noStrike" kern="1200" cap="none" spc="0" normalizeH="0" baseline="0" noProof="0">
                            <a:ln>
                              <a:noFill/>
                            </a:ln>
                            <a:solidFill>
                              <a:schemeClr val="tx1"/>
                            </a:solidFill>
                            <a:effectLst/>
                            <a:uLnTx/>
                            <a:uFillTx/>
                            <a:latin typeface="Cambria Math" panose="02040503050406030204" pitchFamily="18" charset="0"/>
                            <a:ea typeface="Calibri" panose="020F0502020204030204" pitchFamily="34" charset="0"/>
                            <a:cs typeface="Times New Roman" panose="02020603050405020304" pitchFamily="18" charset="0"/>
                          </a:rPr>
                          <m:t>𝐸</m:t>
                        </m:r>
                      </m:e>
                      <m:sub>
                        <m:r>
                          <a:rPr kumimoji="0" lang="en-US" sz="1800" b="0" i="1" u="none" strike="noStrike" kern="1200" cap="none" spc="0" normalizeH="0" baseline="0" noProof="0">
                            <a:ln>
                              <a:noFill/>
                            </a:ln>
                            <a:solidFill>
                              <a:schemeClr val="tx1"/>
                            </a:solidFill>
                            <a:effectLst/>
                            <a:uLnTx/>
                            <a:uFillTx/>
                            <a:latin typeface="Cambria Math" panose="02040503050406030204" pitchFamily="18" charset="0"/>
                            <a:ea typeface="Calibri" panose="020F0502020204030204" pitchFamily="34" charset="0"/>
                            <a:cs typeface="Times New Roman" panose="02020603050405020304" pitchFamily="18" charset="0"/>
                          </a:rPr>
                          <m:t>𝑖</m:t>
                        </m:r>
                      </m:sub>
                      <m:sup>
                        <m:r>
                          <a:rPr kumimoji="0" lang="en-US" sz="1800" b="0" i="1" u="none" strike="noStrike" kern="1200" cap="none" spc="0" normalizeH="0" baseline="0" noProof="0">
                            <a:ln>
                              <a:noFill/>
                            </a:ln>
                            <a:solidFill>
                              <a:schemeClr val="tx1"/>
                            </a:solidFill>
                            <a:effectLst/>
                            <a:uLnTx/>
                            <a:uFillTx/>
                            <a:latin typeface="Cambria Math" panose="02040503050406030204" pitchFamily="18" charset="0"/>
                            <a:ea typeface="Calibri" panose="020F0502020204030204" pitchFamily="34" charset="0"/>
                            <a:cs typeface="Times New Roman" panose="02020603050405020304" pitchFamily="18" charset="0"/>
                          </a:rPr>
                          <m:t>𝑇𝑆</m:t>
                        </m:r>
                      </m:sup>
                    </m:sSubSup>
                  </m:oMath>
                </a14:m>
                <a:r>
                  <a:rPr kumimoji="0" lang="en-US" sz="1800" b="0" i="0" u="none" strike="noStrike" kern="1200" cap="none" spc="0" normalizeH="0" baseline="0" noProof="0" dirty="0">
                    <a:ln>
                      <a:noFill/>
                    </a:ln>
                    <a:solidFill>
                      <a:schemeClr val="tx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sSubSup>
                      <m:sSubSupPr>
                        <m:ctrlPr>
                          <a:rPr kumimoji="0" lang="en-US" sz="1800" b="0" i="1" u="none" strike="noStrike" kern="1200" cap="none" spc="0" normalizeH="0" baseline="0" noProof="0">
                            <a:ln>
                              <a:noFill/>
                            </a:ln>
                            <a:solidFill>
                              <a:schemeClr val="tx1"/>
                            </a:solidFill>
                            <a:effectLst/>
                            <a:uLnTx/>
                            <a:uFillTx/>
                            <a:latin typeface="Cambria Math" panose="02040503050406030204" pitchFamily="18" charset="0"/>
                            <a:ea typeface="Calibri" panose="020F0502020204030204" pitchFamily="34" charset="0"/>
                            <a:cs typeface="Times New Roman" panose="02020603050405020304" pitchFamily="18" charset="0"/>
                          </a:rPr>
                        </m:ctrlPr>
                      </m:sSubSupPr>
                      <m:e>
                        <m:r>
                          <a:rPr kumimoji="0" lang="en-US" sz="1800" b="0" i="1" u="none" strike="noStrike" kern="1200" cap="none" spc="0" normalizeH="0" baseline="0" noProof="0">
                            <a:ln>
                              <a:noFill/>
                            </a:ln>
                            <a:solidFill>
                              <a:schemeClr val="tx1"/>
                            </a:solidFill>
                            <a:effectLst/>
                            <a:uLnTx/>
                            <a:uFillTx/>
                            <a:latin typeface="Cambria Math" panose="02040503050406030204" pitchFamily="18" charset="0"/>
                            <a:ea typeface="Calibri" panose="020F0502020204030204" pitchFamily="34" charset="0"/>
                            <a:cs typeface="Times New Roman" panose="02020603050405020304" pitchFamily="18" charset="0"/>
                          </a:rPr>
                          <m:t>𝑁</m:t>
                        </m:r>
                      </m:e>
                      <m:sub>
                        <m:r>
                          <a:rPr kumimoji="0" lang="en-US" sz="1800" b="0" i="1" u="none" strike="noStrike" kern="1200" cap="none" spc="0" normalizeH="0" baseline="0" noProof="0">
                            <a:ln>
                              <a:noFill/>
                            </a:ln>
                            <a:solidFill>
                              <a:schemeClr val="tx1"/>
                            </a:solidFill>
                            <a:effectLst/>
                            <a:uLnTx/>
                            <a:uFillTx/>
                            <a:latin typeface="Cambria Math" panose="02040503050406030204" pitchFamily="18" charset="0"/>
                            <a:ea typeface="Calibri" panose="020F0502020204030204" pitchFamily="34" charset="0"/>
                            <a:cs typeface="Times New Roman" panose="02020603050405020304" pitchFamily="18" charset="0"/>
                          </a:rPr>
                          <m:t>𝑖</m:t>
                        </m:r>
                      </m:sub>
                      <m:sup>
                        <m:r>
                          <a:rPr kumimoji="0" lang="en-US" sz="1800" b="0" i="1" u="none" strike="noStrike" kern="1200" cap="none" spc="0" normalizeH="0" baseline="0" noProof="0">
                            <a:ln>
                              <a:noFill/>
                            </a:ln>
                            <a:solidFill>
                              <a:schemeClr val="tx1"/>
                            </a:solidFill>
                            <a:effectLst/>
                            <a:uLnTx/>
                            <a:uFillTx/>
                            <a:latin typeface="Cambria Math" panose="02040503050406030204" pitchFamily="18" charset="0"/>
                            <a:ea typeface="Calibri" panose="020F0502020204030204" pitchFamily="34" charset="0"/>
                            <a:cs typeface="Times New Roman" panose="02020603050405020304" pitchFamily="18" charset="0"/>
                          </a:rPr>
                          <m:t>𝑇</m:t>
                        </m:r>
                        <m:r>
                          <a:rPr kumimoji="0" lang="en-US" sz="1800" b="0" i="1" u="none" strike="noStrike" kern="1200" cap="none" spc="0" normalizeH="0" baseline="0" noProof="0" smtClean="0">
                            <a:ln>
                              <a:noFill/>
                            </a:ln>
                            <a:solidFill>
                              <a:schemeClr val="tx1"/>
                            </a:solidFill>
                            <a:effectLst/>
                            <a:uLnTx/>
                            <a:uFillTx/>
                            <a:latin typeface="Cambria Math" panose="02040503050406030204" pitchFamily="18" charset="0"/>
                            <a:ea typeface="Calibri" panose="020F0502020204030204" pitchFamily="34" charset="0"/>
                            <a:cs typeface="Times New Roman" panose="02020603050405020304" pitchFamily="18" charset="0"/>
                          </a:rPr>
                          <m:t>𝑆</m:t>
                        </m:r>
                      </m:sup>
                    </m:sSubSup>
                  </m:oMath>
                </a14:m>
                <a:r>
                  <a:rPr kumimoji="0" lang="en-US" sz="1800" b="0" i="0" u="none" strike="noStrike" kern="1200" cap="none" spc="0" normalizeH="0" baseline="0" noProof="0" dirty="0">
                    <a:ln>
                      <a:noFill/>
                    </a:ln>
                    <a:solidFill>
                      <a:schemeClr val="tx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sSubSup>
                      <m:sSubSupPr>
                        <m:ctrlPr>
                          <a:rPr kumimoji="0" lang="en-US" sz="1800" b="0" i="1" u="none" strike="noStrike" kern="1200" cap="none" spc="0" normalizeH="0" baseline="0" noProof="0">
                            <a:ln>
                              <a:noFill/>
                            </a:ln>
                            <a:solidFill>
                              <a:schemeClr val="tx1"/>
                            </a:solidFill>
                            <a:effectLst/>
                            <a:uLnTx/>
                            <a:uFillTx/>
                            <a:latin typeface="Cambria Math" panose="02040503050406030204" pitchFamily="18" charset="0"/>
                            <a:ea typeface="Calibri" panose="020F0502020204030204" pitchFamily="34" charset="0"/>
                            <a:cs typeface="Times New Roman" panose="02020603050405020304" pitchFamily="18" charset="0"/>
                          </a:rPr>
                        </m:ctrlPr>
                      </m:sSubSupPr>
                      <m:e>
                        <m:r>
                          <a:rPr kumimoji="0" lang="en-US" sz="1800" b="0" i="1" u="none" strike="noStrike" kern="1200" cap="none" spc="0" normalizeH="0" baseline="0" noProof="0">
                            <a:ln>
                              <a:noFill/>
                            </a:ln>
                            <a:solidFill>
                              <a:schemeClr val="tx1"/>
                            </a:solidFill>
                            <a:effectLst/>
                            <a:uLnTx/>
                            <a:uFillTx/>
                            <a:latin typeface="Cambria Math" panose="02040503050406030204" pitchFamily="18" charset="0"/>
                            <a:ea typeface="Calibri" panose="020F0502020204030204" pitchFamily="34" charset="0"/>
                            <a:cs typeface="Times New Roman" panose="02020603050405020304" pitchFamily="18" charset="0"/>
                          </a:rPr>
                          <m:t>𝐻</m:t>
                        </m:r>
                      </m:e>
                      <m:sub>
                        <m:r>
                          <a:rPr kumimoji="0" lang="en-US" sz="1800" b="0" i="1" u="none" strike="noStrike" kern="1200" cap="none" spc="0" normalizeH="0" baseline="0" noProof="0">
                            <a:ln>
                              <a:noFill/>
                            </a:ln>
                            <a:solidFill>
                              <a:schemeClr val="tx1"/>
                            </a:solidFill>
                            <a:effectLst/>
                            <a:uLnTx/>
                            <a:uFillTx/>
                            <a:latin typeface="Cambria Math" panose="02040503050406030204" pitchFamily="18" charset="0"/>
                            <a:ea typeface="Calibri" panose="020F0502020204030204" pitchFamily="34" charset="0"/>
                            <a:cs typeface="Times New Roman" panose="02020603050405020304" pitchFamily="18" charset="0"/>
                          </a:rPr>
                          <m:t>𝑖</m:t>
                        </m:r>
                      </m:sub>
                      <m:sup>
                        <m:r>
                          <a:rPr kumimoji="0" lang="en-US" sz="1800" b="0" i="1" u="none" strike="noStrike" kern="1200" cap="none" spc="0" normalizeH="0" baseline="0" noProof="0">
                            <a:ln>
                              <a:noFill/>
                            </a:ln>
                            <a:solidFill>
                              <a:schemeClr val="tx1"/>
                            </a:solidFill>
                            <a:effectLst/>
                            <a:uLnTx/>
                            <a:uFillTx/>
                            <a:latin typeface="Cambria Math" panose="02040503050406030204" pitchFamily="18" charset="0"/>
                            <a:ea typeface="Calibri" panose="020F0502020204030204" pitchFamily="34" charset="0"/>
                            <a:cs typeface="Times New Roman" panose="02020603050405020304" pitchFamily="18" charset="0"/>
                          </a:rPr>
                          <m:t>𝑇</m:t>
                        </m:r>
                        <m:r>
                          <a:rPr kumimoji="0" lang="en-US" sz="1800" b="0" i="1" u="none" strike="noStrike" kern="1200" cap="none" spc="0" normalizeH="0" baseline="0" noProof="0" smtClean="0">
                            <a:ln>
                              <a:noFill/>
                            </a:ln>
                            <a:solidFill>
                              <a:schemeClr val="tx1"/>
                            </a:solidFill>
                            <a:effectLst/>
                            <a:uLnTx/>
                            <a:uFillTx/>
                            <a:latin typeface="Cambria Math" panose="02040503050406030204" pitchFamily="18" charset="0"/>
                            <a:ea typeface="Calibri" panose="020F0502020204030204" pitchFamily="34" charset="0"/>
                            <a:cs typeface="Times New Roman" panose="02020603050405020304" pitchFamily="18" charset="0"/>
                          </a:rPr>
                          <m:t>𝑆</m:t>
                        </m:r>
                      </m:sup>
                    </m:sSubSup>
                  </m:oMath>
                </a14:m>
                <a:r>
                  <a:rPr kumimoji="0" lang="en-US" sz="1800" b="0" i="0" u="none" strike="noStrike" kern="1200" cap="none" spc="0" normalizeH="0" baseline="0" noProof="0" dirty="0">
                    <a:ln>
                      <a:noFill/>
                    </a:ln>
                    <a:solidFill>
                      <a:schemeClr val="tx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are the easting and northing coordinates, and orthometric height of total station point </a:t>
                </a:r>
                <a:r>
                  <a:rPr kumimoji="0" lang="en-US" sz="1800" b="0" i="1" u="none" strike="noStrike" kern="1200" cap="none" spc="0" normalizeH="0" baseline="0" noProof="0" dirty="0" err="1">
                    <a:ln>
                      <a:noFill/>
                    </a:ln>
                    <a:solidFill>
                      <a:schemeClr val="tx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i</a:t>
                </a:r>
                <a:r>
                  <a:rPr kumimoji="0" lang="en-US" sz="1800" b="0" i="0" u="none" strike="noStrike" kern="1200" cap="none" spc="0" normalizeH="0" baseline="0" noProof="0" dirty="0">
                    <a:ln>
                      <a:noFill/>
                    </a:ln>
                    <a:solidFill>
                      <a:schemeClr val="tx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800" b="0" i="0" u="none" strike="noStrike" kern="1200" cap="none" spc="0" normalizeH="0" baseline="0" noProof="0" dirty="0">
                    <a:ln>
                      <a:noFill/>
                    </a:ln>
                    <a:solidFill>
                      <a:schemeClr val="tx1"/>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14:m>
                  <m:oMath xmlns:m="http://schemas.openxmlformats.org/officeDocument/2006/math">
                    <m:sSubSup>
                      <m:sSubSupPr>
                        <m:ctrlPr>
                          <a:rPr kumimoji="0" lang="en-US" sz="1800" b="0" i="1" u="none" strike="noStrike" kern="1200" cap="none" spc="0" normalizeH="0" baseline="0" noProof="0">
                            <a:ln>
                              <a:noFill/>
                            </a:ln>
                            <a:solidFill>
                              <a:schemeClr val="tx1"/>
                            </a:solidFill>
                            <a:effectLst/>
                            <a:uLnTx/>
                            <a:uFillTx/>
                            <a:latin typeface="Cambria Math" panose="02040503050406030204" pitchFamily="18" charset="0"/>
                            <a:ea typeface="Calibri" panose="020F0502020204030204" pitchFamily="34" charset="0"/>
                            <a:cs typeface="Times New Roman" panose="02020603050405020304" pitchFamily="18" charset="0"/>
                          </a:rPr>
                        </m:ctrlPr>
                      </m:sSubSupPr>
                      <m:e>
                        <m:r>
                          <a:rPr kumimoji="0" lang="en-US" sz="1800" b="0" i="1" u="none" strike="noStrike" kern="1200" cap="none" spc="0" normalizeH="0" baseline="0" noProof="0">
                            <a:ln>
                              <a:noFill/>
                            </a:ln>
                            <a:solidFill>
                              <a:schemeClr val="tx1"/>
                            </a:solidFill>
                            <a:effectLst/>
                            <a:uLnTx/>
                            <a:uFillTx/>
                            <a:latin typeface="Cambria Math" panose="02040503050406030204" pitchFamily="18" charset="0"/>
                            <a:ea typeface="Calibri" panose="020F0502020204030204" pitchFamily="34" charset="0"/>
                            <a:cs typeface="Times New Roman" panose="02020603050405020304" pitchFamily="18" charset="0"/>
                          </a:rPr>
                          <m:t>𝐸</m:t>
                        </m:r>
                      </m:e>
                      <m:sub>
                        <m:r>
                          <a:rPr kumimoji="0" lang="en-US" sz="1800" b="0" i="1" u="none" strike="noStrike" kern="1200" cap="none" spc="0" normalizeH="0" baseline="0" noProof="0">
                            <a:ln>
                              <a:noFill/>
                            </a:ln>
                            <a:solidFill>
                              <a:schemeClr val="tx1"/>
                            </a:solidFill>
                            <a:effectLst/>
                            <a:uLnTx/>
                            <a:uFillTx/>
                            <a:latin typeface="Cambria Math" panose="02040503050406030204" pitchFamily="18" charset="0"/>
                            <a:ea typeface="Calibri" panose="020F0502020204030204" pitchFamily="34" charset="0"/>
                            <a:cs typeface="Times New Roman" panose="02020603050405020304" pitchFamily="18" charset="0"/>
                          </a:rPr>
                          <m:t>𝑖</m:t>
                        </m:r>
                      </m:sub>
                      <m:sup>
                        <m:r>
                          <a:rPr kumimoji="0" lang="en-US" sz="1800" b="0" i="1" u="none" strike="noStrike" kern="1200" cap="none" spc="0" normalizeH="0" baseline="0" noProof="0">
                            <a:ln>
                              <a:noFill/>
                            </a:ln>
                            <a:solidFill>
                              <a:schemeClr val="tx1"/>
                            </a:solidFill>
                            <a:effectLst/>
                            <a:uLnTx/>
                            <a:uFillTx/>
                            <a:latin typeface="Cambria Math" panose="02040503050406030204" pitchFamily="18" charset="0"/>
                            <a:ea typeface="Calibri" panose="020F0502020204030204" pitchFamily="34" charset="0"/>
                            <a:cs typeface="Times New Roman" panose="02020603050405020304" pitchFamily="18" charset="0"/>
                          </a:rPr>
                          <m:t>𝑈𝐴𝑆</m:t>
                        </m:r>
                        <m:r>
                          <a:rPr kumimoji="0" lang="en-US" sz="1800" b="0" i="1" u="none" strike="noStrike" kern="1200" cap="none" spc="0" normalizeH="0" baseline="0" noProof="0">
                            <a:ln>
                              <a:noFill/>
                            </a:ln>
                            <a:solidFill>
                              <a:schemeClr val="tx1"/>
                            </a:solidFill>
                            <a:effectLst/>
                            <a:uLnTx/>
                            <a:uFillTx/>
                            <a:latin typeface="Cambria Math" panose="02040503050406030204" pitchFamily="18" charset="0"/>
                            <a:ea typeface="Calibri" panose="020F0502020204030204" pitchFamily="34" charset="0"/>
                            <a:cs typeface="Times New Roman" panose="02020603050405020304" pitchFamily="18" charset="0"/>
                          </a:rPr>
                          <m:t> (</m:t>
                        </m:r>
                        <m:r>
                          <a:rPr kumimoji="0" lang="en-US" sz="1800" b="0" i="1" u="none" strike="noStrike" kern="1200" cap="none" spc="0" normalizeH="0" baseline="0" noProof="0">
                            <a:ln>
                              <a:noFill/>
                            </a:ln>
                            <a:solidFill>
                              <a:schemeClr val="tx1"/>
                            </a:solidFill>
                            <a:effectLst/>
                            <a:uLnTx/>
                            <a:uFillTx/>
                            <a:latin typeface="Cambria Math" panose="02040503050406030204" pitchFamily="18" charset="0"/>
                            <a:ea typeface="Calibri" panose="020F0502020204030204" pitchFamily="34" charset="0"/>
                            <a:cs typeface="Times New Roman" panose="02020603050405020304" pitchFamily="18" charset="0"/>
                          </a:rPr>
                          <m:t>𝑖𝑚𝑎𝑔𝑒</m:t>
                        </m:r>
                        <m:r>
                          <a:rPr kumimoji="0" lang="en-US" sz="1800" b="0" i="1" u="none" strike="noStrike" kern="1200" cap="none" spc="0" normalizeH="0" baseline="0" noProof="0">
                            <a:ln>
                              <a:noFill/>
                            </a:ln>
                            <a:solidFill>
                              <a:schemeClr val="tx1"/>
                            </a:solidFill>
                            <a:effectLst/>
                            <a:uLnTx/>
                            <a:uFillTx/>
                            <a:latin typeface="Cambria Math" panose="02040503050406030204" pitchFamily="18" charset="0"/>
                            <a:ea typeface="Calibri" panose="020F0502020204030204" pitchFamily="34" charset="0"/>
                            <a:cs typeface="Times New Roman" panose="02020603050405020304" pitchFamily="18" charset="0"/>
                          </a:rPr>
                          <m:t>)</m:t>
                        </m:r>
                      </m:sup>
                    </m:sSubSup>
                  </m:oMath>
                </a14:m>
                <a:r>
                  <a:rPr kumimoji="0" lang="en-US" sz="1800" b="0" i="0" u="none" strike="noStrike" kern="1200" cap="none" spc="0" normalizeH="0" baseline="0" noProof="0" dirty="0">
                    <a:ln>
                      <a:noFill/>
                    </a:ln>
                    <a:solidFill>
                      <a:schemeClr val="tx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sSubSup>
                      <m:sSubSupPr>
                        <m:ctrlPr>
                          <a:rPr kumimoji="0" lang="en-US" sz="1800" b="0" i="1" u="none" strike="noStrike" kern="1200" cap="none" spc="0" normalizeH="0" baseline="0" noProof="0">
                            <a:ln>
                              <a:noFill/>
                            </a:ln>
                            <a:solidFill>
                              <a:schemeClr val="tx1"/>
                            </a:solidFill>
                            <a:effectLst/>
                            <a:uLnTx/>
                            <a:uFillTx/>
                            <a:latin typeface="Cambria Math" panose="02040503050406030204" pitchFamily="18" charset="0"/>
                            <a:ea typeface="Calibri" panose="020F0502020204030204" pitchFamily="34" charset="0"/>
                            <a:cs typeface="Times New Roman" panose="02020603050405020304" pitchFamily="18" charset="0"/>
                          </a:rPr>
                        </m:ctrlPr>
                      </m:sSubSupPr>
                      <m:e>
                        <m:r>
                          <a:rPr kumimoji="0" lang="en-US" sz="1800" b="0" i="1" u="none" strike="noStrike" kern="1200" cap="none" spc="0" normalizeH="0" baseline="0" noProof="0">
                            <a:ln>
                              <a:noFill/>
                            </a:ln>
                            <a:solidFill>
                              <a:schemeClr val="tx1"/>
                            </a:solidFill>
                            <a:effectLst/>
                            <a:uLnTx/>
                            <a:uFillTx/>
                            <a:latin typeface="Cambria Math" panose="02040503050406030204" pitchFamily="18" charset="0"/>
                            <a:ea typeface="Calibri" panose="020F0502020204030204" pitchFamily="34" charset="0"/>
                            <a:cs typeface="Times New Roman" panose="02020603050405020304" pitchFamily="18" charset="0"/>
                          </a:rPr>
                          <m:t>𝑁</m:t>
                        </m:r>
                      </m:e>
                      <m:sub>
                        <m:r>
                          <a:rPr kumimoji="0" lang="en-US" sz="1800" b="0" i="1" u="none" strike="noStrike" kern="1200" cap="none" spc="0" normalizeH="0" baseline="0" noProof="0">
                            <a:ln>
                              <a:noFill/>
                            </a:ln>
                            <a:solidFill>
                              <a:schemeClr val="tx1"/>
                            </a:solidFill>
                            <a:effectLst/>
                            <a:uLnTx/>
                            <a:uFillTx/>
                            <a:latin typeface="Cambria Math" panose="02040503050406030204" pitchFamily="18" charset="0"/>
                            <a:ea typeface="Calibri" panose="020F0502020204030204" pitchFamily="34" charset="0"/>
                            <a:cs typeface="Times New Roman" panose="02020603050405020304" pitchFamily="18" charset="0"/>
                          </a:rPr>
                          <m:t>𝑖</m:t>
                        </m:r>
                      </m:sub>
                      <m:sup>
                        <m:r>
                          <a:rPr kumimoji="0" lang="en-US" sz="1800" b="0" i="1" u="none" strike="noStrike" kern="1200" cap="none" spc="0" normalizeH="0" baseline="0" noProof="0">
                            <a:ln>
                              <a:noFill/>
                            </a:ln>
                            <a:solidFill>
                              <a:schemeClr val="tx1"/>
                            </a:solidFill>
                            <a:effectLst/>
                            <a:uLnTx/>
                            <a:uFillTx/>
                            <a:latin typeface="Cambria Math" panose="02040503050406030204" pitchFamily="18" charset="0"/>
                            <a:ea typeface="Calibri" panose="020F0502020204030204" pitchFamily="34" charset="0"/>
                            <a:cs typeface="Times New Roman" panose="02020603050405020304" pitchFamily="18" charset="0"/>
                          </a:rPr>
                          <m:t>𝑈𝐴𝑆</m:t>
                        </m:r>
                        <m:r>
                          <a:rPr kumimoji="0" lang="en-US" sz="1800" b="0" i="1" u="none" strike="noStrike" kern="1200" cap="none" spc="0" normalizeH="0" baseline="0" noProof="0">
                            <a:ln>
                              <a:noFill/>
                            </a:ln>
                            <a:solidFill>
                              <a:schemeClr val="tx1"/>
                            </a:solidFill>
                            <a:effectLst/>
                            <a:uLnTx/>
                            <a:uFillTx/>
                            <a:latin typeface="Cambria Math" panose="02040503050406030204" pitchFamily="18" charset="0"/>
                            <a:ea typeface="Calibri" panose="020F0502020204030204" pitchFamily="34" charset="0"/>
                            <a:cs typeface="Times New Roman" panose="02020603050405020304" pitchFamily="18" charset="0"/>
                          </a:rPr>
                          <m:t> (</m:t>
                        </m:r>
                        <m:r>
                          <a:rPr kumimoji="0" lang="en-US" sz="1800" b="0" i="1" u="none" strike="noStrike" kern="1200" cap="none" spc="0" normalizeH="0" baseline="0" noProof="0">
                            <a:ln>
                              <a:noFill/>
                            </a:ln>
                            <a:solidFill>
                              <a:schemeClr val="tx1"/>
                            </a:solidFill>
                            <a:effectLst/>
                            <a:uLnTx/>
                            <a:uFillTx/>
                            <a:latin typeface="Cambria Math" panose="02040503050406030204" pitchFamily="18" charset="0"/>
                            <a:ea typeface="Calibri" panose="020F0502020204030204" pitchFamily="34" charset="0"/>
                            <a:cs typeface="Times New Roman" panose="02020603050405020304" pitchFamily="18" charset="0"/>
                          </a:rPr>
                          <m:t>𝑖𝑚𝑎𝑔𝑒</m:t>
                        </m:r>
                        <m:r>
                          <a:rPr kumimoji="0" lang="en-US" sz="1800" b="0" i="1" u="none" strike="noStrike" kern="1200" cap="none" spc="0" normalizeH="0" baseline="0" noProof="0">
                            <a:ln>
                              <a:noFill/>
                            </a:ln>
                            <a:solidFill>
                              <a:schemeClr val="tx1"/>
                            </a:solidFill>
                            <a:effectLst/>
                            <a:uLnTx/>
                            <a:uFillTx/>
                            <a:latin typeface="Cambria Math" panose="02040503050406030204" pitchFamily="18" charset="0"/>
                            <a:ea typeface="Calibri" panose="020F0502020204030204" pitchFamily="34" charset="0"/>
                            <a:cs typeface="Times New Roman" panose="02020603050405020304" pitchFamily="18" charset="0"/>
                          </a:rPr>
                          <m:t>)</m:t>
                        </m:r>
                      </m:sup>
                    </m:sSubSup>
                  </m:oMath>
                </a14:m>
                <a:r>
                  <a:rPr kumimoji="0" lang="en-US" sz="1800" b="0" i="0" u="none" strike="noStrike" kern="1200" cap="none" spc="0" normalizeH="0" baseline="0" noProof="0" dirty="0">
                    <a:ln>
                      <a:noFill/>
                    </a:ln>
                    <a:solidFill>
                      <a:schemeClr val="tx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sSubSup>
                      <m:sSubSupPr>
                        <m:ctrlPr>
                          <a:rPr kumimoji="0" lang="en-US" sz="1800" b="0" i="1" u="none" strike="noStrike" kern="1200" cap="none" spc="0" normalizeH="0" baseline="0" noProof="0">
                            <a:ln>
                              <a:noFill/>
                            </a:ln>
                            <a:solidFill>
                              <a:schemeClr val="tx1"/>
                            </a:solidFill>
                            <a:effectLst/>
                            <a:uLnTx/>
                            <a:uFillTx/>
                            <a:latin typeface="Cambria Math" panose="02040503050406030204" pitchFamily="18" charset="0"/>
                            <a:ea typeface="Calibri" panose="020F0502020204030204" pitchFamily="34" charset="0"/>
                            <a:cs typeface="Times New Roman" panose="02020603050405020304" pitchFamily="18" charset="0"/>
                          </a:rPr>
                        </m:ctrlPr>
                      </m:sSubSupPr>
                      <m:e>
                        <m:r>
                          <a:rPr kumimoji="0" lang="en-US" sz="1800" b="0" i="1" u="none" strike="noStrike" kern="1200" cap="none" spc="0" normalizeH="0" baseline="0" noProof="0">
                            <a:ln>
                              <a:noFill/>
                            </a:ln>
                            <a:solidFill>
                              <a:schemeClr val="tx1"/>
                            </a:solidFill>
                            <a:effectLst/>
                            <a:uLnTx/>
                            <a:uFillTx/>
                            <a:latin typeface="Cambria Math" panose="02040503050406030204" pitchFamily="18" charset="0"/>
                            <a:ea typeface="Calibri" panose="020F0502020204030204" pitchFamily="34" charset="0"/>
                            <a:cs typeface="Times New Roman" panose="02020603050405020304" pitchFamily="18" charset="0"/>
                          </a:rPr>
                          <m:t>𝐻</m:t>
                        </m:r>
                      </m:e>
                      <m:sub>
                        <m:r>
                          <a:rPr kumimoji="0" lang="en-US" sz="1800" b="0" i="1" u="none" strike="noStrike" kern="1200" cap="none" spc="0" normalizeH="0" baseline="0" noProof="0">
                            <a:ln>
                              <a:noFill/>
                            </a:ln>
                            <a:solidFill>
                              <a:schemeClr val="tx1"/>
                            </a:solidFill>
                            <a:effectLst/>
                            <a:uLnTx/>
                            <a:uFillTx/>
                            <a:latin typeface="Cambria Math" panose="02040503050406030204" pitchFamily="18" charset="0"/>
                            <a:ea typeface="Calibri" panose="020F0502020204030204" pitchFamily="34" charset="0"/>
                            <a:cs typeface="Times New Roman" panose="02020603050405020304" pitchFamily="18" charset="0"/>
                          </a:rPr>
                          <m:t>𝑖</m:t>
                        </m:r>
                      </m:sub>
                      <m:sup>
                        <m:r>
                          <a:rPr kumimoji="0" lang="en-US" sz="1800" b="0" i="1" u="none" strike="noStrike" kern="1200" cap="none" spc="0" normalizeH="0" baseline="0" noProof="0">
                            <a:ln>
                              <a:noFill/>
                            </a:ln>
                            <a:solidFill>
                              <a:schemeClr val="tx1"/>
                            </a:solidFill>
                            <a:effectLst/>
                            <a:uLnTx/>
                            <a:uFillTx/>
                            <a:latin typeface="Cambria Math" panose="02040503050406030204" pitchFamily="18" charset="0"/>
                            <a:ea typeface="Calibri" panose="020F0502020204030204" pitchFamily="34" charset="0"/>
                            <a:cs typeface="Times New Roman" panose="02020603050405020304" pitchFamily="18" charset="0"/>
                          </a:rPr>
                          <m:t>𝑈𝐴𝑆</m:t>
                        </m:r>
                        <m:r>
                          <a:rPr kumimoji="0" lang="en-US" sz="1800" b="0" i="1" u="none" strike="noStrike" kern="1200" cap="none" spc="0" normalizeH="0" baseline="0" noProof="0">
                            <a:ln>
                              <a:noFill/>
                            </a:ln>
                            <a:solidFill>
                              <a:schemeClr val="tx1"/>
                            </a:solidFill>
                            <a:effectLst/>
                            <a:uLnTx/>
                            <a:uFillTx/>
                            <a:latin typeface="Cambria Math" panose="02040503050406030204" pitchFamily="18" charset="0"/>
                            <a:ea typeface="Calibri" panose="020F0502020204030204" pitchFamily="34" charset="0"/>
                            <a:cs typeface="Times New Roman" panose="02020603050405020304" pitchFamily="18" charset="0"/>
                          </a:rPr>
                          <m:t> (</m:t>
                        </m:r>
                        <m:r>
                          <a:rPr kumimoji="0" lang="en-US" sz="1800" b="0" i="1" u="none" strike="noStrike" kern="1200" cap="none" spc="0" normalizeH="0" baseline="0" noProof="0">
                            <a:ln>
                              <a:noFill/>
                            </a:ln>
                            <a:solidFill>
                              <a:schemeClr val="tx1"/>
                            </a:solidFill>
                            <a:effectLst/>
                            <a:uLnTx/>
                            <a:uFillTx/>
                            <a:latin typeface="Cambria Math" panose="02040503050406030204" pitchFamily="18" charset="0"/>
                            <a:ea typeface="Calibri" panose="020F0502020204030204" pitchFamily="34" charset="0"/>
                            <a:cs typeface="Times New Roman" panose="02020603050405020304" pitchFamily="18" charset="0"/>
                          </a:rPr>
                          <m:t>𝑖𝑚𝑎𝑔𝑒</m:t>
                        </m:r>
                        <m:r>
                          <a:rPr kumimoji="0" lang="en-US" sz="1800" b="0" i="1" u="none" strike="noStrike" kern="1200" cap="none" spc="0" normalizeH="0" baseline="0" noProof="0">
                            <a:ln>
                              <a:noFill/>
                            </a:ln>
                            <a:solidFill>
                              <a:schemeClr val="tx1"/>
                            </a:solidFill>
                            <a:effectLst/>
                            <a:uLnTx/>
                            <a:uFillTx/>
                            <a:latin typeface="Cambria Math" panose="02040503050406030204" pitchFamily="18" charset="0"/>
                            <a:ea typeface="Calibri" panose="020F0502020204030204" pitchFamily="34" charset="0"/>
                            <a:cs typeface="Times New Roman" panose="02020603050405020304" pitchFamily="18" charset="0"/>
                          </a:rPr>
                          <m:t>)</m:t>
                        </m:r>
                      </m:sup>
                    </m:sSubSup>
                  </m:oMath>
                </a14:m>
                <a:r>
                  <a:rPr kumimoji="0" lang="en-US" sz="1800" b="0" i="0" u="none" strike="noStrike" kern="1200" cap="none" spc="0" normalizeH="0" baseline="0" noProof="0" dirty="0">
                    <a:ln>
                      <a:noFill/>
                    </a:ln>
                    <a:solidFill>
                      <a:schemeClr val="tx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are the easting and northing coordinates, and orthometric height of the corresponding point </a:t>
                </a:r>
                <a:r>
                  <a:rPr kumimoji="0" lang="en-US" sz="1800" b="0" i="1" u="none" strike="noStrike" kern="1200" cap="none" spc="0" normalizeH="0" baseline="0" noProof="0" dirty="0" err="1">
                    <a:ln>
                      <a:noFill/>
                    </a:ln>
                    <a:solidFill>
                      <a:schemeClr val="tx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i</a:t>
                </a:r>
                <a:r>
                  <a:rPr kumimoji="0" lang="en-US" sz="1800" b="0" i="0" u="none" strike="noStrike" kern="1200" cap="none" spc="0" normalizeH="0" baseline="0" noProof="0" dirty="0">
                    <a:ln>
                      <a:noFill/>
                    </a:ln>
                    <a:solidFill>
                      <a:schemeClr val="tx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in the UAS images; and </a:t>
                </a:r>
                <a14:m>
                  <m:oMath xmlns:m="http://schemas.openxmlformats.org/officeDocument/2006/math">
                    <m:sSubSup>
                      <m:sSubSupPr>
                        <m:ctrlPr>
                          <a:rPr kumimoji="0" lang="en-US" sz="1800" b="0" i="1" u="none" strike="noStrike" kern="1200" cap="none" spc="0" normalizeH="0" baseline="0" noProof="0">
                            <a:ln>
                              <a:noFill/>
                            </a:ln>
                            <a:solidFill>
                              <a:schemeClr val="tx1"/>
                            </a:solidFill>
                            <a:effectLst/>
                            <a:uLnTx/>
                            <a:uFillTx/>
                            <a:latin typeface="Cambria Math" panose="02040503050406030204" pitchFamily="18" charset="0"/>
                            <a:ea typeface="Calibri" panose="020F0502020204030204" pitchFamily="34" charset="0"/>
                            <a:cs typeface="Times New Roman" panose="02020603050405020304" pitchFamily="18" charset="0"/>
                          </a:rPr>
                        </m:ctrlPr>
                      </m:sSubSupPr>
                      <m:e>
                        <m:r>
                          <a:rPr kumimoji="0" lang="el-GR" sz="1800" b="0" i="1" u="none" strike="noStrike" kern="1200" cap="none" spc="0" normalizeH="0" baseline="0" noProof="0">
                            <a:ln>
                              <a:noFill/>
                            </a:ln>
                            <a:solidFill>
                              <a:schemeClr val="tx1"/>
                            </a:solidFill>
                            <a:effectLst/>
                            <a:uLnTx/>
                            <a:uFillTx/>
                            <a:latin typeface="Cambria Math" panose="02040503050406030204" pitchFamily="18" charset="0"/>
                            <a:ea typeface="Calibri" panose="020F0502020204030204" pitchFamily="34" charset="0"/>
                            <a:cs typeface="Times New Roman" panose="02020603050405020304" pitchFamily="18" charset="0"/>
                          </a:rPr>
                          <m:t>𝛥</m:t>
                        </m:r>
                        <m:r>
                          <a:rPr kumimoji="0" lang="el-GR" sz="1800" b="0" i="1" u="none" strike="noStrike" kern="1200" cap="none" spc="0" normalizeH="0" baseline="0" noProof="0">
                            <a:ln>
                              <a:noFill/>
                            </a:ln>
                            <a:solidFill>
                              <a:schemeClr val="tx1"/>
                            </a:solidFill>
                            <a:effectLst/>
                            <a:uLnTx/>
                            <a:uFillTx/>
                            <a:latin typeface="Cambria Math" panose="02040503050406030204" pitchFamily="18" charset="0"/>
                            <a:ea typeface="Calibri" panose="020F0502020204030204" pitchFamily="34" charset="0"/>
                            <a:cs typeface="Times New Roman" panose="02020603050405020304" pitchFamily="18" charset="0"/>
                          </a:rPr>
                          <m:t>𝐸</m:t>
                        </m:r>
                      </m:e>
                      <m:sub>
                        <m:r>
                          <a:rPr kumimoji="0" lang="el-GR" sz="1800" b="0" i="1" u="none" strike="noStrike" kern="1200" cap="none" spc="0" normalizeH="0" baseline="0" noProof="0">
                            <a:ln>
                              <a:noFill/>
                            </a:ln>
                            <a:solidFill>
                              <a:schemeClr val="tx1"/>
                            </a:solidFill>
                            <a:effectLst/>
                            <a:uLnTx/>
                            <a:uFillTx/>
                            <a:latin typeface="Cambria Math" panose="02040503050406030204" pitchFamily="18" charset="0"/>
                            <a:ea typeface="Calibri" panose="020F0502020204030204" pitchFamily="34" charset="0"/>
                            <a:cs typeface="Times New Roman" panose="02020603050405020304" pitchFamily="18" charset="0"/>
                          </a:rPr>
                          <m:t>𝑖</m:t>
                        </m:r>
                      </m:sub>
                      <m:sup>
                        <m:r>
                          <a:rPr kumimoji="0" lang="el-GR" sz="1800" b="0" i="1" u="none" strike="noStrike" kern="1200" cap="none" spc="0" normalizeH="0" baseline="0" noProof="0">
                            <a:ln>
                              <a:noFill/>
                            </a:ln>
                            <a:solidFill>
                              <a:schemeClr val="tx1"/>
                            </a:solidFill>
                            <a:effectLst/>
                            <a:uLnTx/>
                            <a:uFillTx/>
                            <a:latin typeface="Cambria Math" panose="02040503050406030204" pitchFamily="18" charset="0"/>
                            <a:ea typeface="Calibri" panose="020F0502020204030204" pitchFamily="34" charset="0"/>
                            <a:cs typeface="Times New Roman" panose="02020603050405020304" pitchFamily="18" charset="0"/>
                          </a:rPr>
                          <m:t>𝑖𝑚𝑎𝑔𝑒</m:t>
                        </m:r>
                      </m:sup>
                    </m:sSubSup>
                  </m:oMath>
                </a14:m>
                <a:r>
                  <a:rPr kumimoji="0" lang="en-US" sz="1800" b="0" i="0" u="none" strike="noStrike" kern="1200" cap="none" spc="0" normalizeH="0" baseline="0" noProof="0" dirty="0">
                    <a:ln>
                      <a:noFill/>
                    </a:ln>
                    <a:solidFill>
                      <a:schemeClr val="tx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sSubSup>
                      <m:sSubSupPr>
                        <m:ctrlPr>
                          <a:rPr kumimoji="0" lang="en-US" sz="1800" b="0" i="1" u="none" strike="noStrike" kern="1200" cap="none" spc="0" normalizeH="0" baseline="0" noProof="0">
                            <a:ln>
                              <a:noFill/>
                            </a:ln>
                            <a:solidFill>
                              <a:schemeClr val="tx1"/>
                            </a:solidFill>
                            <a:effectLst/>
                            <a:uLnTx/>
                            <a:uFillTx/>
                            <a:latin typeface="Cambria Math" panose="02040503050406030204" pitchFamily="18" charset="0"/>
                            <a:ea typeface="Calibri" panose="020F0502020204030204" pitchFamily="34" charset="0"/>
                            <a:cs typeface="Times New Roman" panose="02020603050405020304" pitchFamily="18" charset="0"/>
                          </a:rPr>
                        </m:ctrlPr>
                      </m:sSubSupPr>
                      <m:e>
                        <m:r>
                          <a:rPr kumimoji="0" lang="el-GR" sz="1800" b="0" i="1" u="none" strike="noStrike" kern="1200" cap="none" spc="0" normalizeH="0" baseline="0" noProof="0">
                            <a:ln>
                              <a:noFill/>
                            </a:ln>
                            <a:solidFill>
                              <a:schemeClr val="tx1"/>
                            </a:solidFill>
                            <a:effectLst/>
                            <a:uLnTx/>
                            <a:uFillTx/>
                            <a:latin typeface="Cambria Math" panose="02040503050406030204" pitchFamily="18" charset="0"/>
                            <a:ea typeface="Calibri" panose="020F0502020204030204" pitchFamily="34" charset="0"/>
                            <a:cs typeface="Times New Roman" panose="02020603050405020304" pitchFamily="18" charset="0"/>
                          </a:rPr>
                          <m:t>𝛥</m:t>
                        </m:r>
                        <m:r>
                          <a:rPr kumimoji="0" lang="el-GR" sz="1800" b="0" i="1" u="none" strike="noStrike" kern="1200" cap="none" spc="0" normalizeH="0" baseline="0" noProof="0">
                            <a:ln>
                              <a:noFill/>
                            </a:ln>
                            <a:solidFill>
                              <a:schemeClr val="tx1"/>
                            </a:solidFill>
                            <a:effectLst/>
                            <a:uLnTx/>
                            <a:uFillTx/>
                            <a:latin typeface="Cambria Math" panose="02040503050406030204" pitchFamily="18" charset="0"/>
                            <a:ea typeface="Calibri" panose="020F0502020204030204" pitchFamily="34" charset="0"/>
                            <a:cs typeface="Times New Roman" panose="02020603050405020304" pitchFamily="18" charset="0"/>
                          </a:rPr>
                          <m:t>𝑁</m:t>
                        </m:r>
                      </m:e>
                      <m:sub>
                        <m:r>
                          <a:rPr kumimoji="0" lang="el-GR" sz="1800" b="0" i="1" u="none" strike="noStrike" kern="1200" cap="none" spc="0" normalizeH="0" baseline="0" noProof="0">
                            <a:ln>
                              <a:noFill/>
                            </a:ln>
                            <a:solidFill>
                              <a:schemeClr val="tx1"/>
                            </a:solidFill>
                            <a:effectLst/>
                            <a:uLnTx/>
                            <a:uFillTx/>
                            <a:latin typeface="Cambria Math" panose="02040503050406030204" pitchFamily="18" charset="0"/>
                            <a:ea typeface="Calibri" panose="020F0502020204030204" pitchFamily="34" charset="0"/>
                            <a:cs typeface="Times New Roman" panose="02020603050405020304" pitchFamily="18" charset="0"/>
                          </a:rPr>
                          <m:t>𝑖</m:t>
                        </m:r>
                      </m:sub>
                      <m:sup>
                        <m:r>
                          <a:rPr kumimoji="0" lang="el-GR" sz="1800" b="0" i="1" u="none" strike="noStrike" kern="1200" cap="none" spc="0" normalizeH="0" baseline="0" noProof="0">
                            <a:ln>
                              <a:noFill/>
                            </a:ln>
                            <a:solidFill>
                              <a:schemeClr val="tx1"/>
                            </a:solidFill>
                            <a:effectLst/>
                            <a:uLnTx/>
                            <a:uFillTx/>
                            <a:latin typeface="Cambria Math" panose="02040503050406030204" pitchFamily="18" charset="0"/>
                            <a:ea typeface="Calibri" panose="020F0502020204030204" pitchFamily="34" charset="0"/>
                            <a:cs typeface="Times New Roman" panose="02020603050405020304" pitchFamily="18" charset="0"/>
                          </a:rPr>
                          <m:t>𝑖𝑚𝑎𝑔𝑒</m:t>
                        </m:r>
                      </m:sup>
                    </m:sSubSup>
                  </m:oMath>
                </a14:m>
                <a:r>
                  <a:rPr kumimoji="0" lang="en-US" sz="1800" b="0" i="0" u="none" strike="noStrike" kern="1200" cap="none" spc="0" normalizeH="0" baseline="0" noProof="0" dirty="0">
                    <a:ln>
                      <a:noFill/>
                    </a:ln>
                    <a:solidFill>
                      <a:schemeClr val="tx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sSubSup>
                      <m:sSubSupPr>
                        <m:ctrlPr>
                          <a:rPr kumimoji="0" lang="en-US" sz="1800" b="0" i="1" u="none" strike="noStrike" kern="1200" cap="none" spc="0" normalizeH="0" baseline="0" noProof="0">
                            <a:ln>
                              <a:noFill/>
                            </a:ln>
                            <a:solidFill>
                              <a:schemeClr val="tx1"/>
                            </a:solidFill>
                            <a:effectLst/>
                            <a:uLnTx/>
                            <a:uFillTx/>
                            <a:latin typeface="Cambria Math" panose="02040503050406030204" pitchFamily="18" charset="0"/>
                            <a:ea typeface="Calibri" panose="020F0502020204030204" pitchFamily="34" charset="0"/>
                            <a:cs typeface="Times New Roman" panose="02020603050405020304" pitchFamily="18" charset="0"/>
                          </a:rPr>
                        </m:ctrlPr>
                      </m:sSubSupPr>
                      <m:e>
                        <m:r>
                          <a:rPr kumimoji="0" lang="el-GR" sz="1800" b="0" i="1" u="none" strike="noStrike" kern="1200" cap="none" spc="0" normalizeH="0" baseline="0" noProof="0">
                            <a:ln>
                              <a:noFill/>
                            </a:ln>
                            <a:solidFill>
                              <a:schemeClr val="tx1"/>
                            </a:solidFill>
                            <a:effectLst/>
                            <a:uLnTx/>
                            <a:uFillTx/>
                            <a:latin typeface="Cambria Math" panose="02040503050406030204" pitchFamily="18" charset="0"/>
                            <a:ea typeface="Calibri" panose="020F0502020204030204" pitchFamily="34" charset="0"/>
                            <a:cs typeface="Times New Roman" panose="02020603050405020304" pitchFamily="18" charset="0"/>
                          </a:rPr>
                          <m:t>𝛥</m:t>
                        </m:r>
                        <m:r>
                          <a:rPr kumimoji="0" lang="el-GR" sz="1800" b="0" i="1" u="none" strike="noStrike" kern="1200" cap="none" spc="0" normalizeH="0" baseline="0" noProof="0">
                            <a:ln>
                              <a:noFill/>
                            </a:ln>
                            <a:solidFill>
                              <a:schemeClr val="tx1"/>
                            </a:solidFill>
                            <a:effectLst/>
                            <a:uLnTx/>
                            <a:uFillTx/>
                            <a:latin typeface="Cambria Math" panose="02040503050406030204" pitchFamily="18" charset="0"/>
                            <a:ea typeface="Calibri" panose="020F0502020204030204" pitchFamily="34" charset="0"/>
                            <a:cs typeface="Times New Roman" panose="02020603050405020304" pitchFamily="18" charset="0"/>
                          </a:rPr>
                          <m:t>𝐻</m:t>
                        </m:r>
                      </m:e>
                      <m:sub>
                        <m:r>
                          <a:rPr kumimoji="0" lang="el-GR" sz="1800" b="0" i="1" u="none" strike="noStrike" kern="1200" cap="none" spc="0" normalizeH="0" baseline="0" noProof="0">
                            <a:ln>
                              <a:noFill/>
                            </a:ln>
                            <a:solidFill>
                              <a:schemeClr val="tx1"/>
                            </a:solidFill>
                            <a:effectLst/>
                            <a:uLnTx/>
                            <a:uFillTx/>
                            <a:latin typeface="Cambria Math" panose="02040503050406030204" pitchFamily="18" charset="0"/>
                            <a:ea typeface="Calibri" panose="020F0502020204030204" pitchFamily="34" charset="0"/>
                            <a:cs typeface="Times New Roman" panose="02020603050405020304" pitchFamily="18" charset="0"/>
                          </a:rPr>
                          <m:t>𝑖</m:t>
                        </m:r>
                      </m:sub>
                      <m:sup>
                        <m:r>
                          <a:rPr kumimoji="0" lang="el-GR" sz="1800" b="0" i="1" u="none" strike="noStrike" kern="1200" cap="none" spc="0" normalizeH="0" baseline="0" noProof="0">
                            <a:ln>
                              <a:noFill/>
                            </a:ln>
                            <a:solidFill>
                              <a:schemeClr val="tx1"/>
                            </a:solidFill>
                            <a:effectLst/>
                            <a:uLnTx/>
                            <a:uFillTx/>
                            <a:latin typeface="Cambria Math" panose="02040503050406030204" pitchFamily="18" charset="0"/>
                            <a:ea typeface="Calibri" panose="020F0502020204030204" pitchFamily="34" charset="0"/>
                            <a:cs typeface="Times New Roman" panose="02020603050405020304" pitchFamily="18" charset="0"/>
                          </a:rPr>
                          <m:t>𝑖𝑚𝑎𝑔𝑒</m:t>
                        </m:r>
                      </m:sup>
                    </m:sSubSup>
                  </m:oMath>
                </a14:m>
                <a:r>
                  <a:rPr kumimoji="0" lang="en-US" sz="1800" b="0" i="0" u="none" strike="noStrike" kern="1200" cap="none" spc="0" normalizeH="0" baseline="0" noProof="0" dirty="0">
                    <a:ln>
                      <a:noFill/>
                    </a:ln>
                    <a:solidFill>
                      <a:schemeClr val="tx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are the differences in easting and northing coordinates, and orthometric height.</a:t>
                </a:r>
                <a:endParaRPr kumimoji="0" lang="en-US" sz="1600" b="0"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7" name="Rectangle 6"/>
              <p:cNvSpPr>
                <a:spLocks noRot="1" noChangeAspect="1" noMove="1" noResize="1" noEditPoints="1" noAdjustHandles="1" noChangeArrowheads="1" noChangeShapeType="1" noTextEdit="1"/>
              </p:cNvSpPr>
              <p:nvPr/>
            </p:nvSpPr>
            <p:spPr>
              <a:xfrm>
                <a:off x="128296" y="4201780"/>
                <a:ext cx="5432749" cy="2486386"/>
              </a:xfrm>
              <a:prstGeom prst="rect">
                <a:avLst/>
              </a:prstGeom>
              <a:blipFill>
                <a:blip r:embed="rId7"/>
                <a:stretch>
                  <a:fillRect l="-898" r="-1010" b="-1961"/>
                </a:stretch>
              </a:blipFill>
            </p:spPr>
            <p:txBody>
              <a:bodyPr/>
              <a:lstStyle/>
              <a:p>
                <a:r>
                  <a:rPr lang="en-US">
                    <a:noFill/>
                  </a:rPr>
                  <a:t> </a:t>
                </a:r>
              </a:p>
            </p:txBody>
          </p:sp>
        </mc:Fallback>
      </mc:AlternateContent>
      <p:sp>
        <p:nvSpPr>
          <p:cNvPr id="8" name="Rectangle 7"/>
          <p:cNvSpPr/>
          <p:nvPr/>
        </p:nvSpPr>
        <p:spPr>
          <a:xfrm>
            <a:off x="355589" y="893231"/>
            <a:ext cx="8521711" cy="523220"/>
          </a:xfrm>
          <a:prstGeom prst="rect">
            <a:avLst/>
          </a:prstGeom>
        </p:spPr>
        <p:txBody>
          <a:bodyPr wrap="square">
            <a:spAutoFit/>
          </a:bodyPr>
          <a:lstStyle/>
          <a:p>
            <a:pPr marL="342900" marR="0" lvl="0" indent="-342900" algn="l" defTabSz="4572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8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Comparison from checkpoints</a:t>
            </a:r>
            <a:endParaRPr kumimoji="0" lang="en-US" sz="28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p:txBody>
      </p:sp>
      <p:pic>
        <p:nvPicPr>
          <p:cNvPr id="9" name="Picture 8"/>
          <p:cNvPicPr>
            <a:picLocks noChangeAspect="1"/>
          </p:cNvPicPr>
          <p:nvPr/>
        </p:nvPicPr>
        <p:blipFill rotWithShape="1">
          <a:blip r:embed="rId8"/>
          <a:srcRect l="34332" t="19844" r="27767" b="31493"/>
          <a:stretch/>
        </p:blipFill>
        <p:spPr>
          <a:xfrm>
            <a:off x="5868273" y="1416451"/>
            <a:ext cx="3122135" cy="2505450"/>
          </a:xfrm>
          <a:prstGeom prst="rect">
            <a:avLst/>
          </a:prstGeom>
        </p:spPr>
      </p:pic>
      <mc:AlternateContent xmlns:mc="http://schemas.openxmlformats.org/markup-compatibility/2006" xmlns:a14="http://schemas.microsoft.com/office/drawing/2010/main">
        <mc:Choice Requires="a14">
          <p:sp>
            <p:nvSpPr>
              <p:cNvPr id="10" name="Rectangle 9"/>
              <p:cNvSpPr/>
              <p:nvPr/>
            </p:nvSpPr>
            <p:spPr>
              <a:xfrm>
                <a:off x="5582576" y="4369524"/>
                <a:ext cx="3561424" cy="54976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m:rPr>
                          <m:sty m:val="p"/>
                        </m:rPr>
                        <a:rPr lang="en-US" sz="2400">
                          <a:latin typeface="Cambria Math" panose="02040503050406030204" pitchFamily="18" charset="0"/>
                          <a:ea typeface="Calibri" panose="020F0502020204030204" pitchFamily="34" charset="0"/>
                          <a:cs typeface="Times New Roman" panose="02020603050405020304" pitchFamily="18" charset="0"/>
                        </a:rPr>
                        <m:t>RMSE</m:t>
                      </m:r>
                      <m:r>
                        <a:rPr lang="en-US" sz="2400">
                          <a:latin typeface="Cambria Math" panose="02040503050406030204" pitchFamily="18" charset="0"/>
                          <a:ea typeface="Calibri" panose="020F0502020204030204" pitchFamily="34" charset="0"/>
                          <a:cs typeface="Times New Roman" panose="02020603050405020304" pitchFamily="18" charset="0"/>
                        </a:rPr>
                        <m:t>= </m:t>
                      </m:r>
                      <m:rad>
                        <m:radPr>
                          <m:degHide m:val="on"/>
                          <m:ctrlPr>
                            <a:rPr lang="en-US" sz="2400" i="1">
                              <a:latin typeface="Cambria Math" panose="02040503050406030204" pitchFamily="18" charset="0"/>
                              <a:cs typeface="Times New Roman" panose="02020603050405020304" pitchFamily="18" charset="0"/>
                            </a:rPr>
                          </m:ctrlPr>
                        </m:radPr>
                        <m:deg/>
                        <m:e>
                          <m:sSup>
                            <m:sSupPr>
                              <m:ctrlPr>
                                <a:rPr lang="en-US" sz="2400" i="1">
                                  <a:latin typeface="Cambria Math" panose="02040503050406030204" pitchFamily="18" charset="0"/>
                                  <a:cs typeface="Times New Roman" panose="02020603050405020304" pitchFamily="18" charset="0"/>
                                </a:rPr>
                              </m:ctrlPr>
                            </m:sSupPr>
                            <m:e>
                              <m:r>
                                <m:rPr>
                                  <m:sty m:val="p"/>
                                </m:rPr>
                                <a:rPr lang="en-US" sz="2400">
                                  <a:latin typeface="Cambria Math" panose="02040503050406030204" pitchFamily="18" charset="0"/>
                                  <a:ea typeface="Calibri" panose="020F0502020204030204" pitchFamily="34" charset="0"/>
                                  <a:cs typeface="Times New Roman" panose="02020603050405020304" pitchFamily="18" charset="0"/>
                                </a:rPr>
                                <m:t>mean</m:t>
                              </m:r>
                            </m:e>
                            <m:sup>
                              <m:r>
                                <a:rPr lang="en-US" sz="2400">
                                  <a:latin typeface="Cambria Math" panose="02040503050406030204" pitchFamily="18" charset="0"/>
                                  <a:ea typeface="Calibri" panose="020F0502020204030204" pitchFamily="34" charset="0"/>
                                  <a:cs typeface="Times New Roman" panose="02020603050405020304" pitchFamily="18" charset="0"/>
                                </a:rPr>
                                <m:t>2</m:t>
                              </m:r>
                            </m:sup>
                          </m:sSup>
                          <m:r>
                            <a:rPr lang="en-US" sz="2400">
                              <a:latin typeface="Cambria Math" panose="02040503050406030204" pitchFamily="18" charset="0"/>
                              <a:ea typeface="Calibri" panose="020F0502020204030204" pitchFamily="34" charset="0"/>
                              <a:cs typeface="Times New Roman" panose="02020603050405020304" pitchFamily="18" charset="0"/>
                            </a:rPr>
                            <m:t>+</m:t>
                          </m:r>
                          <m:sSup>
                            <m:sSupPr>
                              <m:ctrlPr>
                                <a:rPr lang="en-US" sz="2400" i="1">
                                  <a:latin typeface="Cambria Math" panose="02040503050406030204" pitchFamily="18" charset="0"/>
                                  <a:cs typeface="Times New Roman" panose="02020603050405020304" pitchFamily="18" charset="0"/>
                                </a:rPr>
                              </m:ctrlPr>
                            </m:sSupPr>
                            <m:e>
                              <m:r>
                                <m:rPr>
                                  <m:sty m:val="p"/>
                                </m:rPr>
                                <a:rPr lang="en-US" sz="2400">
                                  <a:latin typeface="Cambria Math" panose="02040503050406030204" pitchFamily="18" charset="0"/>
                                  <a:ea typeface="Calibri" panose="020F0502020204030204" pitchFamily="34" charset="0"/>
                                  <a:cs typeface="Times New Roman" panose="02020603050405020304" pitchFamily="18" charset="0"/>
                                </a:rPr>
                                <m:t>StD</m:t>
                              </m:r>
                            </m:e>
                            <m:sup>
                              <m:r>
                                <a:rPr lang="en-US" sz="2400">
                                  <a:latin typeface="Cambria Math" panose="02040503050406030204" pitchFamily="18" charset="0"/>
                                  <a:ea typeface="Calibri" panose="020F0502020204030204" pitchFamily="34" charset="0"/>
                                  <a:cs typeface="Times New Roman" panose="02020603050405020304" pitchFamily="18" charset="0"/>
                                </a:rPr>
                                <m:t>2</m:t>
                              </m:r>
                            </m:sup>
                          </m:sSup>
                        </m:e>
                      </m:rad>
                    </m:oMath>
                  </m:oMathPara>
                </a14:m>
                <a:endParaRPr lang="en-US" dirty="0"/>
              </a:p>
            </p:txBody>
          </p:sp>
        </mc:Choice>
        <mc:Fallback xmlns="">
          <p:sp>
            <p:nvSpPr>
              <p:cNvPr id="10" name="Rectangle 9"/>
              <p:cNvSpPr>
                <a:spLocks noRot="1" noChangeAspect="1" noMove="1" noResize="1" noEditPoints="1" noAdjustHandles="1" noChangeArrowheads="1" noChangeShapeType="1" noTextEdit="1"/>
              </p:cNvSpPr>
              <p:nvPr/>
            </p:nvSpPr>
            <p:spPr>
              <a:xfrm>
                <a:off x="5582576" y="4369524"/>
                <a:ext cx="3561424" cy="549766"/>
              </a:xfrm>
              <a:prstGeom prst="rect">
                <a:avLst/>
              </a:prstGeom>
              <a:blipFill>
                <a:blip r:embed="rId9"/>
                <a:stretch>
                  <a:fillRect/>
                </a:stretch>
              </a:blipFill>
            </p:spPr>
            <p:txBody>
              <a:bodyPr/>
              <a:lstStyle/>
              <a:p>
                <a:r>
                  <a:rPr lang="en-US">
                    <a:noFill/>
                  </a:rPr>
                  <a:t> </a:t>
                </a:r>
              </a:p>
            </p:txBody>
          </p:sp>
        </mc:Fallback>
      </mc:AlternateContent>
      <p:sp>
        <p:nvSpPr>
          <p:cNvPr id="11" name="Right Arrow 10"/>
          <p:cNvSpPr/>
          <p:nvPr/>
        </p:nvSpPr>
        <p:spPr>
          <a:xfrm rot="2243857">
            <a:off x="4877670" y="3679304"/>
            <a:ext cx="1023764" cy="485192"/>
          </a:xfrm>
          <a:prstGeom prst="right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80001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9141305" cy="769441"/>
          </a:xfrm>
          <a:prstGeom prst="rect">
            <a:avLst/>
          </a:prstGeom>
          <a:noFill/>
        </p:spPr>
        <p:txBody>
          <a:bodyPr wrap="square" rtlCol="0">
            <a:spAutoFit/>
          </a:bodyPr>
          <a:lstStyle/>
          <a:p>
            <a:pPr algn="ctr"/>
            <a:r>
              <a:rPr lang="en-US" sz="4400" b="1" dirty="0">
                <a:latin typeface="Arial" panose="020B0604020202020204" pitchFamily="34" charset="0"/>
                <a:cs typeface="Arial" panose="020B0604020202020204" pitchFamily="34" charset="0"/>
              </a:rPr>
              <a:t>Objectives</a:t>
            </a:r>
            <a:endParaRPr lang="en-US" sz="4400" dirty="0">
              <a:latin typeface="Arial" panose="020B0604020202020204" pitchFamily="34" charset="0"/>
              <a:cs typeface="Arial" panose="020B0604020202020204" pitchFamily="34" charset="0"/>
            </a:endParaRPr>
          </a:p>
        </p:txBody>
      </p:sp>
      <p:sp>
        <p:nvSpPr>
          <p:cNvPr id="3" name="Rectangle 2"/>
          <p:cNvSpPr/>
          <p:nvPr/>
        </p:nvSpPr>
        <p:spPr>
          <a:xfrm>
            <a:off x="703497" y="1134531"/>
            <a:ext cx="6640732" cy="3724096"/>
          </a:xfrm>
          <a:prstGeom prst="rect">
            <a:avLst/>
          </a:prstGeom>
        </p:spPr>
        <p:txBody>
          <a:bodyPr wrap="square">
            <a:spAutoFit/>
          </a:bodyPr>
          <a:lstStyle/>
          <a:p>
            <a:pPr marL="342900" indent="-342900">
              <a:spcAft>
                <a:spcPts val="1200"/>
              </a:spcAft>
              <a:buFont typeface="Arial" panose="020B0604020202020204" pitchFamily="34" charset="0"/>
              <a:buChar char="•"/>
            </a:pPr>
            <a:r>
              <a:rPr lang="en-US" sz="2800" dirty="0">
                <a:latin typeface="Arial" panose="020B0604020202020204" pitchFamily="34" charset="0"/>
                <a:cs typeface="Arial" panose="020B0604020202020204" pitchFamily="34" charset="0"/>
              </a:rPr>
              <a:t>Impact of GCPs on elevation accuracy of </a:t>
            </a:r>
            <a:r>
              <a:rPr lang="en-US" sz="2800" dirty="0" err="1">
                <a:latin typeface="Arial" panose="020B0604020202020204" pitchFamily="34" charset="0"/>
                <a:cs typeface="Arial" panose="020B0604020202020204" pitchFamily="34" charset="0"/>
              </a:rPr>
              <a:t>sUAS</a:t>
            </a:r>
            <a:r>
              <a:rPr lang="en-US" sz="2800" dirty="0">
                <a:latin typeface="Arial" panose="020B0604020202020204" pitchFamily="34" charset="0"/>
                <a:cs typeface="Arial" panose="020B0604020202020204" pitchFamily="34" charset="0"/>
              </a:rPr>
              <a:t> surveys</a:t>
            </a:r>
          </a:p>
          <a:p>
            <a:pPr marL="342900" indent="-342900">
              <a:spcAft>
                <a:spcPts val="1200"/>
              </a:spcAft>
              <a:buFont typeface="Arial" panose="020B0604020202020204" pitchFamily="34" charset="0"/>
              <a:buChar char="•"/>
            </a:pPr>
            <a:endParaRPr lang="en-US" sz="2800" dirty="0">
              <a:latin typeface="Arial" panose="020B0604020202020204" pitchFamily="34" charset="0"/>
              <a:cs typeface="Arial" panose="020B0604020202020204" pitchFamily="34" charset="0"/>
            </a:endParaRPr>
          </a:p>
          <a:p>
            <a:pPr marL="342900" indent="-342900">
              <a:spcAft>
                <a:spcPts val="1200"/>
              </a:spcAft>
              <a:buFont typeface="Arial" panose="020B0604020202020204" pitchFamily="34" charset="0"/>
              <a:buChar char="•"/>
            </a:pPr>
            <a:r>
              <a:rPr lang="en-US" sz="2800" dirty="0">
                <a:latin typeface="Arial" panose="020B0604020202020204" pitchFamily="34" charset="0"/>
                <a:cs typeface="Arial" panose="020B0604020202020204" pitchFamily="34" charset="0"/>
              </a:rPr>
              <a:t>Utility of having survey-grade GNSS-kinematic positioning</a:t>
            </a:r>
          </a:p>
          <a:p>
            <a:pPr marL="342900" indent="-342900">
              <a:spcAft>
                <a:spcPts val="1200"/>
              </a:spcAft>
              <a:buFont typeface="Arial" panose="020B0604020202020204" pitchFamily="34" charset="0"/>
              <a:buChar char="•"/>
            </a:pPr>
            <a:endParaRPr lang="en-US" sz="2800" dirty="0">
              <a:latin typeface="Arial" panose="020B0604020202020204" pitchFamily="34" charset="0"/>
              <a:cs typeface="Arial" panose="020B0604020202020204" pitchFamily="34" charset="0"/>
            </a:endParaRPr>
          </a:p>
          <a:p>
            <a:pPr marL="342900" indent="-342900">
              <a:spcAft>
                <a:spcPts val="1200"/>
              </a:spcAft>
              <a:buFont typeface="Arial" panose="020B0604020202020204" pitchFamily="34" charset="0"/>
              <a:buChar char="•"/>
            </a:pPr>
            <a:endParaRPr lang="en-US" sz="2800" dirty="0">
              <a:latin typeface="Arial" panose="020B0604020202020204" pitchFamily="34" charset="0"/>
              <a:cs typeface="Arial" panose="020B0604020202020204" pitchFamily="34" charset="0"/>
            </a:endParaRPr>
          </a:p>
        </p:txBody>
      </p:sp>
      <p:pic>
        <p:nvPicPr>
          <p:cNvPr id="4" name="Picture 3"/>
          <p:cNvPicPr>
            <a:picLocks noChangeAspect="1"/>
          </p:cNvPicPr>
          <p:nvPr/>
        </p:nvPicPr>
        <p:blipFill rotWithShape="1">
          <a:blip r:embed="rId3"/>
          <a:srcRect l="33138" t="15389" r="21597" b="26906"/>
          <a:stretch/>
        </p:blipFill>
        <p:spPr>
          <a:xfrm>
            <a:off x="5428343" y="3899705"/>
            <a:ext cx="3712962" cy="2958295"/>
          </a:xfrm>
          <a:prstGeom prst="rect">
            <a:avLst/>
          </a:prstGeom>
        </p:spPr>
      </p:pic>
    </p:spTree>
    <p:extLst>
      <p:ext uri="{BB962C8B-B14F-4D97-AF65-F5344CB8AC3E}">
        <p14:creationId xmlns:p14="http://schemas.microsoft.com/office/powerpoint/2010/main" val="19323774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9141305" cy="76944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Previous Studies</a:t>
            </a:r>
            <a:endParaRPr kumimoji="0" lang="en-US" sz="44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p:txBody>
      </p:sp>
      <p:sp>
        <p:nvSpPr>
          <p:cNvPr id="3" name="Rectangle 2"/>
          <p:cNvSpPr/>
          <p:nvPr/>
        </p:nvSpPr>
        <p:spPr>
          <a:xfrm>
            <a:off x="203875" y="675173"/>
            <a:ext cx="7969163" cy="5632311"/>
          </a:xfrm>
          <a:prstGeom prst="rect">
            <a:avLst/>
          </a:prstGeom>
        </p:spPr>
        <p:txBody>
          <a:bodyPr wrap="square">
            <a:spAutoFit/>
          </a:bodyPr>
          <a:lstStyle/>
          <a:p>
            <a:pPr marR="0" lvl="0" algn="l" defTabSz="457200" rtl="0" eaLnBrk="1" fontAlgn="auto" latinLnBrk="0" hangingPunct="1">
              <a:lnSpc>
                <a:spcPct val="100000"/>
              </a:lnSpc>
              <a:spcBef>
                <a:spcPts val="0"/>
              </a:spcBef>
              <a:spcAft>
                <a:spcPts val="1200"/>
              </a:spcAft>
              <a:buClrTx/>
              <a:buSzTx/>
              <a:tabLst/>
              <a:defRPr/>
            </a:pPr>
            <a:r>
              <a:rPr kumimoji="0" lang="en-US" sz="28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GCP-only</a:t>
            </a:r>
          </a:p>
          <a:p>
            <a:pPr marL="342900" marR="0" lvl="0" indent="-342900" algn="l" defTabSz="4572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8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High accuracy with 3-4 GCPs (~20 GCP/km²)</a:t>
            </a:r>
            <a:r>
              <a:rPr kumimoji="0" lang="en-US" sz="2800" b="0" i="0" u="none" strike="noStrike" kern="1200" cap="none" spc="0" normalizeH="0" noProof="0" dirty="0">
                <a:ln>
                  <a:noFill/>
                </a:ln>
                <a:effectLst/>
                <a:uLnTx/>
                <a:uFillTx/>
                <a:latin typeface="Arial" panose="020B0604020202020204" pitchFamily="34" charset="0"/>
                <a:ea typeface="+mn-ea"/>
                <a:cs typeface="Arial" panose="020B0604020202020204" pitchFamily="34" charset="0"/>
              </a:rPr>
              <a:t> </a:t>
            </a:r>
            <a:endParaRPr kumimoji="0" lang="en-US" sz="28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a:p>
            <a:pPr marL="342900" lvl="0" indent="-342900">
              <a:spcAft>
                <a:spcPts val="1200"/>
              </a:spcAft>
              <a:buFont typeface="Arial" panose="020B0604020202020204" pitchFamily="34" charset="0"/>
              <a:buChar char="•"/>
            </a:pPr>
            <a:r>
              <a:rPr lang="en-US" sz="2800" dirty="0">
                <a:latin typeface="Arial" panose="020B0604020202020204" pitchFamily="34" charset="0"/>
                <a:cs typeface="Arial" panose="020B0604020202020204" pitchFamily="34" charset="0"/>
              </a:rPr>
              <a:t>Accuracy significantly degrades even when using 4, 5, or even 9 and 15 GCPs </a:t>
            </a:r>
          </a:p>
          <a:p>
            <a:pPr marL="342900" lvl="0" indent="-342900">
              <a:spcAft>
                <a:spcPts val="1200"/>
              </a:spcAft>
              <a:buFont typeface="Arial" panose="020B0604020202020204" pitchFamily="34" charset="0"/>
              <a:buChar char="•"/>
            </a:pPr>
            <a:endParaRPr lang="en-US" sz="2800" dirty="0">
              <a:latin typeface="Arial" panose="020B0604020202020204" pitchFamily="34" charset="0"/>
              <a:cs typeface="Arial" panose="020B0604020202020204" pitchFamily="34" charset="0"/>
            </a:endParaRPr>
          </a:p>
          <a:p>
            <a:pPr marR="0" lvl="0" algn="l" defTabSz="457200" rtl="0" eaLnBrk="1" fontAlgn="auto" latinLnBrk="0" hangingPunct="1">
              <a:lnSpc>
                <a:spcPct val="100000"/>
              </a:lnSpc>
              <a:spcBef>
                <a:spcPts val="0"/>
              </a:spcBef>
              <a:spcAft>
                <a:spcPts val="1200"/>
              </a:spcAft>
              <a:buClrTx/>
              <a:buSzTx/>
              <a:tabLst/>
              <a:defRPr/>
            </a:pPr>
            <a:r>
              <a:rPr lang="en-US" sz="2800" dirty="0">
                <a:latin typeface="Arial" panose="020B0604020202020204" pitchFamily="34" charset="0"/>
                <a:cs typeface="Arial" panose="020B0604020202020204" pitchFamily="34" charset="0"/>
              </a:rPr>
              <a:t>Direct Geo-referencing </a:t>
            </a:r>
          </a:p>
          <a:p>
            <a:pPr marL="342900" marR="0" lvl="0" indent="-342900" algn="l" defTabSz="4572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lang="en-US" sz="2800" dirty="0">
                <a:latin typeface="Arial" panose="020B0604020202020204" pitchFamily="34" charset="0"/>
                <a:cs typeface="Arial" panose="020B0604020202020204" pitchFamily="34" charset="0"/>
              </a:rPr>
              <a:t>&lt;10 cm (~4 in) with no GCPs</a:t>
            </a:r>
          </a:p>
          <a:p>
            <a:pPr marL="342900" marR="0" lvl="0" indent="-342900" algn="l" defTabSz="457200" rtl="0" eaLnBrk="1" fontAlgn="auto" latinLnBrk="0" hangingPunct="1">
              <a:lnSpc>
                <a:spcPct val="100000"/>
              </a:lnSpc>
              <a:spcBef>
                <a:spcPts val="0"/>
              </a:spcBef>
              <a:spcAft>
                <a:spcPts val="1200"/>
              </a:spcAft>
              <a:buClrTx/>
              <a:buSzTx/>
              <a:buFont typeface="Arial" panose="020B0604020202020204" pitchFamily="34" charset="0"/>
              <a:buChar char="•"/>
              <a:tabLst/>
              <a:defRPr/>
            </a:pPr>
            <a:endParaRPr lang="en-US" sz="2800" dirty="0">
              <a:latin typeface="Arial" panose="020B0604020202020204" pitchFamily="34" charset="0"/>
              <a:cs typeface="Arial" panose="020B0604020202020204" pitchFamily="34" charset="0"/>
            </a:endParaRPr>
          </a:p>
          <a:p>
            <a:pPr marR="0" lvl="0" algn="l" defTabSz="457200" rtl="0" eaLnBrk="1" fontAlgn="auto" latinLnBrk="0" hangingPunct="1">
              <a:lnSpc>
                <a:spcPct val="100000"/>
              </a:lnSpc>
              <a:spcBef>
                <a:spcPts val="0"/>
              </a:spcBef>
              <a:spcAft>
                <a:spcPts val="1200"/>
              </a:spcAft>
              <a:buClrTx/>
              <a:buSzTx/>
              <a:tabLst/>
              <a:defRPr/>
            </a:pPr>
            <a:r>
              <a:rPr lang="en-US" sz="2800" dirty="0">
                <a:latin typeface="Arial" panose="020B0604020202020204" pitchFamily="34" charset="0"/>
                <a:cs typeface="Arial" panose="020B0604020202020204" pitchFamily="34" charset="0"/>
              </a:rPr>
              <a:t>GCP+GNSS</a:t>
            </a:r>
          </a:p>
          <a:p>
            <a:pPr marL="457200" lvl="0" indent="-457200">
              <a:spcAft>
                <a:spcPts val="1200"/>
              </a:spcAft>
              <a:buFont typeface="Arial" panose="020B0604020202020204" pitchFamily="34" charset="0"/>
              <a:buChar char="•"/>
            </a:pPr>
            <a:r>
              <a:rPr lang="en-US" sz="2800" dirty="0">
                <a:latin typeface="Arial" panose="020B0604020202020204" pitchFamily="34" charset="0"/>
                <a:cs typeface="Arial" panose="020B0604020202020204" pitchFamily="34" charset="0"/>
              </a:rPr>
              <a:t>3-6 cm (1-2.5 in) with 1 GCP</a:t>
            </a:r>
          </a:p>
        </p:txBody>
      </p:sp>
    </p:spTree>
    <p:extLst>
      <p:ext uri="{BB962C8B-B14F-4D97-AF65-F5344CB8AC3E}">
        <p14:creationId xmlns:p14="http://schemas.microsoft.com/office/powerpoint/2010/main" val="1633074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9141305" cy="769441"/>
          </a:xfrm>
          <a:prstGeom prst="rect">
            <a:avLst/>
          </a:prstGeom>
          <a:noFill/>
        </p:spPr>
        <p:txBody>
          <a:bodyPr wrap="square" rtlCol="0">
            <a:spAutoFit/>
          </a:bodyPr>
          <a:lstStyle/>
          <a:p>
            <a:pPr algn="ctr"/>
            <a:r>
              <a:rPr lang="en-US" sz="4400" b="1" dirty="0">
                <a:latin typeface="Arial" panose="020B0604020202020204" pitchFamily="34" charset="0"/>
                <a:cs typeface="Arial" panose="020B0604020202020204" pitchFamily="34" charset="0"/>
              </a:rPr>
              <a:t>Processing Workflow</a:t>
            </a:r>
            <a:endParaRPr lang="en-US" sz="4400" dirty="0">
              <a:latin typeface="Arial" panose="020B0604020202020204" pitchFamily="34" charset="0"/>
              <a:cs typeface="Arial" panose="020B0604020202020204" pitchFamily="34" charset="0"/>
            </a:endParaRPr>
          </a:p>
        </p:txBody>
      </p:sp>
      <p:sp>
        <p:nvSpPr>
          <p:cNvPr id="3" name="Parallelogram 2"/>
          <p:cNvSpPr/>
          <p:nvPr/>
        </p:nvSpPr>
        <p:spPr>
          <a:xfrm>
            <a:off x="425620" y="1608820"/>
            <a:ext cx="1804087" cy="911076"/>
          </a:xfrm>
          <a:prstGeom prst="parallelogram">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Images</a:t>
            </a:r>
          </a:p>
        </p:txBody>
      </p:sp>
      <p:sp>
        <p:nvSpPr>
          <p:cNvPr id="4" name="Rectangle 3"/>
          <p:cNvSpPr/>
          <p:nvPr/>
        </p:nvSpPr>
        <p:spPr>
          <a:xfrm>
            <a:off x="3039075" y="1504617"/>
            <a:ext cx="2578444" cy="1119482"/>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Initial alignment of Photos and camera self-calibration</a:t>
            </a:r>
          </a:p>
        </p:txBody>
      </p:sp>
      <p:sp>
        <p:nvSpPr>
          <p:cNvPr id="5" name="Flowchart: Manual Input 4"/>
          <p:cNvSpPr/>
          <p:nvPr/>
        </p:nvSpPr>
        <p:spPr>
          <a:xfrm>
            <a:off x="415322" y="3057977"/>
            <a:ext cx="1700501" cy="1322173"/>
          </a:xfrm>
          <a:prstGeom prst="flowChartManualInpu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Manual GCP addition</a:t>
            </a:r>
          </a:p>
        </p:txBody>
      </p:sp>
      <p:sp>
        <p:nvSpPr>
          <p:cNvPr id="6" name="Rectangle 5"/>
          <p:cNvSpPr/>
          <p:nvPr/>
        </p:nvSpPr>
        <p:spPr>
          <a:xfrm>
            <a:off x="3039075" y="3136075"/>
            <a:ext cx="2578444" cy="1165979"/>
          </a:xfrm>
          <a:prstGeom prst="rect">
            <a:avLst/>
          </a:prstGeom>
          <a:solidFill>
            <a:schemeClr val="bg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Refinement of alignment, camera self-calibration, and geo-referencing </a:t>
            </a:r>
          </a:p>
        </p:txBody>
      </p:sp>
      <p:sp>
        <p:nvSpPr>
          <p:cNvPr id="7" name="Rectangle 6"/>
          <p:cNvSpPr/>
          <p:nvPr/>
        </p:nvSpPr>
        <p:spPr>
          <a:xfrm>
            <a:off x="3039075" y="4860269"/>
            <a:ext cx="2578444" cy="809293"/>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Dense point-cloud generation</a:t>
            </a:r>
          </a:p>
        </p:txBody>
      </p:sp>
      <p:sp>
        <p:nvSpPr>
          <p:cNvPr id="8" name="Rectangle 7"/>
          <p:cNvSpPr/>
          <p:nvPr/>
        </p:nvSpPr>
        <p:spPr>
          <a:xfrm>
            <a:off x="3039075" y="6228392"/>
            <a:ext cx="2578444" cy="616908"/>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DEM generation</a:t>
            </a:r>
          </a:p>
        </p:txBody>
      </p:sp>
      <p:sp>
        <p:nvSpPr>
          <p:cNvPr id="9" name="Parallelogram 8"/>
          <p:cNvSpPr/>
          <p:nvPr/>
        </p:nvSpPr>
        <p:spPr>
          <a:xfrm>
            <a:off x="6317729" y="4860269"/>
            <a:ext cx="2821461" cy="809293"/>
          </a:xfrm>
          <a:prstGeom prst="parallelogram">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Dense point-cloud</a:t>
            </a:r>
          </a:p>
        </p:txBody>
      </p:sp>
      <p:sp>
        <p:nvSpPr>
          <p:cNvPr id="10" name="Parallelogram 9"/>
          <p:cNvSpPr/>
          <p:nvPr/>
        </p:nvSpPr>
        <p:spPr>
          <a:xfrm>
            <a:off x="6750215" y="6274730"/>
            <a:ext cx="1956487" cy="524232"/>
          </a:xfrm>
          <a:prstGeom prst="parallelogram">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DEM</a:t>
            </a:r>
          </a:p>
        </p:txBody>
      </p:sp>
      <p:cxnSp>
        <p:nvCxnSpPr>
          <p:cNvPr id="12" name="Straight Arrow Connector 11"/>
          <p:cNvCxnSpPr>
            <a:stCxn id="3" idx="2"/>
            <a:endCxn id="4" idx="1"/>
          </p:cNvCxnSpPr>
          <p:nvPr/>
        </p:nvCxnSpPr>
        <p:spPr>
          <a:xfrm>
            <a:off x="2115823" y="2064358"/>
            <a:ext cx="923252" cy="0"/>
          </a:xfrm>
          <a:prstGeom prst="straightConnector1">
            <a:avLst/>
          </a:prstGeom>
          <a:ln w="381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a:stCxn id="4" idx="2"/>
            <a:endCxn id="6" idx="0"/>
          </p:cNvCxnSpPr>
          <p:nvPr/>
        </p:nvCxnSpPr>
        <p:spPr>
          <a:xfrm>
            <a:off x="4328297" y="2624099"/>
            <a:ext cx="0" cy="511976"/>
          </a:xfrm>
          <a:prstGeom prst="straightConnector1">
            <a:avLst/>
          </a:prstGeom>
          <a:ln w="381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a:stCxn id="6" idx="2"/>
            <a:endCxn id="7" idx="0"/>
          </p:cNvCxnSpPr>
          <p:nvPr/>
        </p:nvCxnSpPr>
        <p:spPr>
          <a:xfrm>
            <a:off x="4328297" y="4302054"/>
            <a:ext cx="0" cy="558215"/>
          </a:xfrm>
          <a:prstGeom prst="straightConnector1">
            <a:avLst/>
          </a:prstGeom>
          <a:ln w="381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a:cxnSpLocks/>
            <a:stCxn id="7" idx="2"/>
            <a:endCxn id="8" idx="0"/>
          </p:cNvCxnSpPr>
          <p:nvPr/>
        </p:nvCxnSpPr>
        <p:spPr>
          <a:xfrm>
            <a:off x="4328297" y="5669562"/>
            <a:ext cx="0" cy="558830"/>
          </a:xfrm>
          <a:prstGeom prst="straightConnector1">
            <a:avLst/>
          </a:prstGeom>
          <a:ln w="381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a:stCxn id="7" idx="3"/>
            <a:endCxn id="9" idx="5"/>
          </p:cNvCxnSpPr>
          <p:nvPr/>
        </p:nvCxnSpPr>
        <p:spPr>
          <a:xfrm>
            <a:off x="5617519" y="5264916"/>
            <a:ext cx="801372" cy="0"/>
          </a:xfrm>
          <a:prstGeom prst="straightConnector1">
            <a:avLst/>
          </a:prstGeom>
          <a:ln w="381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a:stCxn id="8" idx="3"/>
            <a:endCxn id="10" idx="5"/>
          </p:cNvCxnSpPr>
          <p:nvPr/>
        </p:nvCxnSpPr>
        <p:spPr>
          <a:xfrm>
            <a:off x="5617519" y="6536846"/>
            <a:ext cx="1198225" cy="0"/>
          </a:xfrm>
          <a:prstGeom prst="straightConnector1">
            <a:avLst/>
          </a:prstGeom>
          <a:ln w="381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a:stCxn id="5" idx="3"/>
            <a:endCxn id="6" idx="1"/>
          </p:cNvCxnSpPr>
          <p:nvPr/>
        </p:nvCxnSpPr>
        <p:spPr>
          <a:xfrm>
            <a:off x="2115823" y="3719064"/>
            <a:ext cx="923252" cy="1"/>
          </a:xfrm>
          <a:prstGeom prst="straightConnector1">
            <a:avLst/>
          </a:prstGeom>
          <a:ln w="381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50" name="Rectangle 49"/>
          <p:cNvSpPr/>
          <p:nvPr/>
        </p:nvSpPr>
        <p:spPr>
          <a:xfrm>
            <a:off x="5873915" y="1580691"/>
            <a:ext cx="1752599" cy="1015663"/>
          </a:xfrm>
          <a:prstGeom prst="rect">
            <a:avLst/>
          </a:prstGeom>
        </p:spPr>
        <p:txBody>
          <a:bodyPr wrap="square">
            <a:spAutoFit/>
          </a:bodyPr>
          <a:lstStyle/>
          <a:p>
            <a:pPr marR="0" lvl="0" algn="l" defTabSz="457200" rtl="0" eaLnBrk="1" fontAlgn="auto" latinLnBrk="0" hangingPunct="1">
              <a:lnSpc>
                <a:spcPct val="100000"/>
              </a:lnSpc>
              <a:spcBef>
                <a:spcPts val="0"/>
              </a:spcBef>
              <a:spcAft>
                <a:spcPts val="1200"/>
              </a:spcAft>
              <a:buClrTx/>
              <a:buSzTx/>
              <a:tabLst/>
              <a:defRPr/>
            </a:pPr>
            <a:r>
              <a:rPr kumimoji="0" lang="en-US" sz="20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Automatic detection of tie points</a:t>
            </a:r>
          </a:p>
        </p:txBody>
      </p:sp>
    </p:spTree>
    <p:extLst>
      <p:ext uri="{BB962C8B-B14F-4D97-AF65-F5344CB8AC3E}">
        <p14:creationId xmlns:p14="http://schemas.microsoft.com/office/powerpoint/2010/main" val="20708087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9141305" cy="76944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effectLst/>
                <a:uLnTx/>
                <a:uFillTx/>
                <a:latin typeface="Arial" panose="020B0604020202020204" pitchFamily="34" charset="0"/>
                <a:ea typeface="+mn-ea"/>
                <a:cs typeface="Arial" panose="020B0604020202020204" pitchFamily="34" charset="0"/>
              </a:rPr>
              <a:t>sUAS</a:t>
            </a:r>
            <a:r>
              <a:rPr kumimoji="0" lang="en-US" sz="44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 Equipment</a:t>
            </a:r>
            <a:endParaRPr kumimoji="0" lang="en-US" sz="44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p:txBody>
      </p:sp>
      <p:pic>
        <p:nvPicPr>
          <p:cNvPr id="2050" name="Picture 2" descr="https://aibotix.com/-/media/images/aibotix/thumbnails%20800x428/high_precision_gnss_rtk_aibotix.ashx?la=en&amp;hash=6AEFA38B85146C8C1731AF0FC2D79CAAD57B0F04&amp;h=428&amp;w=80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20646" y="898073"/>
            <a:ext cx="2826712" cy="1512292"/>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6954488" y="2455038"/>
            <a:ext cx="2186817" cy="246221"/>
          </a:xfrm>
          <a:prstGeom prst="rect">
            <a:avLst/>
          </a:prstGeom>
        </p:spPr>
        <p:txBody>
          <a:bodyPr wrap="none">
            <a:spAutoFit/>
          </a:bodyPr>
          <a:lstStyle/>
          <a:p>
            <a:r>
              <a:rPr lang="en-US" sz="1000" dirty="0"/>
              <a:t>https://aibotix.com/products/aibot-x6</a:t>
            </a:r>
          </a:p>
        </p:txBody>
      </p:sp>
      <p:sp>
        <p:nvSpPr>
          <p:cNvPr id="8" name="Rectangle 7"/>
          <p:cNvSpPr/>
          <p:nvPr/>
        </p:nvSpPr>
        <p:spPr>
          <a:xfrm>
            <a:off x="196642" y="769441"/>
            <a:ext cx="8013711" cy="2862322"/>
          </a:xfrm>
          <a:prstGeom prst="rect">
            <a:avLst/>
          </a:prstGeom>
        </p:spPr>
        <p:txBody>
          <a:bodyPr wrap="square">
            <a:spAutoFit/>
          </a:bodyPr>
          <a:lstStyle/>
          <a:p>
            <a:pPr marL="342900" indent="-342900">
              <a:spcAft>
                <a:spcPts val="1200"/>
              </a:spcAft>
              <a:buFont typeface="Arial" panose="020B0604020202020204" pitchFamily="34" charset="0"/>
              <a:buChar char="•"/>
            </a:pPr>
            <a:r>
              <a:rPr lang="en-US" sz="2800" b="1" dirty="0" err="1">
                <a:latin typeface="Arial" panose="020B0604020202020204" pitchFamily="34" charset="0"/>
                <a:cs typeface="Arial" panose="020B0604020202020204" pitchFamily="34" charset="0"/>
              </a:rPr>
              <a:t>Aibot</a:t>
            </a:r>
            <a:r>
              <a:rPr lang="en-US" sz="2800" b="1" dirty="0">
                <a:latin typeface="Arial" panose="020B0604020202020204" pitchFamily="34" charset="0"/>
                <a:cs typeface="Arial" panose="020B0604020202020204" pitchFamily="34" charset="0"/>
              </a:rPr>
              <a:t> X6</a:t>
            </a:r>
          </a:p>
          <a:p>
            <a:pPr marL="342900" indent="-342900">
              <a:spcAft>
                <a:spcPts val="1200"/>
              </a:spcAft>
              <a:buFont typeface="Arial" panose="020B0604020202020204" pitchFamily="34" charset="0"/>
              <a:buChar char="•"/>
            </a:pPr>
            <a:r>
              <a:rPr lang="en-US" sz="2800" dirty="0">
                <a:latin typeface="Arial" panose="020B0604020202020204" pitchFamily="34" charset="0"/>
                <a:cs typeface="Arial" panose="020B0604020202020204" pitchFamily="34" charset="0"/>
              </a:rPr>
              <a:t>Take-off weight 4.6-6.6 kg</a:t>
            </a:r>
          </a:p>
          <a:p>
            <a:pPr marL="342900" indent="-342900">
              <a:spcAft>
                <a:spcPts val="1200"/>
              </a:spcAft>
              <a:buFont typeface="Arial" panose="020B0604020202020204" pitchFamily="34" charset="0"/>
              <a:buChar char="•"/>
            </a:pPr>
            <a:r>
              <a:rPr lang="en-US" sz="2800" dirty="0">
                <a:latin typeface="Arial" panose="020B0604020202020204" pitchFamily="34" charset="0"/>
                <a:cs typeface="Arial" panose="020B0604020202020204" pitchFamily="34" charset="0"/>
              </a:rPr>
              <a:t>GNSS-RTK </a:t>
            </a:r>
          </a:p>
          <a:p>
            <a:pPr marL="342900" indent="-342900">
              <a:spcAft>
                <a:spcPts val="1200"/>
              </a:spcAft>
              <a:buFont typeface="Arial" panose="020B0604020202020204" pitchFamily="34" charset="0"/>
              <a:buChar char="•"/>
            </a:pPr>
            <a:r>
              <a:rPr lang="en-US" sz="2800" dirty="0">
                <a:latin typeface="Arial" panose="020B0604020202020204" pitchFamily="34" charset="0"/>
                <a:cs typeface="Arial" panose="020B0604020202020204" pitchFamily="34" charset="0"/>
              </a:rPr>
              <a:t>Flight time 8-10 minutes with one battery set</a:t>
            </a:r>
          </a:p>
          <a:p>
            <a:pPr marL="342900" indent="-342900">
              <a:spcAft>
                <a:spcPts val="1200"/>
              </a:spcAft>
              <a:buFont typeface="Arial" panose="020B0604020202020204" pitchFamily="34" charset="0"/>
              <a:buChar char="•"/>
            </a:pPr>
            <a:endParaRPr lang="en-US" sz="2800" dirty="0">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21897505-F364-4DD9-8C9B-0021A76DC9B3}"/>
              </a:ext>
            </a:extLst>
          </p:cNvPr>
          <p:cNvSpPr/>
          <p:nvPr/>
        </p:nvSpPr>
        <p:spPr>
          <a:xfrm>
            <a:off x="132762" y="3631763"/>
            <a:ext cx="5848428" cy="2708434"/>
          </a:xfrm>
          <a:prstGeom prst="rect">
            <a:avLst/>
          </a:prstGeom>
        </p:spPr>
        <p:txBody>
          <a:bodyPr wrap="square">
            <a:spAutoFit/>
          </a:bodyPr>
          <a:lstStyle/>
          <a:p>
            <a:pPr marL="342900" indent="-342900">
              <a:spcAft>
                <a:spcPts val="1200"/>
              </a:spcAft>
              <a:buFont typeface="Arial" panose="020B0604020202020204" pitchFamily="34" charset="0"/>
              <a:buChar char="•"/>
            </a:pPr>
            <a:r>
              <a:rPr lang="en-US" sz="2800" b="1" dirty="0">
                <a:latin typeface="Arial" panose="020B0604020202020204" pitchFamily="34" charset="0"/>
                <a:cs typeface="Arial" panose="020B0604020202020204" pitchFamily="34" charset="0"/>
              </a:rPr>
              <a:t>Nikon D3400</a:t>
            </a:r>
          </a:p>
          <a:p>
            <a:pPr marL="342900" indent="-342900">
              <a:spcAft>
                <a:spcPts val="1200"/>
              </a:spcAft>
              <a:buFont typeface="Arial" panose="020B0604020202020204" pitchFamily="34" charset="0"/>
              <a:buChar char="•"/>
            </a:pPr>
            <a:r>
              <a:rPr lang="en-US" sz="2800" dirty="0">
                <a:latin typeface="Arial" panose="020B0604020202020204" pitchFamily="34" charset="0"/>
                <a:cs typeface="Arial" panose="020B0604020202020204" pitchFamily="34" charset="0"/>
              </a:rPr>
              <a:t>24.2 Megapixels </a:t>
            </a:r>
          </a:p>
          <a:p>
            <a:pPr marL="342900" indent="-342900">
              <a:spcAft>
                <a:spcPts val="1200"/>
              </a:spcAft>
              <a:buFont typeface="Arial" panose="020B0604020202020204" pitchFamily="34" charset="0"/>
              <a:buChar char="•"/>
            </a:pPr>
            <a:r>
              <a:rPr lang="en-US" sz="2800" dirty="0">
                <a:latin typeface="Arial" panose="020B0604020202020204" pitchFamily="34" charset="0"/>
                <a:cs typeface="Arial" panose="020B0604020202020204" pitchFamily="34" charset="0"/>
              </a:rPr>
              <a:t>Focal length: 18-55 mm</a:t>
            </a:r>
          </a:p>
          <a:p>
            <a:pPr marL="342900" indent="-342900">
              <a:spcAft>
                <a:spcPts val="1200"/>
              </a:spcAft>
              <a:buFont typeface="Arial" panose="020B0604020202020204" pitchFamily="34" charset="0"/>
              <a:buChar char="•"/>
            </a:pPr>
            <a:r>
              <a:rPr lang="en-US" sz="2800" dirty="0">
                <a:latin typeface="Arial" panose="020B0604020202020204" pitchFamily="34" charset="0"/>
                <a:cs typeface="Arial" panose="020B0604020202020204" pitchFamily="34" charset="0"/>
              </a:rPr>
              <a:t>Weight: 395 grams + 265 grams = 660 grams</a:t>
            </a:r>
          </a:p>
        </p:txBody>
      </p:sp>
      <p:pic>
        <p:nvPicPr>
          <p:cNvPr id="7" name="Picture 4" descr="Nikon D3400 DSLR Camera with 18-55mm Lens (Black)">
            <a:extLst>
              <a:ext uri="{FF2B5EF4-FFF2-40B4-BE49-F238E27FC236}">
                <a16:creationId xmlns:a16="http://schemas.microsoft.com/office/drawing/2014/main" id="{D8CE4802-7DF8-47C7-ACB3-7638D9070BB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54488" y="4538585"/>
            <a:ext cx="1742215" cy="1742215"/>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93DD5500-A292-47FB-BA6D-198C8ED2CA0B}"/>
              </a:ext>
            </a:extLst>
          </p:cNvPr>
          <p:cNvSpPr/>
          <p:nvPr/>
        </p:nvSpPr>
        <p:spPr>
          <a:xfrm>
            <a:off x="6686549" y="6340197"/>
            <a:ext cx="2454755" cy="336828"/>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effectLst/>
                <a:uLnTx/>
                <a:uFillTx/>
                <a:latin typeface="Trebuchet MS" panose="020B0603020202020204"/>
                <a:ea typeface="+mn-ea"/>
                <a:cs typeface="+mn-cs"/>
              </a:rPr>
              <a:t>https://www.nikonusa.com/en/nikon-products/product/dslr-cameras/d3400.html</a:t>
            </a:r>
          </a:p>
        </p:txBody>
      </p:sp>
    </p:spTree>
    <p:extLst>
      <p:ext uri="{BB962C8B-B14F-4D97-AF65-F5344CB8AC3E}">
        <p14:creationId xmlns:p14="http://schemas.microsoft.com/office/powerpoint/2010/main" val="17617139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9141305" cy="76944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Flight Parameters</a:t>
            </a:r>
            <a:endParaRPr kumimoji="0" lang="en-US" sz="44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p:txBody>
      </p:sp>
      <p:sp>
        <p:nvSpPr>
          <p:cNvPr id="4" name="Rectangle 3"/>
          <p:cNvSpPr/>
          <p:nvPr/>
        </p:nvSpPr>
        <p:spPr>
          <a:xfrm>
            <a:off x="355589" y="893231"/>
            <a:ext cx="8578346" cy="5201424"/>
          </a:xfrm>
          <a:prstGeom prst="rect">
            <a:avLst/>
          </a:prstGeom>
        </p:spPr>
        <p:txBody>
          <a:bodyPr wrap="square">
            <a:spAutoFit/>
          </a:bodyPr>
          <a:lstStyle/>
          <a:p>
            <a:pPr marL="342900" marR="0" lvl="0" indent="-342900" algn="l" defTabSz="4572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8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Date: October</a:t>
            </a:r>
            <a:r>
              <a:rPr kumimoji="0" lang="en-US" sz="2800" b="0" i="0" u="none" strike="noStrike" kern="1200" cap="none" spc="0" normalizeH="0" noProof="0" dirty="0">
                <a:ln>
                  <a:noFill/>
                </a:ln>
                <a:effectLst/>
                <a:uLnTx/>
                <a:uFillTx/>
                <a:latin typeface="Arial" panose="020B0604020202020204" pitchFamily="34" charset="0"/>
                <a:ea typeface="+mn-ea"/>
                <a:cs typeface="Arial" panose="020B0604020202020204" pitchFamily="34" charset="0"/>
              </a:rPr>
              <a:t> 1 2017</a:t>
            </a:r>
          </a:p>
          <a:p>
            <a:pPr marL="342900" marR="0" lvl="0" indent="-342900" algn="l" defTabSz="4572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lang="en-US" sz="2800" dirty="0">
                <a:latin typeface="Arial" panose="020B0604020202020204" pitchFamily="34" charset="0"/>
                <a:cs typeface="Arial" panose="020B0604020202020204" pitchFamily="34" charset="0"/>
              </a:rPr>
              <a:t>Two flights: 90 m (300 </a:t>
            </a:r>
            <a:r>
              <a:rPr lang="en-US" sz="2800" dirty="0" err="1">
                <a:latin typeface="Arial" panose="020B0604020202020204" pitchFamily="34" charset="0"/>
                <a:cs typeface="Arial" panose="020B0604020202020204" pitchFamily="34" charset="0"/>
              </a:rPr>
              <a:t>ft</a:t>
            </a:r>
            <a:r>
              <a:rPr lang="en-US" sz="2800" dirty="0">
                <a:latin typeface="Arial" panose="020B0604020202020204" pitchFamily="34" charset="0"/>
                <a:cs typeface="Arial" panose="020B0604020202020204" pitchFamily="34" charset="0"/>
              </a:rPr>
              <a:t>) and 50 m (160 </a:t>
            </a:r>
            <a:r>
              <a:rPr lang="en-US" sz="2800" dirty="0" err="1">
                <a:latin typeface="Arial" panose="020B0604020202020204" pitchFamily="34" charset="0"/>
                <a:cs typeface="Arial" panose="020B0604020202020204" pitchFamily="34" charset="0"/>
              </a:rPr>
              <a:t>ft</a:t>
            </a:r>
            <a:r>
              <a:rPr lang="en-US" sz="2800" dirty="0">
                <a:latin typeface="Arial" panose="020B0604020202020204" pitchFamily="34" charset="0"/>
                <a:cs typeface="Arial" panose="020B0604020202020204" pitchFamily="34" charset="0"/>
              </a:rPr>
              <a:t>)</a:t>
            </a:r>
          </a:p>
          <a:p>
            <a:pPr marL="342900" marR="0" lvl="0" indent="-342900" algn="l" defTabSz="4572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8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Nadir</a:t>
            </a:r>
            <a:r>
              <a:rPr kumimoji="0" lang="en-US" sz="2800" b="0" i="0" u="none" strike="noStrike" kern="1200" cap="none" spc="0" normalizeH="0" noProof="0" dirty="0">
                <a:ln>
                  <a:noFill/>
                </a:ln>
                <a:effectLst/>
                <a:uLnTx/>
                <a:uFillTx/>
                <a:latin typeface="Arial" panose="020B0604020202020204" pitchFamily="34" charset="0"/>
                <a:ea typeface="+mn-ea"/>
                <a:cs typeface="Arial" panose="020B0604020202020204" pitchFamily="34" charset="0"/>
              </a:rPr>
              <a:t> Images only </a:t>
            </a:r>
            <a:endParaRPr kumimoji="0" lang="en-US" sz="28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a:p>
            <a:pPr marL="342900" marR="0" lvl="0" indent="-342900" algn="l" defTabSz="4572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8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Camera settings</a:t>
            </a:r>
          </a:p>
          <a:p>
            <a:pPr marL="914400" lvl="1" indent="-457200">
              <a:spcAft>
                <a:spcPts val="1200"/>
              </a:spcAft>
              <a:buFont typeface="Courier New" panose="02070309020205020404" pitchFamily="49" charset="0"/>
              <a:buChar char="o"/>
            </a:pPr>
            <a:r>
              <a:rPr kumimoji="0" lang="en-US" sz="28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18</a:t>
            </a:r>
            <a:r>
              <a:rPr kumimoji="0" lang="en-US" sz="2800" b="0" i="0" u="none" strike="noStrike" kern="1200" cap="none" spc="0" normalizeH="0" noProof="0" dirty="0">
                <a:ln>
                  <a:noFill/>
                </a:ln>
                <a:effectLst/>
                <a:uLnTx/>
                <a:uFillTx/>
                <a:latin typeface="Arial" panose="020B0604020202020204" pitchFamily="34" charset="0"/>
                <a:ea typeface="+mn-ea"/>
                <a:cs typeface="Arial" panose="020B0604020202020204" pitchFamily="34" charset="0"/>
              </a:rPr>
              <a:t> mm focal length</a:t>
            </a:r>
          </a:p>
          <a:p>
            <a:pPr marL="914400" lvl="1" indent="-457200">
              <a:spcAft>
                <a:spcPts val="1200"/>
              </a:spcAft>
              <a:buFont typeface="Courier New" panose="02070309020205020404" pitchFamily="49" charset="0"/>
              <a:buChar char="o"/>
            </a:pPr>
            <a:r>
              <a:rPr lang="en-US" sz="2800" baseline="0" dirty="0">
                <a:latin typeface="Arial" panose="020B0604020202020204" pitchFamily="34" charset="0"/>
                <a:cs typeface="Arial" panose="020B0604020202020204" pitchFamily="34" charset="0"/>
              </a:rPr>
              <a:t>Shutter speed 1/1,000 </a:t>
            </a:r>
            <a:endParaRPr lang="en-US" sz="2800" dirty="0">
              <a:latin typeface="Arial" panose="020B0604020202020204" pitchFamily="34" charset="0"/>
              <a:cs typeface="Arial" panose="020B0604020202020204" pitchFamily="34" charset="0"/>
            </a:endParaRPr>
          </a:p>
          <a:p>
            <a:pPr marL="914400" lvl="1" indent="-457200">
              <a:spcAft>
                <a:spcPts val="1200"/>
              </a:spcAft>
              <a:buFont typeface="Courier New" panose="02070309020205020404" pitchFamily="49" charset="0"/>
              <a:buChar char="o"/>
            </a:pPr>
            <a:r>
              <a:rPr lang="en-US" sz="2800" baseline="0" dirty="0">
                <a:latin typeface="Arial" panose="020B0604020202020204" pitchFamily="34" charset="0"/>
                <a:cs typeface="Arial" panose="020B0604020202020204" pitchFamily="34" charset="0"/>
              </a:rPr>
              <a:t>Groun</a:t>
            </a:r>
            <a:r>
              <a:rPr lang="en-US" sz="2800" dirty="0">
                <a:latin typeface="Arial" panose="020B0604020202020204" pitchFamily="34" charset="0"/>
                <a:cs typeface="Arial" panose="020B0604020202020204" pitchFamily="34" charset="0"/>
              </a:rPr>
              <a:t>d speed of 3/m sec</a:t>
            </a:r>
            <a:endParaRPr lang="en-US" sz="2800" baseline="0" dirty="0">
              <a:latin typeface="Arial" panose="020B0604020202020204" pitchFamily="34" charset="0"/>
              <a:cs typeface="Arial" panose="020B0604020202020204" pitchFamily="34" charset="0"/>
            </a:endParaRPr>
          </a:p>
          <a:p>
            <a:pPr marL="914400" lvl="1" indent="-457200">
              <a:spcAft>
                <a:spcPts val="1200"/>
              </a:spcAft>
              <a:buFont typeface="Courier New" panose="02070309020205020404" pitchFamily="49" charset="0"/>
              <a:buChar char="o"/>
            </a:pPr>
            <a:r>
              <a:rPr kumimoji="0" lang="en-US" sz="2800" b="0" i="0" u="none" strike="noStrike" kern="1200" cap="none" spc="0" normalizeH="0" noProof="0" dirty="0">
                <a:ln>
                  <a:noFill/>
                </a:ln>
                <a:effectLst/>
                <a:uLnTx/>
                <a:uFillTx/>
                <a:latin typeface="Arial" panose="020B0604020202020204" pitchFamily="34" charset="0"/>
                <a:ea typeface="+mn-ea"/>
                <a:cs typeface="Arial" panose="020B0604020202020204" pitchFamily="34" charset="0"/>
              </a:rPr>
              <a:t>Aperture f/3.5-5.9</a:t>
            </a:r>
          </a:p>
          <a:p>
            <a:pPr marL="914400" lvl="1" indent="-457200">
              <a:spcAft>
                <a:spcPts val="1200"/>
              </a:spcAft>
              <a:buFont typeface="Courier New" panose="02070309020205020404" pitchFamily="49" charset="0"/>
              <a:buChar char="o"/>
            </a:pPr>
            <a:r>
              <a:rPr lang="en-US" sz="2800" baseline="0" dirty="0">
                <a:latin typeface="Arial" panose="020B0604020202020204" pitchFamily="34" charset="0"/>
                <a:cs typeface="Arial" panose="020B0604020202020204" pitchFamily="34" charset="0"/>
              </a:rPr>
              <a:t>I</a:t>
            </a:r>
            <a:r>
              <a:rPr lang="en-US" sz="2800" dirty="0">
                <a:latin typeface="Arial" panose="020B0604020202020204" pitchFamily="34" charset="0"/>
                <a:cs typeface="Arial" panose="020B0604020202020204" pitchFamily="34" charset="0"/>
              </a:rPr>
              <a:t>SO 400</a:t>
            </a:r>
            <a:endParaRPr kumimoji="0" lang="en-US" sz="2800" b="0" i="0" u="none" strike="noStrike" kern="1200" cap="none" spc="0" normalizeH="0" baseline="0" noProof="0" dirty="0">
              <a:ln>
                <a:noFill/>
              </a:ln>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43963333"/>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17560</TotalTime>
  <Words>2543</Words>
  <Application>Microsoft Office PowerPoint</Application>
  <PresentationFormat>On-screen Show (4:3)</PresentationFormat>
  <Paragraphs>641</Paragraphs>
  <Slides>41</Slides>
  <Notes>33</Notes>
  <HiddenSlides>2</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41</vt:i4>
      </vt:variant>
    </vt:vector>
  </HeadingPairs>
  <TitlesOfParts>
    <vt:vector size="49" baseType="lpstr">
      <vt:lpstr>Arial</vt:lpstr>
      <vt:lpstr>Calibri</vt:lpstr>
      <vt:lpstr>Calibri Light</vt:lpstr>
      <vt:lpstr>Cambria Math</vt:lpstr>
      <vt:lpstr>Courier New</vt:lpstr>
      <vt:lpstr>Times New Roman</vt:lpstr>
      <vt:lpstr>Trebuchet MS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Bolkas, Dimitrios</dc:creator>
  <cp:lastModifiedBy>User</cp:lastModifiedBy>
  <cp:revision>33</cp:revision>
  <dcterms:created xsi:type="dcterms:W3CDTF">2019-07-22T14:50:45Z</dcterms:created>
  <dcterms:modified xsi:type="dcterms:W3CDTF">2019-08-05T11:08:51Z</dcterms:modified>
</cp:coreProperties>
</file>