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5" r:id="rId2"/>
    <p:sldId id="316" r:id="rId3"/>
    <p:sldId id="389" r:id="rId4"/>
    <p:sldId id="349" r:id="rId5"/>
    <p:sldId id="350" r:id="rId6"/>
    <p:sldId id="363" r:id="rId7"/>
    <p:sldId id="351" r:id="rId8"/>
    <p:sldId id="387" r:id="rId9"/>
    <p:sldId id="362" r:id="rId10"/>
    <p:sldId id="367" r:id="rId11"/>
    <p:sldId id="369" r:id="rId12"/>
    <p:sldId id="368" r:id="rId13"/>
    <p:sldId id="384" r:id="rId14"/>
    <p:sldId id="380" r:id="rId15"/>
    <p:sldId id="355" r:id="rId16"/>
    <p:sldId id="375" r:id="rId17"/>
    <p:sldId id="365" r:id="rId18"/>
    <p:sldId id="364" r:id="rId19"/>
    <p:sldId id="388" r:id="rId20"/>
    <p:sldId id="386" r:id="rId21"/>
    <p:sldId id="374" r:id="rId22"/>
    <p:sldId id="376" r:id="rId23"/>
    <p:sldId id="383" r:id="rId24"/>
    <p:sldId id="385" r:id="rId25"/>
    <p:sldId id="382" r:id="rId26"/>
    <p:sldId id="359" r:id="rId27"/>
    <p:sldId id="381" r:id="rId28"/>
    <p:sldId id="28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5A5B59"/>
    <a:srgbClr val="5A5B5A"/>
    <a:srgbClr val="A71930"/>
    <a:srgbClr val="313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51" autoAdjust="0"/>
    <p:restoredTop sz="92749" autoAdjust="0"/>
  </p:normalViewPr>
  <p:slideViewPr>
    <p:cSldViewPr snapToGrid="0" snapToObjects="1">
      <p:cViewPr>
        <p:scale>
          <a:sx n="150" d="100"/>
          <a:sy n="150" d="100"/>
        </p:scale>
        <p:origin x="93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C010-97A3-A942-8945-B88D3ADAD0FB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1781D-FB72-EA49-8BD0-CEC427797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2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2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0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2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15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1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67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8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96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7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16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02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1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31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35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4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5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7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1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6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4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8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781D-FB72-EA49-8BD0-CEC4277970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3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400" y="115441"/>
            <a:ext cx="8839200" cy="1984292"/>
          </a:xfrm>
          <a:prstGeom prst="rect">
            <a:avLst/>
          </a:prstGeom>
          <a:solidFill>
            <a:srgbClr val="5A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252133"/>
            <a:ext cx="8839200" cy="2778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1732"/>
            <a:ext cx="8229600" cy="5801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822" y="2329940"/>
            <a:ext cx="8433824" cy="1371600"/>
          </a:xfrm>
        </p:spPr>
        <p:txBody>
          <a:bodyPr/>
          <a:lstStyle>
            <a:lvl1pPr algn="ctr">
              <a:defRPr sz="36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90002" y="234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68" y="324362"/>
            <a:ext cx="3264872" cy="16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9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710690"/>
            <a:ext cx="1676400" cy="193132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145567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0" y="259604"/>
            <a:ext cx="1604706" cy="82544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70506" y="-1250982"/>
            <a:ext cx="3386748" cy="8507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90002" y="234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0" y="259604"/>
            <a:ext cx="1604706" cy="825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2779"/>
            <a:ext cx="1738962" cy="894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icholls sword logo with name 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9" y="278027"/>
            <a:ext cx="1554444" cy="79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690820"/>
            <a:ext cx="1673352" cy="197192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1435806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Nicholls sword logo with name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40" y="259604"/>
            <a:ext cx="1604706" cy="8254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6724" y="266885"/>
            <a:ext cx="7285535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Nicholls sword logo with name white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3" y="321034"/>
            <a:ext cx="1180456" cy="607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bdardar1@nicholls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447010"/>
            <a:ext cx="8229600" cy="264887"/>
          </a:xfrm>
        </p:spPr>
        <p:txBody>
          <a:bodyPr>
            <a:noAutofit/>
          </a:bodyPr>
          <a:lstStyle/>
          <a:p>
            <a:r>
              <a:rPr lang="en-US" sz="1700" dirty="0"/>
              <a:t>Brennon Dardar¹, Dr. Balaji Ramachandran</a:t>
            </a:r>
            <a:r>
              <a:rPr lang="en-US" sz="1700" baseline="30000" dirty="0"/>
              <a:t>2</a:t>
            </a:r>
            <a:r>
              <a:rPr lang="en-US" sz="1700" dirty="0"/>
              <a:t>, Dr. Gary LaFleur</a:t>
            </a:r>
            <a:r>
              <a:rPr lang="en-US" sz="1700" baseline="30000" dirty="0"/>
              <a:t>3</a:t>
            </a:r>
            <a:r>
              <a:rPr lang="en-US" sz="1700" dirty="0"/>
              <a:t> </a:t>
            </a:r>
          </a:p>
          <a:p>
            <a:endParaRPr lang="en-US" sz="400" dirty="0"/>
          </a:p>
          <a:p>
            <a:pPr marL="228600" indent="-228600">
              <a:buAutoNum type="arabicPeriod"/>
            </a:pPr>
            <a:r>
              <a:rPr lang="en-US" sz="1100" dirty="0"/>
              <a:t>1. Geodetic Surveyor, National Geospatial-Intelligence Agency, Holloman AFB, New Mexico</a:t>
            </a:r>
          </a:p>
          <a:p>
            <a:pPr marL="228600" indent="-228600">
              <a:buAutoNum type="arabicPeriod"/>
            </a:pPr>
            <a:r>
              <a:rPr lang="en-US" sz="1100" dirty="0"/>
              <a:t>2. Geomatics Department, Nicholls State University, Thibodaux, Louisiana</a:t>
            </a:r>
          </a:p>
          <a:p>
            <a:r>
              <a:rPr lang="en-US" sz="1100" dirty="0"/>
              <a:t>3. Department of Biological Sciences, Nicholls State University, Thibodaux, Louisiana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822" y="2419093"/>
            <a:ext cx="8433824" cy="1289369"/>
          </a:xfrm>
        </p:spPr>
        <p:txBody>
          <a:bodyPr/>
          <a:lstStyle/>
          <a:p>
            <a:br>
              <a:rPr lang="en-US" sz="2200" dirty="0"/>
            </a:br>
            <a:r>
              <a:rPr lang="en-US" sz="2200" dirty="0"/>
              <a:t>Evaluating the Efficiency of small Unmanned Aerial Systems (</a:t>
            </a:r>
            <a:r>
              <a:rPr lang="en-US" sz="2200" dirty="0" err="1"/>
              <a:t>sUas</a:t>
            </a:r>
            <a:r>
              <a:rPr lang="en-US" sz="2200" dirty="0"/>
              <a:t>) Against Conventional Field Surveying Techniques for Monitoring Earthen Levee System in South Louisiana</a:t>
            </a:r>
            <a:br>
              <a:rPr lang="en-US" sz="2200" dirty="0"/>
            </a:br>
            <a:endParaRPr lang="en-US" sz="2200" cap="small" dirty="0"/>
          </a:p>
        </p:txBody>
      </p:sp>
    </p:spTree>
    <p:extLst>
      <p:ext uri="{BB962C8B-B14F-4D97-AF65-F5344CB8AC3E}">
        <p14:creationId xmlns:p14="http://schemas.microsoft.com/office/powerpoint/2010/main" val="18330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Real Time Kinematic (RTK) GNSS Survey</a:t>
            </a:r>
          </a:p>
          <a:p>
            <a:pPr lvl="1"/>
            <a:r>
              <a:rPr lang="en-US" i="1" dirty="0"/>
              <a:t>Trimble</a:t>
            </a:r>
            <a:r>
              <a:rPr lang="en-US" dirty="0"/>
              <a:t> </a:t>
            </a:r>
            <a:r>
              <a:rPr lang="en-US" i="1" dirty="0"/>
              <a:t>R10</a:t>
            </a:r>
            <a:r>
              <a:rPr lang="en-US" dirty="0"/>
              <a:t> GNSS Receivers (Base and Rover), and </a:t>
            </a:r>
            <a:r>
              <a:rPr lang="en-US" i="1" dirty="0"/>
              <a:t>Pacific Crest ADL Vantage Pro </a:t>
            </a:r>
            <a:r>
              <a:rPr lang="en-US" dirty="0"/>
              <a:t>Radio Unit</a:t>
            </a:r>
          </a:p>
          <a:p>
            <a:pPr lvl="1"/>
            <a:r>
              <a:rPr lang="en-US" dirty="0"/>
              <a:t>20ft. interval cross sections </a:t>
            </a:r>
          </a:p>
          <a:p>
            <a:pPr lvl="2"/>
            <a:r>
              <a:rPr lang="en-US" dirty="0"/>
              <a:t>Same location as differential leveling points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2" y="2187787"/>
            <a:ext cx="1879511" cy="25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Terrestrial Laser Scanning System (TLSS)</a:t>
            </a:r>
          </a:p>
          <a:p>
            <a:pPr lvl="1"/>
            <a:r>
              <a:rPr lang="en-US" i="1" dirty="0"/>
              <a:t>Trimble</a:t>
            </a:r>
            <a:r>
              <a:rPr lang="en-US" dirty="0"/>
              <a:t> </a:t>
            </a:r>
            <a:r>
              <a:rPr lang="en-US" i="1" dirty="0"/>
              <a:t>VX</a:t>
            </a:r>
            <a:r>
              <a:rPr lang="en-US" dirty="0"/>
              <a:t> Spatial Station</a:t>
            </a:r>
          </a:p>
          <a:p>
            <a:pPr lvl="2"/>
            <a:r>
              <a:rPr lang="en-US" dirty="0"/>
              <a:t>1 to 250 meter range; up to 15 points/sec, typically 5 points/sec; 10mm minimum point spacing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882" y="2797179"/>
            <a:ext cx="7052236" cy="2071213"/>
            <a:chOff x="1024758" y="2797179"/>
            <a:chExt cx="7052236" cy="20712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491" y="2797179"/>
              <a:ext cx="2957503" cy="20712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758" y="2797179"/>
              <a:ext cx="2957503" cy="2071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253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Photo Derived Small Unmanned Aerial System (sUAS)</a:t>
            </a:r>
          </a:p>
          <a:p>
            <a:pPr lvl="1"/>
            <a:r>
              <a:rPr lang="en-US" i="1" dirty="0"/>
              <a:t>Trimble UX5HP (Delair), Sony Alpha a7R </a:t>
            </a:r>
            <a:r>
              <a:rPr lang="en-US" dirty="0"/>
              <a:t>prosumer camera with 35mm wide-angle lens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i="1" dirty="0"/>
              <a:t>Kestrel 4500</a:t>
            </a:r>
            <a:r>
              <a:rPr lang="en-US" dirty="0"/>
              <a:t> Pocket Weather Tracker</a:t>
            </a:r>
          </a:p>
          <a:p>
            <a:pPr lvl="2"/>
            <a:r>
              <a:rPr lang="en-US" dirty="0"/>
              <a:t>Fixed wing sUAS</a:t>
            </a:r>
          </a:p>
          <a:p>
            <a:pPr lvl="2"/>
            <a:endParaRPr lang="en-US" i="1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32" y="2970224"/>
            <a:ext cx="2757560" cy="1826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24" y="2970224"/>
            <a:ext cx="2757560" cy="18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Light Detection and Ranging (LIDAR)</a:t>
            </a:r>
          </a:p>
          <a:p>
            <a:pPr lvl="1"/>
            <a:r>
              <a:rPr lang="en-US" dirty="0"/>
              <a:t>Active Sensor</a:t>
            </a:r>
          </a:p>
          <a:p>
            <a:pPr lvl="1"/>
            <a:r>
              <a:rPr lang="en-US" i="1" dirty="0"/>
              <a:t>RIEGL VUX-1 UAV</a:t>
            </a:r>
          </a:p>
          <a:p>
            <a:pPr lvl="2"/>
            <a:r>
              <a:rPr lang="en-US" dirty="0"/>
              <a:t>10 mm survey-grade accuracy</a:t>
            </a:r>
          </a:p>
          <a:p>
            <a:pPr lvl="2"/>
            <a:r>
              <a:rPr lang="en-US" dirty="0"/>
              <a:t>500,000 measurements / second</a:t>
            </a:r>
          </a:p>
          <a:p>
            <a:pPr lvl="2"/>
            <a:r>
              <a:rPr lang="en-US" dirty="0"/>
              <a:t>Up to 330˚ field of view</a:t>
            </a:r>
          </a:p>
          <a:p>
            <a:pPr lvl="2"/>
            <a:r>
              <a:rPr lang="en-US" dirty="0"/>
              <a:t>Lightweight (3.5 kg) and rugged unit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2050" name="Picture 2" descr="RICOP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r="40688"/>
          <a:stretch>
            <a:fillRect/>
          </a:stretch>
        </p:blipFill>
        <p:spPr bwMode="auto">
          <a:xfrm rot="5400000">
            <a:off x="5875655" y="1820163"/>
            <a:ext cx="2471953" cy="258859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23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4019973" cy="3795104"/>
          </a:xfrm>
        </p:spPr>
        <p:txBody>
          <a:bodyPr>
            <a:normAutofit/>
          </a:bodyPr>
          <a:lstStyle/>
          <a:p>
            <a:r>
              <a:rPr lang="en-US" dirty="0"/>
              <a:t>Data processing software: </a:t>
            </a:r>
          </a:p>
          <a:p>
            <a:pPr lvl="1"/>
            <a:r>
              <a:rPr lang="en-US" i="1" dirty="0"/>
              <a:t>Trimble Business Center (TBC) 4.0</a:t>
            </a:r>
          </a:p>
          <a:p>
            <a:pPr lvl="2"/>
            <a:r>
              <a:rPr lang="en-US" dirty="0"/>
              <a:t>All data surfaces were created within </a:t>
            </a:r>
            <a:r>
              <a:rPr lang="en-US" i="1" dirty="0"/>
              <a:t>TBC </a:t>
            </a:r>
            <a:r>
              <a:rPr lang="en-US" dirty="0"/>
              <a:t>to be compared using the same TIN </a:t>
            </a:r>
            <a:r>
              <a:rPr lang="en-US"/>
              <a:t>surface algorithm.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3074" name="Picture 2" descr="PHOTODERIVED_POINT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73" y="1416311"/>
            <a:ext cx="4126548" cy="134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73" y="3222102"/>
            <a:ext cx="4126548" cy="13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973" y="2756530"/>
            <a:ext cx="412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A5B5A"/>
                </a:solidFill>
              </a:rPr>
              <a:t>Photogrammetry derived 3D point cloud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973" y="4602623"/>
            <a:ext cx="412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A5B5A"/>
                </a:solidFill>
              </a:rPr>
              <a:t>TIN surface derived from above 3D point cloud</a:t>
            </a:r>
          </a:p>
        </p:txBody>
      </p:sp>
    </p:spTree>
    <p:extLst>
      <p:ext uri="{BB962C8B-B14F-4D97-AF65-F5344CB8AC3E}">
        <p14:creationId xmlns:p14="http://schemas.microsoft.com/office/powerpoint/2010/main" val="226672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Leveling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3488554"/>
              </p:ext>
            </p:extLst>
          </p:nvPr>
        </p:nvGraphicFramePr>
        <p:xfrm>
          <a:off x="190910" y="2005797"/>
          <a:ext cx="42497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  <a:r>
                        <a:rPr lang="en-US" baseline="0" dirty="0"/>
                        <a:t>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  <a:p>
                      <a:r>
                        <a:rPr lang="en-US" dirty="0"/>
                        <a:t>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6.09</a:t>
                      </a:r>
                      <a:r>
                        <a:rPr lang="en-US" baseline="0" dirty="0"/>
                        <a:t>6 m </a:t>
                      </a:r>
                    </a:p>
                    <a:p>
                      <a:r>
                        <a:rPr lang="en-US" baseline="0" dirty="0"/>
                        <a:t>(20 ft.)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12.192 m</a:t>
                      </a:r>
                    </a:p>
                    <a:p>
                      <a:r>
                        <a:rPr lang="en-US" dirty="0"/>
                        <a:t>(40</a:t>
                      </a:r>
                      <a:r>
                        <a:rPr lang="en-US" baseline="0" dirty="0"/>
                        <a:t> ft.)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30.480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  <a:p>
                      <a:r>
                        <a:rPr lang="en-US" dirty="0"/>
                        <a:t>(100 ft.)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RTK Survey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3209"/>
              </p:ext>
            </p:extLst>
          </p:nvPr>
        </p:nvGraphicFramePr>
        <p:xfrm>
          <a:off x="4695475" y="2005797"/>
          <a:ext cx="42497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  <a:r>
                        <a:rPr lang="en-US" baseline="0" dirty="0"/>
                        <a:t>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  <a:p>
                      <a:r>
                        <a:rPr lang="en-US" dirty="0"/>
                        <a:t>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6.09</a:t>
                      </a:r>
                      <a:r>
                        <a:rPr lang="en-US" baseline="0" dirty="0"/>
                        <a:t>6 m </a:t>
                      </a:r>
                    </a:p>
                    <a:p>
                      <a:r>
                        <a:rPr lang="en-US" baseline="0" dirty="0"/>
                        <a:t>(20 ft.)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12.192 m</a:t>
                      </a:r>
                    </a:p>
                    <a:p>
                      <a:r>
                        <a:rPr lang="en-US" dirty="0"/>
                        <a:t>(40</a:t>
                      </a:r>
                      <a:r>
                        <a:rPr lang="en-US" baseline="0" dirty="0"/>
                        <a:t> ft.)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30.480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  <a:p>
                      <a:r>
                        <a:rPr lang="en-US" dirty="0"/>
                        <a:t>(100 ft.)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2315.3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8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27585" y="1216919"/>
            <a:ext cx="4183811" cy="538461"/>
          </a:xfrm>
        </p:spPr>
        <p:txBody>
          <a:bodyPr>
            <a:normAutofit/>
          </a:bodyPr>
          <a:lstStyle/>
          <a:p>
            <a:r>
              <a:rPr lang="en-US" dirty="0"/>
              <a:t>Diff. Leveling v/s RTK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2" y="1840111"/>
            <a:ext cx="5954755" cy="3008317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78279"/>
              </p:ext>
            </p:extLst>
          </p:nvPr>
        </p:nvGraphicFramePr>
        <p:xfrm>
          <a:off x="6300747" y="1840111"/>
          <a:ext cx="2521477" cy="2996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357">
                  <a:extLst>
                    <a:ext uri="{9D8B030D-6E8A-4147-A177-3AD203B41FA5}">
                      <a16:colId xmlns:a16="http://schemas.microsoft.com/office/drawing/2014/main" val="264192868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082917960"/>
                    </a:ext>
                  </a:extLst>
                </a:gridCol>
              </a:tblGrid>
              <a:tr h="31449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Legend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85492"/>
                  </a:ext>
                </a:extLst>
              </a:tr>
              <a:tr h="314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Surface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36888"/>
                  </a:ext>
                </a:extLst>
              </a:tr>
              <a:tr h="1146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Conventional Differential Leveling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84148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RTK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</a:rPr>
                        <a:t> GNSS Survey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9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52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Leveling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TLSS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428786"/>
              </p:ext>
            </p:extLst>
          </p:nvPr>
        </p:nvGraphicFramePr>
        <p:xfrm>
          <a:off x="260278" y="2003213"/>
          <a:ext cx="400271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  <a:r>
                        <a:rPr lang="en-US" baseline="0" dirty="0"/>
                        <a:t>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  <a:p>
                      <a:r>
                        <a:rPr lang="en-US" dirty="0"/>
                        <a:t>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6.09</a:t>
                      </a:r>
                      <a:r>
                        <a:rPr lang="en-US" baseline="0" dirty="0"/>
                        <a:t>6 m </a:t>
                      </a:r>
                    </a:p>
                    <a:p>
                      <a:r>
                        <a:rPr lang="en-US" baseline="0" dirty="0"/>
                        <a:t>(20 ft.)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12.192 m</a:t>
                      </a:r>
                    </a:p>
                    <a:p>
                      <a:r>
                        <a:rPr lang="en-US" dirty="0"/>
                        <a:t>(40</a:t>
                      </a:r>
                      <a:r>
                        <a:rPr lang="en-US" baseline="0" dirty="0"/>
                        <a:t> ft.)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30.480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  <a:p>
                      <a:r>
                        <a:rPr lang="en-US" dirty="0"/>
                        <a:t>(100 ft.)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9257"/>
              </p:ext>
            </p:extLst>
          </p:nvPr>
        </p:nvGraphicFramePr>
        <p:xfrm>
          <a:off x="4859983" y="2003213"/>
          <a:ext cx="400667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en-US" baseline="0" dirty="0"/>
                        <a:t>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Volume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2494.8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47804" y="4098164"/>
                <a:ext cx="45768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2494.8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−2332.0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=162.8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5A5B59"/>
                    </a:solidFill>
                  </a:rPr>
                  <a:t> </a:t>
                </a:r>
                <a:r>
                  <a:rPr lang="en-US" dirty="0">
                    <a:solidFill>
                      <a:srgbClr val="5A5B5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Difference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804" y="4098164"/>
                <a:ext cx="4576894" cy="276999"/>
              </a:xfrm>
              <a:prstGeom prst="rect">
                <a:avLst/>
              </a:prstGeom>
              <a:blipFill>
                <a:blip r:embed="rId3"/>
                <a:stretch>
                  <a:fillRect l="-1867" t="-30435" r="-1067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49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0" y="1451318"/>
            <a:ext cx="5068917" cy="338591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83079"/>
              </p:ext>
            </p:extLst>
          </p:nvPr>
        </p:nvGraphicFramePr>
        <p:xfrm>
          <a:off x="5483297" y="1451318"/>
          <a:ext cx="3161599" cy="337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332">
                  <a:extLst>
                    <a:ext uri="{9D8B030D-6E8A-4147-A177-3AD203B41FA5}">
                      <a16:colId xmlns:a16="http://schemas.microsoft.com/office/drawing/2014/main" val="264192868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082917960"/>
                    </a:ext>
                  </a:extLst>
                </a:gridCol>
              </a:tblGrid>
              <a:tr h="31449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Legend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85492"/>
                  </a:ext>
                </a:extLst>
              </a:tr>
              <a:tr h="314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Surface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36888"/>
                  </a:ext>
                </a:extLst>
              </a:tr>
              <a:tr h="63033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Conventional Differential Leveling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84148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RTK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</a:rPr>
                        <a:t> GNSS Survey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93095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TLSS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5478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LIDAR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241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Photogrammetry Derived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4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7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0" y="1451318"/>
            <a:ext cx="5068917" cy="338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6BE330-1475-4386-91AF-5B54F201EC19}"/>
              </a:ext>
            </a:extLst>
          </p:cNvPr>
          <p:cNvSpPr txBox="1"/>
          <p:nvPr/>
        </p:nvSpPr>
        <p:spPr>
          <a:xfrm>
            <a:off x="5483298" y="1439143"/>
            <a:ext cx="34236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5B59"/>
                </a:solidFill>
              </a:rPr>
              <a:t>Volume excess measured from TLSS surface model = 162.8 m</a:t>
            </a:r>
            <a:r>
              <a:rPr lang="en-US" baseline="30000" dirty="0">
                <a:solidFill>
                  <a:srgbClr val="5A5B59"/>
                </a:solidFill>
              </a:rPr>
              <a:t>3</a:t>
            </a:r>
          </a:p>
          <a:p>
            <a:endParaRPr lang="en-US" dirty="0">
              <a:solidFill>
                <a:srgbClr val="5A5B59"/>
              </a:solidFill>
            </a:endParaRPr>
          </a:p>
          <a:p>
            <a:r>
              <a:rPr lang="en-US" dirty="0">
                <a:solidFill>
                  <a:srgbClr val="5A5B59"/>
                </a:solidFill>
              </a:rPr>
              <a:t>Surface area = 898.1 m</a:t>
            </a:r>
            <a:r>
              <a:rPr lang="en-US" baseline="30000" dirty="0">
                <a:solidFill>
                  <a:srgbClr val="5A5B59"/>
                </a:solidFill>
              </a:rPr>
              <a:t>2</a:t>
            </a:r>
          </a:p>
          <a:p>
            <a:r>
              <a:rPr lang="en-US" dirty="0">
                <a:solidFill>
                  <a:srgbClr val="5A5B59"/>
                </a:solidFill>
              </a:rPr>
              <a:t>Avg. grass height = 17.78 cm</a:t>
            </a:r>
          </a:p>
          <a:p>
            <a:r>
              <a:rPr lang="en-US" dirty="0">
                <a:solidFill>
                  <a:srgbClr val="5A5B59"/>
                </a:solidFill>
              </a:rPr>
              <a:t>Estimated volume excess due to noise (grass) = 159.7 m</a:t>
            </a:r>
            <a:r>
              <a:rPr lang="en-US" baseline="30000" dirty="0">
                <a:solidFill>
                  <a:srgbClr val="5A5B59"/>
                </a:solidFill>
              </a:rPr>
              <a:t>3</a:t>
            </a:r>
          </a:p>
          <a:p>
            <a:endParaRPr lang="en-US" dirty="0">
              <a:solidFill>
                <a:srgbClr val="5A5B59"/>
              </a:solidFill>
            </a:endParaRPr>
          </a:p>
          <a:p>
            <a:r>
              <a:rPr lang="en-US" dirty="0">
                <a:solidFill>
                  <a:srgbClr val="5A5B59"/>
                </a:solidFill>
              </a:rPr>
              <a:t>Volume difference RTK v/s Photogrammetry = 38.2 m</a:t>
            </a:r>
            <a:r>
              <a:rPr lang="en-US" baseline="30000" dirty="0">
                <a:solidFill>
                  <a:srgbClr val="5A5B59"/>
                </a:solidFill>
              </a:rPr>
              <a:t>3</a:t>
            </a:r>
            <a:endParaRPr lang="en-US" dirty="0">
              <a:solidFill>
                <a:srgbClr val="5A5B59"/>
              </a:solidFill>
            </a:endParaRPr>
          </a:p>
          <a:p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1763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">
            <a:extLst>
              <a:ext uri="{FF2B5EF4-FFF2-40B4-BE49-F238E27FC236}">
                <a16:creationId xmlns:a16="http://schemas.microsoft.com/office/drawing/2014/main" id="{F6AD55CC-DC49-4CFF-BD7E-210827035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815621" y="1332696"/>
            <a:ext cx="1946638" cy="25938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Brennon Dardar</a:t>
            </a:r>
          </a:p>
          <a:p>
            <a:pPr lvl="1"/>
            <a:r>
              <a:rPr lang="en-US" dirty="0"/>
              <a:t>Former Undergraduate Research Assistant </a:t>
            </a:r>
          </a:p>
          <a:p>
            <a:pPr lvl="1"/>
            <a:r>
              <a:rPr lang="en-US" dirty="0"/>
              <a:t>Graduate of Nicholls’ Geomatics Program, </a:t>
            </a:r>
          </a:p>
          <a:p>
            <a:pPr marL="365760" lvl="1" indent="0">
              <a:buNone/>
            </a:pPr>
            <a:r>
              <a:rPr lang="en-US" dirty="0"/>
              <a:t>  Applied Science</a:t>
            </a:r>
          </a:p>
          <a:p>
            <a:pPr lvl="1"/>
            <a:r>
              <a:rPr lang="en-US" dirty="0"/>
              <a:t>National Geospatial-Intelligence Agency (NGA)</a:t>
            </a:r>
          </a:p>
          <a:p>
            <a:pPr lvl="2"/>
            <a:r>
              <a:rPr lang="en-US" dirty="0"/>
              <a:t>Geodetic Surveyor</a:t>
            </a:r>
          </a:p>
          <a:p>
            <a:pPr marL="640080" lvl="2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6193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6" y="1864492"/>
            <a:ext cx="5317405" cy="302037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12251"/>
              </p:ext>
            </p:extLst>
          </p:nvPr>
        </p:nvGraphicFramePr>
        <p:xfrm>
          <a:off x="5619831" y="1866317"/>
          <a:ext cx="3161599" cy="3010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332">
                  <a:extLst>
                    <a:ext uri="{9D8B030D-6E8A-4147-A177-3AD203B41FA5}">
                      <a16:colId xmlns:a16="http://schemas.microsoft.com/office/drawing/2014/main" val="264192868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082917960"/>
                    </a:ext>
                  </a:extLst>
                </a:gridCol>
              </a:tblGrid>
              <a:tr h="31449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Legend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85492"/>
                  </a:ext>
                </a:extLst>
              </a:tr>
              <a:tr h="314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Surface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36888"/>
                  </a:ext>
                </a:extLst>
              </a:tr>
              <a:tr h="8430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Conventional Differential Leveling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84148"/>
                  </a:ext>
                </a:extLst>
              </a:tr>
              <a:tr h="6231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LIDAR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2417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Photogrammetry Derived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45153"/>
                  </a:ext>
                </a:extLst>
              </a:tr>
            </a:tbl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1476724" y="1336560"/>
            <a:ext cx="6441439" cy="415454"/>
          </a:xfrm>
        </p:spPr>
        <p:txBody>
          <a:bodyPr>
            <a:noAutofit/>
          </a:bodyPr>
          <a:lstStyle/>
          <a:p>
            <a:r>
              <a:rPr lang="en-US" dirty="0"/>
              <a:t>Diff. Leveling, LIDAR, and Photo Derived </a:t>
            </a:r>
          </a:p>
        </p:txBody>
      </p:sp>
    </p:spTree>
    <p:extLst>
      <p:ext uri="{BB962C8B-B14F-4D97-AF65-F5344CB8AC3E}">
        <p14:creationId xmlns:p14="http://schemas.microsoft.com/office/powerpoint/2010/main" val="296770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sUAS</a:t>
            </a:r>
          </a:p>
          <a:p>
            <a:pPr lvl="1"/>
            <a:r>
              <a:rPr lang="en-US" dirty="0"/>
              <a:t>Setup time for GNSS base station: 10 min.</a:t>
            </a:r>
          </a:p>
          <a:p>
            <a:pPr lvl="1"/>
            <a:r>
              <a:rPr lang="en-US" dirty="0"/>
              <a:t>Setup time for 34 photo controls: 60 min.</a:t>
            </a:r>
          </a:p>
          <a:p>
            <a:pPr lvl="1"/>
            <a:r>
              <a:rPr lang="en-US" dirty="0"/>
              <a:t>Flight mission related time: 53 min.</a:t>
            </a:r>
          </a:p>
          <a:p>
            <a:pPr lvl="1"/>
            <a:r>
              <a:rPr lang="en-US" dirty="0"/>
              <a:t>Processing time: 18 hours.</a:t>
            </a:r>
          </a:p>
          <a:p>
            <a:pPr lvl="2"/>
            <a:r>
              <a:rPr lang="en-US" dirty="0"/>
              <a:t>Dell Precision Workstation, Intel Xeon 2.4 GHz Dual Processor, 64.0 GB RAM, 64 bit Windows 7 Professional Operating System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81136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6366762"/>
              </p:ext>
            </p:extLst>
          </p:nvPr>
        </p:nvGraphicFramePr>
        <p:xfrm>
          <a:off x="3870398" y="1941660"/>
          <a:ext cx="498234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708">
                <a:tc>
                  <a:txBody>
                    <a:bodyPr/>
                    <a:lstStyle/>
                    <a:p>
                      <a:r>
                        <a:rPr lang="en-US" sz="1400" dirty="0"/>
                        <a:t>Check</a:t>
                      </a:r>
                      <a:r>
                        <a:rPr lang="en-US" sz="1400" baseline="0" dirty="0"/>
                        <a:t> Point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East (</a:t>
                      </a:r>
                      <a:r>
                        <a:rPr lang="el-GR" sz="1400" dirty="0"/>
                        <a:t>Δ</a:t>
                      </a:r>
                      <a:r>
                        <a:rPr lang="en-US" sz="1400" dirty="0"/>
                        <a:t>X)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North</a:t>
                      </a:r>
                      <a:r>
                        <a:rPr lang="en-US" sz="1400" baseline="0" dirty="0"/>
                        <a:t> (</a:t>
                      </a:r>
                      <a:r>
                        <a:rPr lang="el-GR" sz="1400" dirty="0"/>
                        <a:t>Δ</a:t>
                      </a:r>
                      <a:r>
                        <a:rPr lang="en-US" sz="1400" dirty="0"/>
                        <a:t>Y)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Elevation (</a:t>
                      </a:r>
                      <a:r>
                        <a:rPr lang="el-GR" sz="1400" dirty="0"/>
                        <a:t>Δ</a:t>
                      </a:r>
                      <a:r>
                        <a:rPr lang="en-US" sz="1400" dirty="0"/>
                        <a:t>Z)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08">
                <a:tc>
                  <a:txBody>
                    <a:bodyPr/>
                    <a:lstStyle/>
                    <a:p>
                      <a:r>
                        <a:rPr lang="en-US" sz="14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08">
                <a:tc>
                  <a:txBody>
                    <a:bodyPr/>
                    <a:lstStyle/>
                    <a:p>
                      <a:r>
                        <a:rPr lang="en-US" sz="1400" dirty="0"/>
                        <a:t>Stand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08">
                <a:tc>
                  <a:txBody>
                    <a:bodyPr/>
                    <a:lstStyle/>
                    <a:p>
                      <a:r>
                        <a:rPr lang="en-US" sz="1400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+mn-lt"/>
                        </a:rPr>
                        <a:t>RMSEr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08">
                <a:tc>
                  <a:txBody>
                    <a:bodyPr/>
                    <a:lstStyle/>
                    <a:p>
                      <a:r>
                        <a:rPr lang="en-US" sz="1400" dirty="0"/>
                        <a:t>Hor. Accuracy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0.025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@ 95% Confidence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08">
                <a:tc>
                  <a:txBody>
                    <a:bodyPr/>
                    <a:lstStyle/>
                    <a:p>
                      <a:r>
                        <a:rPr lang="en-US" sz="1400" dirty="0"/>
                        <a:t>Vert.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@ 95% Confidence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5" y="1264823"/>
            <a:ext cx="3146798" cy="37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73297"/>
              </p:ext>
            </p:extLst>
          </p:nvPr>
        </p:nvGraphicFramePr>
        <p:xfrm>
          <a:off x="1112292" y="1903243"/>
          <a:ext cx="6919415" cy="113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839">
                <a:tc>
                  <a:txBody>
                    <a:bodyPr/>
                    <a:lstStyle/>
                    <a:p>
                      <a:r>
                        <a:rPr lang="en-US" sz="2000" dirty="0"/>
                        <a:t>Number of Flights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Time</a:t>
                      </a:r>
                      <a:r>
                        <a:rPr lang="en-US" sz="2000" baseline="0" dirty="0"/>
                        <a:t> (min.)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Volume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(m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baseline="0" dirty="0"/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67,226,871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2353.5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227" y="4041720"/>
                <a:ext cx="853554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2353.5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−2332.0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=21.5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5A5B59"/>
                    </a:solidFill>
                  </a:rPr>
                  <a:t> </a:t>
                </a:r>
                <a:r>
                  <a:rPr lang="en-US" dirty="0">
                    <a:solidFill>
                      <a:srgbClr val="5A5B5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Difference Between Differential Leveling and Photogrammetry Derived sUAS deliverables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27" y="4041720"/>
                <a:ext cx="8535546" cy="553998"/>
              </a:xfrm>
              <a:prstGeom prst="rect">
                <a:avLst/>
              </a:prstGeom>
              <a:blipFill>
                <a:blip r:embed="rId3"/>
                <a:stretch>
                  <a:fillRect t="-15385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96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96310"/>
              </p:ext>
            </p:extLst>
          </p:nvPr>
        </p:nvGraphicFramePr>
        <p:xfrm>
          <a:off x="1112292" y="1903243"/>
          <a:ext cx="6919415" cy="113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839">
                <a:tc>
                  <a:txBody>
                    <a:bodyPr/>
                    <a:lstStyle/>
                    <a:p>
                      <a:r>
                        <a:rPr lang="en-US" sz="2000" dirty="0"/>
                        <a:t>Number of Flights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Time</a:t>
                      </a:r>
                      <a:r>
                        <a:rPr lang="en-US" sz="2000" baseline="0" dirty="0"/>
                        <a:t> (min.)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Volume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(m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baseline="0" dirty="0"/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34,969,416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2379.8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227" y="4041720"/>
                <a:ext cx="85355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2379.8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−2332.0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5A5B59"/>
                        </a:solidFill>
                        <a:latin typeface="Cambria Math" panose="02040503050406030204" pitchFamily="18" charset="0"/>
                      </a:rPr>
                      <m:t>=47.8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5A5B5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5A5B59"/>
                    </a:solidFill>
                  </a:rPr>
                  <a:t> </a:t>
                </a:r>
                <a:r>
                  <a:rPr lang="en-US" dirty="0">
                    <a:solidFill>
                      <a:srgbClr val="5A5B5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Difference Between Differential Leveling and LIDAR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27" y="4041720"/>
                <a:ext cx="8535546" cy="276999"/>
              </a:xfrm>
              <a:prstGeom prst="rect">
                <a:avLst/>
              </a:prstGeom>
              <a:blipFill>
                <a:blip r:embed="rId3"/>
                <a:stretch>
                  <a:fillRect t="-31111" r="-7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90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1732148" y="1219200"/>
            <a:ext cx="6084278" cy="732965"/>
          </a:xfrm>
        </p:spPr>
        <p:txBody>
          <a:bodyPr>
            <a:noAutofit/>
          </a:bodyPr>
          <a:lstStyle/>
          <a:p>
            <a:r>
              <a:rPr lang="en-US" dirty="0"/>
              <a:t>TLSS, Photo Derived, and LIDAR Cross Sections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1B0DB-FCEA-4274-BF33-802307BCBD71}"/>
              </a:ext>
            </a:extLst>
          </p:cNvPr>
          <p:cNvSpPr txBox="1"/>
          <p:nvPr/>
        </p:nvSpPr>
        <p:spPr>
          <a:xfrm>
            <a:off x="5158054" y="4062661"/>
            <a:ext cx="3604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5B59"/>
                </a:solidFill>
              </a:rPr>
              <a:t>All surface model profiles follow the same trend but shift due to noise.</a:t>
            </a:r>
          </a:p>
          <a:p>
            <a:endParaRPr lang="en-US" baseline="30000" dirty="0"/>
          </a:p>
          <a:p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1" y="1907325"/>
            <a:ext cx="4468383" cy="298958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61261"/>
              </p:ext>
            </p:extLst>
          </p:nvPr>
        </p:nvGraphicFramePr>
        <p:xfrm>
          <a:off x="5158054" y="1912536"/>
          <a:ext cx="316159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332">
                  <a:extLst>
                    <a:ext uri="{9D8B030D-6E8A-4147-A177-3AD203B41FA5}">
                      <a16:colId xmlns:a16="http://schemas.microsoft.com/office/drawing/2014/main" val="264192868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082917960"/>
                    </a:ext>
                  </a:extLst>
                </a:gridCol>
              </a:tblGrid>
              <a:tr h="31449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Legend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85492"/>
                  </a:ext>
                </a:extLst>
              </a:tr>
              <a:tr h="314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Surface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36888"/>
                  </a:ext>
                </a:extLst>
              </a:tr>
              <a:tr h="3420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TLSS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84148"/>
                  </a:ext>
                </a:extLst>
              </a:tr>
              <a:tr h="3420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LIDAR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24174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Photogrammetry Derived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4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5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Differential Leveling to RTK 9.1 m</a:t>
            </a:r>
            <a:r>
              <a:rPr lang="en-US" baseline="30000" dirty="0"/>
              <a:t>3</a:t>
            </a:r>
            <a:r>
              <a:rPr lang="en-US" dirty="0"/>
              <a:t> = 11.9 yd</a:t>
            </a:r>
            <a:r>
              <a:rPr lang="en-US" baseline="30000" dirty="0"/>
              <a:t>3</a:t>
            </a:r>
          </a:p>
          <a:p>
            <a:r>
              <a:rPr lang="en-US" dirty="0"/>
              <a:t>Diff. Leveling to Photo Derived 21.5 m</a:t>
            </a:r>
            <a:r>
              <a:rPr lang="en-US" baseline="30000" dirty="0"/>
              <a:t>3</a:t>
            </a:r>
            <a:r>
              <a:rPr lang="en-US" dirty="0"/>
              <a:t> = 28.21 yd</a:t>
            </a:r>
            <a:r>
              <a:rPr lang="en-US" baseline="30000" dirty="0"/>
              <a:t>3</a:t>
            </a:r>
          </a:p>
          <a:p>
            <a:r>
              <a:rPr lang="en-US" dirty="0"/>
              <a:t>In other words over 200 ft., the volume estimation is off by almost 2 small truck loads. </a:t>
            </a:r>
          </a:p>
          <a:p>
            <a:pPr lvl="1"/>
            <a:r>
              <a:rPr lang="en-US" dirty="0"/>
              <a:t>Over 4.5 miles the volume estimates would be off by 238 loads.</a:t>
            </a:r>
          </a:p>
          <a:p>
            <a:r>
              <a:rPr lang="en-US" dirty="0"/>
              <a:t>sUAS orthomosaics will be a valuable topographic map.  </a:t>
            </a:r>
          </a:p>
          <a:p>
            <a:r>
              <a:rPr lang="en-US" dirty="0"/>
              <a:t>sUAS proves to be well suited as a levee monitoring tool by providing accurate volumetric estimates compared to other topographic surveying methods.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86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This study was funded by Terrebonne </a:t>
            </a:r>
          </a:p>
          <a:p>
            <a:pPr marL="45720" indent="0">
              <a:buNone/>
            </a:pPr>
            <a:r>
              <a:rPr lang="en-US" dirty="0"/>
              <a:t>  Parish Consolidated Government (TPCG) </a:t>
            </a:r>
          </a:p>
          <a:p>
            <a:pPr marL="45720" indent="0">
              <a:buNone/>
            </a:pPr>
            <a:r>
              <a:rPr lang="en-US" dirty="0"/>
              <a:t>  grant.</a:t>
            </a:r>
          </a:p>
          <a:p>
            <a:r>
              <a:rPr lang="en-US" dirty="0"/>
              <a:t>I would like to thank the following individuals:</a:t>
            </a:r>
          </a:p>
          <a:p>
            <a:pPr lvl="1"/>
            <a:r>
              <a:rPr lang="en-US" dirty="0"/>
              <a:t>Mr. George Rey, Mr. Peter Jensen, Mr.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Pellegrin</a:t>
            </a:r>
            <a:r>
              <a:rPr lang="en-US" dirty="0"/>
              <a:t>, Mr. Cody Parks, Mr. Terry Parks, Mr. Lee </a:t>
            </a:r>
            <a:r>
              <a:rPr lang="en-US" dirty="0" err="1"/>
              <a:t>Drennan</a:t>
            </a:r>
            <a:r>
              <a:rPr lang="en-US" dirty="0"/>
              <a:t>, and Mr. Amir Izadi</a:t>
            </a:r>
          </a:p>
          <a:p>
            <a:r>
              <a:rPr lang="en-US" dirty="0"/>
              <a:t>I would also like to thank </a:t>
            </a:r>
            <a:r>
              <a:rPr lang="en-US" dirty="0" err="1"/>
              <a:t>Chustz</a:t>
            </a:r>
            <a:r>
              <a:rPr lang="en-US" dirty="0"/>
              <a:t> Surveying LLC. and Terrebonne Levee and Conservation District.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07" y="1216908"/>
            <a:ext cx="1923339" cy="14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</a:t>
            </a:r>
          </a:p>
          <a:p>
            <a:r>
              <a:rPr lang="en-US" dirty="0"/>
              <a:t>Contact Information:</a:t>
            </a:r>
          </a:p>
          <a:p>
            <a:pPr lvl="1"/>
            <a:r>
              <a:rPr lang="en-US" dirty="0"/>
              <a:t>Brennon Dardar</a:t>
            </a:r>
          </a:p>
          <a:p>
            <a:pPr lvl="1"/>
            <a:r>
              <a:rPr lang="en-US" dirty="0"/>
              <a:t>Geodetic Surveyor</a:t>
            </a:r>
          </a:p>
          <a:p>
            <a:pPr lvl="1"/>
            <a:r>
              <a:rPr lang="en-US" dirty="0"/>
              <a:t>National Geospatial-Intelligence Agency</a:t>
            </a:r>
          </a:p>
          <a:p>
            <a:pPr lvl="1"/>
            <a:r>
              <a:rPr lang="en-US" dirty="0"/>
              <a:t>Graduate of Nicholls’ Geomatics Program, Applied Science</a:t>
            </a:r>
          </a:p>
          <a:p>
            <a:pPr lvl="1"/>
            <a:r>
              <a:rPr lang="en-US" dirty="0"/>
              <a:t>E-mail: </a:t>
            </a:r>
            <a:r>
              <a:rPr lang="en-US" dirty="0">
                <a:hlinkClick r:id="rId2"/>
              </a:rPr>
              <a:t>bdardar1@nicholls.edu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Dr. Balaji’s contact Phone: (985) 448-4724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8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Nicholls Geomatics and small Unmanned Aerial Systems (sUAS)</a:t>
            </a:r>
          </a:p>
          <a:p>
            <a:pPr lvl="1"/>
            <a:r>
              <a:rPr lang="en-US" dirty="0"/>
              <a:t>Working on sUAS technology since 2005</a:t>
            </a:r>
          </a:p>
          <a:p>
            <a:pPr lvl="1"/>
            <a:r>
              <a:rPr lang="en-US" dirty="0"/>
              <a:t>Coastal Restoration</a:t>
            </a:r>
          </a:p>
          <a:p>
            <a:pPr lvl="1"/>
            <a:r>
              <a:rPr lang="en-US" dirty="0"/>
              <a:t>Deepwater oil and gas production platform inspection</a:t>
            </a:r>
          </a:p>
          <a:p>
            <a:pPr lvl="1"/>
            <a:r>
              <a:rPr lang="en-US" dirty="0"/>
              <a:t>Infrastructure monitoring</a:t>
            </a:r>
          </a:p>
          <a:p>
            <a:pPr lvl="1"/>
            <a:r>
              <a:rPr lang="en-US" dirty="0"/>
              <a:t>Park management</a:t>
            </a:r>
          </a:p>
          <a:p>
            <a:pPr lvl="1"/>
            <a:r>
              <a:rPr lang="en-US" dirty="0"/>
              <a:t>Surveying</a:t>
            </a:r>
          </a:p>
          <a:p>
            <a:pPr lvl="1"/>
            <a:r>
              <a:rPr lang="en-US" dirty="0"/>
              <a:t>Agriculture</a:t>
            </a:r>
          </a:p>
          <a:p>
            <a:pPr lvl="1"/>
            <a:r>
              <a:rPr lang="en-US" dirty="0"/>
              <a:t>Levee monitoring 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83025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The Terrebonne Levee and Conservation District's mission is to provide protection by maintaining the integrity of the levee systems and flood control structures.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2854929" y="2404533"/>
            <a:ext cx="4529428" cy="251967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9502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Compare the accuracy of photogrammetry derived </a:t>
            </a:r>
            <a:r>
              <a:rPr lang="en-US" dirty="0" err="1"/>
              <a:t>sUAS</a:t>
            </a:r>
            <a:r>
              <a:rPr lang="en-US" dirty="0"/>
              <a:t> deliverables against topographic surveying methods</a:t>
            </a:r>
          </a:p>
          <a:p>
            <a:pPr lvl="1"/>
            <a:r>
              <a:rPr lang="en-US" dirty="0"/>
              <a:t>Differential Leveling</a:t>
            </a:r>
          </a:p>
          <a:p>
            <a:pPr lvl="1"/>
            <a:r>
              <a:rPr lang="en-US" dirty="0"/>
              <a:t>Real Time Kinematic (RTK) Survey</a:t>
            </a:r>
          </a:p>
          <a:p>
            <a:pPr lvl="1"/>
            <a:r>
              <a:rPr lang="en-US" dirty="0"/>
              <a:t>Terrestrial Laser Scanning System (TLSS) </a:t>
            </a:r>
          </a:p>
          <a:p>
            <a:pPr lvl="1"/>
            <a:r>
              <a:rPr lang="en-US" dirty="0"/>
              <a:t>Light Detection and Ranging (LIDAR)</a:t>
            </a:r>
          </a:p>
          <a:p>
            <a:r>
              <a:rPr lang="en-US" dirty="0"/>
              <a:t>Evaluate the effectiveness of photogrammetry derived </a:t>
            </a:r>
            <a:r>
              <a:rPr lang="en-US" dirty="0" err="1"/>
              <a:t>sUAS</a:t>
            </a:r>
            <a:r>
              <a:rPr lang="en-US" dirty="0"/>
              <a:t> deliverables for monitoring levee structural stability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306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Reach F </a:t>
            </a:r>
          </a:p>
          <a:p>
            <a:pPr lvl="1"/>
            <a:r>
              <a:rPr lang="en-US" dirty="0"/>
              <a:t>4.5 mile portion of Morganza to the Gulf</a:t>
            </a:r>
          </a:p>
          <a:p>
            <a:pPr lvl="1"/>
            <a:r>
              <a:rPr lang="en-US" dirty="0"/>
              <a:t>In Dulac, LA</a:t>
            </a:r>
          </a:p>
          <a:p>
            <a:r>
              <a:rPr lang="en-US" dirty="0"/>
              <a:t>My study’s focus is 200 ft. of levee. 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2853883" y="2834039"/>
            <a:ext cx="3099878" cy="20760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3225" y="4387766"/>
            <a:ext cx="447741" cy="245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9237114">
            <a:off x="4325315" y="3662389"/>
            <a:ext cx="3044853" cy="17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18" y="1309514"/>
            <a:ext cx="885533" cy="36006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887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4646098" cy="3795104"/>
          </a:xfrm>
        </p:spPr>
        <p:txBody>
          <a:bodyPr>
            <a:normAutofit/>
          </a:bodyPr>
          <a:lstStyle/>
          <a:p>
            <a:r>
              <a:rPr lang="en-US" dirty="0"/>
              <a:t>Monument setup at Reach F</a:t>
            </a:r>
          </a:p>
          <a:p>
            <a:r>
              <a:rPr lang="en-US" dirty="0"/>
              <a:t>Control-GARY</a:t>
            </a:r>
          </a:p>
          <a:p>
            <a:pPr lvl="1"/>
            <a:r>
              <a:rPr lang="en-US" dirty="0"/>
              <a:t>4 hour GNSS static survey</a:t>
            </a:r>
          </a:p>
          <a:p>
            <a:pPr lvl="1"/>
            <a:r>
              <a:rPr lang="en-US" dirty="0"/>
              <a:t>National Geodetic Survey (NGS) OPUS solution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93" y="1949664"/>
            <a:ext cx="3106122" cy="232959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59889"/>
              </p:ext>
            </p:extLst>
          </p:nvPr>
        </p:nvGraphicFramePr>
        <p:xfrm>
          <a:off x="224400" y="3165134"/>
          <a:ext cx="539737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6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 HGT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92"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  <a:r>
                        <a:rPr lang="en-US" baseline="30000" dirty="0"/>
                        <a:t>◦</a:t>
                      </a:r>
                      <a:r>
                        <a:rPr lang="en-US" dirty="0"/>
                        <a:t> 20’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36.31178”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  <a:r>
                        <a:rPr lang="en-US" baseline="30000" dirty="0"/>
                        <a:t>◦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44’ 15.48236”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-23.309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29150"/>
              </p:ext>
            </p:extLst>
          </p:nvPr>
        </p:nvGraphicFramePr>
        <p:xfrm>
          <a:off x="224400" y="4055881"/>
          <a:ext cx="5400737" cy="74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6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Northing (Y)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Easting</a:t>
                      </a:r>
                      <a:r>
                        <a:rPr lang="en-US" baseline="0" dirty="0"/>
                        <a:t> 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ORTHO</a:t>
                      </a:r>
                      <a:r>
                        <a:rPr lang="en-US" baseline="0" dirty="0"/>
                        <a:t> HGT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97">
                <a:tc>
                  <a:txBody>
                    <a:bodyPr/>
                    <a:lstStyle/>
                    <a:p>
                      <a:r>
                        <a:rPr lang="en-US" dirty="0"/>
                        <a:t>93640.713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1057850.618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1.310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400" y="3844331"/>
            <a:ext cx="323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*REF FRAME: NAD_83(2011) (EPOCH:2010.0000)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400" y="4761741"/>
            <a:ext cx="3590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*State Plane Coordinates ( Zone 1702 Louisiana South)</a:t>
            </a:r>
          </a:p>
        </p:txBody>
      </p:sp>
    </p:spTree>
    <p:extLst>
      <p:ext uri="{BB962C8B-B14F-4D97-AF65-F5344CB8AC3E}">
        <p14:creationId xmlns:p14="http://schemas.microsoft.com/office/powerpoint/2010/main" val="363948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3" y="1373437"/>
            <a:ext cx="2293377" cy="348204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216908"/>
            <a:ext cx="4947921" cy="3795104"/>
          </a:xfrm>
        </p:spPr>
        <p:txBody>
          <a:bodyPr>
            <a:normAutofit/>
          </a:bodyPr>
          <a:lstStyle/>
          <a:p>
            <a:r>
              <a:rPr lang="en-US" dirty="0"/>
              <a:t>Nails placed at a 20ft. (6.096 m.) stations along the levee alignment.</a:t>
            </a:r>
          </a:p>
          <a:p>
            <a:pPr lvl="1"/>
            <a:r>
              <a:rPr lang="en-US" dirty="0"/>
              <a:t>Nails placed at each station included variations in grade (crown, toe shoulder etc.)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1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6908"/>
            <a:ext cx="8535546" cy="3795104"/>
          </a:xfrm>
        </p:spPr>
        <p:txBody>
          <a:bodyPr>
            <a:normAutofit/>
          </a:bodyPr>
          <a:lstStyle/>
          <a:p>
            <a:r>
              <a:rPr lang="en-US" dirty="0"/>
              <a:t>Differential Leveling</a:t>
            </a:r>
          </a:p>
          <a:p>
            <a:pPr lvl="1"/>
            <a:r>
              <a:rPr lang="en-US" i="1" dirty="0"/>
              <a:t>Nikon</a:t>
            </a:r>
            <a:r>
              <a:rPr lang="en-US" dirty="0"/>
              <a:t> </a:t>
            </a:r>
            <a:r>
              <a:rPr lang="en-US" i="1" dirty="0"/>
              <a:t>AC-2s</a:t>
            </a:r>
            <a:r>
              <a:rPr lang="en-US" dirty="0"/>
              <a:t> Automatic Level and </a:t>
            </a:r>
            <a:r>
              <a:rPr lang="en-US" i="1" dirty="0"/>
              <a:t>Crain</a:t>
            </a:r>
            <a:r>
              <a:rPr lang="en-US" dirty="0"/>
              <a:t> Level Staff/Rod </a:t>
            </a:r>
          </a:p>
          <a:p>
            <a:pPr lvl="1"/>
            <a:r>
              <a:rPr lang="en-US" dirty="0"/>
              <a:t>20ft. interval cross sections.  </a:t>
            </a:r>
          </a:p>
          <a:p>
            <a:pPr lvl="2"/>
            <a:r>
              <a:rPr lang="en-US" dirty="0"/>
              <a:t>Points at each station included changes in grade (crown, toe shoulder etc.)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0" y="3016026"/>
            <a:ext cx="2803950" cy="18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10422" r="35435" b="48258"/>
          <a:stretch/>
        </p:blipFill>
        <p:spPr>
          <a:xfrm>
            <a:off x="6085490" y="3017430"/>
            <a:ext cx="2802893" cy="1861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14501" r="11699"/>
          <a:stretch/>
        </p:blipFill>
        <p:spPr>
          <a:xfrm>
            <a:off x="3168902" y="3016728"/>
            <a:ext cx="2766046" cy="18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6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cholls Presentation">
  <a:themeElements>
    <a:clrScheme name="Custom 5">
      <a:dk1>
        <a:sysClr val="windowText" lastClr="000000"/>
      </a:dk1>
      <a:lt1>
        <a:sysClr val="window" lastClr="FFFFFF"/>
      </a:lt1>
      <a:dk2>
        <a:srgbClr val="5A5B59"/>
      </a:dk2>
      <a:lt2>
        <a:srgbClr val="A3AAA6"/>
      </a:lt2>
      <a:accent1>
        <a:srgbClr val="A71930"/>
      </a:accent1>
      <a:accent2>
        <a:srgbClr val="393837"/>
      </a:accent2>
      <a:accent3>
        <a:srgbClr val="CDCECD"/>
      </a:accent3>
      <a:accent4>
        <a:srgbClr val="000303"/>
      </a:accent4>
      <a:accent5>
        <a:srgbClr val="838A8C"/>
      </a:accent5>
      <a:accent6>
        <a:srgbClr val="6F777D"/>
      </a:accent6>
      <a:hlink>
        <a:srgbClr val="A7193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Nicholls Presentation</Template>
  <TotalTime>5214</TotalTime>
  <Words>1237</Words>
  <Application>Microsoft Office PowerPoint</Application>
  <PresentationFormat>On-screen Show (16:9)</PresentationFormat>
  <Paragraphs>309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Cambria Math</vt:lpstr>
      <vt:lpstr>Franklin Gothic Medium</vt:lpstr>
      <vt:lpstr>Wingdings</vt:lpstr>
      <vt:lpstr>Wingdings 2</vt:lpstr>
      <vt:lpstr>Nicholls Presentation</vt:lpstr>
      <vt:lpstr> Evaluating the Efficiency of small Unmanned Aerial Systems (sUas) Against Conventional Field Surveying Techniques for Monitoring Earthen Levee System in South Louisiana </vt:lpstr>
      <vt:lpstr>Background</vt:lpstr>
      <vt:lpstr>Background</vt:lpstr>
      <vt:lpstr>Introduction</vt:lpstr>
      <vt:lpstr>Objectives</vt:lpstr>
      <vt:lpstr>Study site</vt:lpstr>
      <vt:lpstr>Methodology </vt:lpstr>
      <vt:lpstr>Methodology </vt:lpstr>
      <vt:lpstr>Methodology </vt:lpstr>
      <vt:lpstr>Methodology </vt:lpstr>
      <vt:lpstr>Methodology </vt:lpstr>
      <vt:lpstr>Methodology </vt:lpstr>
      <vt:lpstr>Methodology </vt:lpstr>
      <vt:lpstr>Methodology 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acknowledgements</vt:lpstr>
      <vt:lpstr>Questions?</vt:lpstr>
    </vt:vector>
  </TitlesOfParts>
  <Company>Nicholls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Balaji Ramachandran</dc:creator>
  <cp:lastModifiedBy>Balaji Ramachandran</cp:lastModifiedBy>
  <cp:revision>251</cp:revision>
  <dcterms:created xsi:type="dcterms:W3CDTF">2015-08-18T20:25:31Z</dcterms:created>
  <dcterms:modified xsi:type="dcterms:W3CDTF">2019-08-05T22:58:22Z</dcterms:modified>
</cp:coreProperties>
</file>