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2"/>
  </p:notesMasterIdLst>
  <p:handoutMasterIdLst>
    <p:handoutMasterId r:id="rId23"/>
  </p:handoutMasterIdLst>
  <p:sldIdLst>
    <p:sldId id="308" r:id="rId2"/>
    <p:sldId id="309" r:id="rId3"/>
    <p:sldId id="323" r:id="rId4"/>
    <p:sldId id="352" r:id="rId5"/>
    <p:sldId id="353" r:id="rId6"/>
    <p:sldId id="330" r:id="rId7"/>
    <p:sldId id="354" r:id="rId8"/>
    <p:sldId id="331" r:id="rId9"/>
    <p:sldId id="332" r:id="rId10"/>
    <p:sldId id="327" r:id="rId11"/>
    <p:sldId id="344" r:id="rId12"/>
    <p:sldId id="357" r:id="rId13"/>
    <p:sldId id="356" r:id="rId14"/>
    <p:sldId id="345" r:id="rId15"/>
    <p:sldId id="348" r:id="rId16"/>
    <p:sldId id="334" r:id="rId17"/>
    <p:sldId id="335" r:id="rId18"/>
    <p:sldId id="350" r:id="rId19"/>
    <p:sldId id="340" r:id="rId20"/>
    <p:sldId id="349" r:id="rId2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7D4"/>
    <a:srgbClr val="105091"/>
    <a:srgbClr val="BCD9E2"/>
    <a:srgbClr val="002D73"/>
    <a:srgbClr val="A7A8A6"/>
    <a:srgbClr val="82A9CE"/>
    <a:srgbClr val="A2D5D5"/>
    <a:srgbClr val="0D2241"/>
    <a:srgbClr val="E7FF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648" autoAdjust="0"/>
  </p:normalViewPr>
  <p:slideViewPr>
    <p:cSldViewPr snapToGrid="0" snapToObjects="1">
      <p:cViewPr varScale="1">
        <p:scale>
          <a:sx n="57" d="100"/>
          <a:sy n="57" d="100"/>
        </p:scale>
        <p:origin x="-1188"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7DC9B2AF-FF93-9443-8132-C0BAE0160594}" type="datetimeFigureOut">
              <a:rPr lang="en-US"/>
              <a:pPr>
                <a:defRPr/>
              </a:pPr>
              <a:t>8/4/2019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7D5BBCF3-B909-0E47-AFC1-794F620114CB}" type="slidenum">
              <a:rPr lang="en-US"/>
              <a:pPr>
                <a:defRPr/>
              </a:pPr>
              <a:t>‹#›</a:t>
            </a:fld>
            <a:endParaRPr lang="en-US"/>
          </a:p>
        </p:txBody>
      </p:sp>
    </p:spTree>
    <p:extLst>
      <p:ext uri="{BB962C8B-B14F-4D97-AF65-F5344CB8AC3E}">
        <p14:creationId xmlns:p14="http://schemas.microsoft.com/office/powerpoint/2010/main" val="2084190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A96D589F-5847-1648-9C0C-18AD595551BD}" type="datetimeFigureOut">
              <a:rPr lang="en-US"/>
              <a:pPr>
                <a:defRPr/>
              </a:pPr>
              <a:t>8/4/2019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2DB5684E-388A-574C-9362-1C84C7B37B81}" type="slidenum">
              <a:rPr lang="en-US"/>
              <a:pPr>
                <a:defRPr/>
              </a:pPr>
              <a:t>‹#›</a:t>
            </a:fld>
            <a:endParaRPr lang="en-US"/>
          </a:p>
        </p:txBody>
      </p:sp>
    </p:spTree>
    <p:extLst>
      <p:ext uri="{BB962C8B-B14F-4D97-AF65-F5344CB8AC3E}">
        <p14:creationId xmlns:p14="http://schemas.microsoft.com/office/powerpoint/2010/main" val="375669519"/>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DB5684E-388A-574C-9362-1C84C7B37B81}" type="slidenum">
              <a:rPr lang="en-US" smtClean="0"/>
              <a:pPr>
                <a:defRPr/>
              </a:pPr>
              <a:t>2</a:t>
            </a:fld>
            <a:endParaRPr lang="en-US"/>
          </a:p>
        </p:txBody>
      </p:sp>
    </p:spTree>
    <p:extLst>
      <p:ext uri="{BB962C8B-B14F-4D97-AF65-F5344CB8AC3E}">
        <p14:creationId xmlns:p14="http://schemas.microsoft.com/office/powerpoint/2010/main" val="4174697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Elements can be placed in video that forces students</a:t>
            </a:r>
            <a:r>
              <a:rPr lang="en-US" baseline="0" dirty="0" smtClean="0"/>
              <a:t> to interact with the video.  They must turn around to view something, or they must look up or down to view something.  They must click on a hot spot.  Directional cues (arrows, etc.) can be provided.  </a:t>
            </a:r>
          </a:p>
        </p:txBody>
      </p:sp>
      <p:sp>
        <p:nvSpPr>
          <p:cNvPr id="4" name="Slide Number Placeholder 3"/>
          <p:cNvSpPr>
            <a:spLocks noGrp="1"/>
          </p:cNvSpPr>
          <p:nvPr>
            <p:ph type="sldNum" sz="quarter" idx="10"/>
          </p:nvPr>
        </p:nvSpPr>
        <p:spPr/>
        <p:txBody>
          <a:bodyPr/>
          <a:lstStyle/>
          <a:p>
            <a:pPr>
              <a:defRPr/>
            </a:pPr>
            <a:fld id="{2DB5684E-388A-574C-9362-1C84C7B37B81}" type="slidenum">
              <a:rPr lang="en-US" smtClean="0"/>
              <a:pPr>
                <a:defRPr/>
              </a:pPr>
              <a:t>13</a:t>
            </a:fld>
            <a:endParaRPr lang="en-US"/>
          </a:p>
        </p:txBody>
      </p:sp>
    </p:spTree>
    <p:extLst>
      <p:ext uri="{BB962C8B-B14F-4D97-AF65-F5344CB8AC3E}">
        <p14:creationId xmlns:p14="http://schemas.microsoft.com/office/powerpoint/2010/main" val="1055957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Gate Checks will require</a:t>
            </a:r>
            <a:r>
              <a:rPr lang="en-US" baseline="0" dirty="0" smtClean="0"/>
              <a:t> watching videos.  Videos will be posted in a way where they have to watch the entire video before they can complete their quiz.  Note there is no way to actually force watching the video but it will have to play for the duration.  </a:t>
            </a:r>
          </a:p>
          <a:p>
            <a:endParaRPr lang="en-US" dirty="0"/>
          </a:p>
        </p:txBody>
      </p:sp>
      <p:sp>
        <p:nvSpPr>
          <p:cNvPr id="4" name="Slide Number Placeholder 3"/>
          <p:cNvSpPr>
            <a:spLocks noGrp="1"/>
          </p:cNvSpPr>
          <p:nvPr>
            <p:ph type="sldNum" sz="quarter" idx="10"/>
          </p:nvPr>
        </p:nvSpPr>
        <p:spPr/>
        <p:txBody>
          <a:bodyPr/>
          <a:lstStyle/>
          <a:p>
            <a:pPr>
              <a:defRPr/>
            </a:pPr>
            <a:fld id="{2DB5684E-388A-574C-9362-1C84C7B37B81}" type="slidenum">
              <a:rPr lang="en-US" smtClean="0"/>
              <a:pPr>
                <a:defRPr/>
              </a:pPr>
              <a:t>16</a:t>
            </a:fld>
            <a:endParaRPr lang="en-US"/>
          </a:p>
        </p:txBody>
      </p:sp>
    </p:spTree>
    <p:extLst>
      <p:ext uri="{BB962C8B-B14F-4D97-AF65-F5344CB8AC3E}">
        <p14:creationId xmlns:p14="http://schemas.microsoft.com/office/powerpoint/2010/main" val="1769989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Can’t force students to provide</a:t>
            </a:r>
            <a:r>
              <a:rPr lang="en-US" baseline="0" dirty="0" smtClean="0"/>
              <a:t> feedback on videos as part of the Gate Check quiz.  Their feedback must be voluntary. </a:t>
            </a:r>
          </a:p>
          <a:p>
            <a:endParaRPr lang="en-US" dirty="0"/>
          </a:p>
        </p:txBody>
      </p:sp>
      <p:sp>
        <p:nvSpPr>
          <p:cNvPr id="4" name="Slide Number Placeholder 3"/>
          <p:cNvSpPr>
            <a:spLocks noGrp="1"/>
          </p:cNvSpPr>
          <p:nvPr>
            <p:ph type="sldNum" sz="quarter" idx="10"/>
          </p:nvPr>
        </p:nvSpPr>
        <p:spPr/>
        <p:txBody>
          <a:bodyPr/>
          <a:lstStyle/>
          <a:p>
            <a:pPr>
              <a:defRPr/>
            </a:pPr>
            <a:fld id="{2DB5684E-388A-574C-9362-1C84C7B37B81}" type="slidenum">
              <a:rPr lang="en-US" smtClean="0"/>
              <a:pPr>
                <a:defRPr/>
              </a:pPr>
              <a:t>17</a:t>
            </a:fld>
            <a:endParaRPr lang="en-US"/>
          </a:p>
        </p:txBody>
      </p:sp>
    </p:spTree>
    <p:extLst>
      <p:ext uri="{BB962C8B-B14F-4D97-AF65-F5344CB8AC3E}">
        <p14:creationId xmlns:p14="http://schemas.microsoft.com/office/powerpoint/2010/main" val="3545161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a:t>
            </a:r>
            <a:r>
              <a:rPr lang="en-US" baseline="0" dirty="0" smtClean="0"/>
              <a:t> lots of metrics that may be useful for evaluating the effectiveness of the videos.  Surveys will be the primary source.  </a:t>
            </a:r>
            <a:endParaRPr lang="en-US" dirty="0"/>
          </a:p>
        </p:txBody>
      </p:sp>
      <p:sp>
        <p:nvSpPr>
          <p:cNvPr id="4" name="Slide Number Placeholder 3"/>
          <p:cNvSpPr>
            <a:spLocks noGrp="1"/>
          </p:cNvSpPr>
          <p:nvPr>
            <p:ph type="sldNum" sz="quarter" idx="10"/>
          </p:nvPr>
        </p:nvSpPr>
        <p:spPr/>
        <p:txBody>
          <a:bodyPr/>
          <a:lstStyle/>
          <a:p>
            <a:pPr>
              <a:defRPr/>
            </a:pPr>
            <a:fld id="{2DB5684E-388A-574C-9362-1C84C7B37B81}" type="slidenum">
              <a:rPr lang="en-US" smtClean="0"/>
              <a:pPr>
                <a:defRPr/>
              </a:pPr>
              <a:t>18</a:t>
            </a:fld>
            <a:endParaRPr lang="en-US"/>
          </a:p>
        </p:txBody>
      </p:sp>
    </p:spTree>
    <p:extLst>
      <p:ext uri="{BB962C8B-B14F-4D97-AF65-F5344CB8AC3E}">
        <p14:creationId xmlns:p14="http://schemas.microsoft.com/office/powerpoint/2010/main" val="3685784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180 Video</a:t>
            </a:r>
            <a:r>
              <a:rPr lang="en-US" baseline="0" dirty="0" smtClean="0"/>
              <a:t> may be more effective for demonstrating use and care of equipment.  360 Video may be more effective when demonstrating how to complete a lab.  Traditional video may be as effective as 180 but easier to accomplish due to easier editing.</a:t>
            </a:r>
          </a:p>
          <a:p>
            <a:endParaRPr lang="en-US" baseline="0" dirty="0" smtClean="0"/>
          </a:p>
          <a:p>
            <a:r>
              <a:rPr lang="en-US" baseline="0" dirty="0" smtClean="0"/>
              <a:t>Devices used for viewing may limit video format or file size. </a:t>
            </a:r>
          </a:p>
          <a:p>
            <a:endParaRPr lang="en-US" baseline="0" dirty="0" smtClean="0"/>
          </a:p>
          <a:p>
            <a:r>
              <a:rPr lang="en-US" baseline="0" dirty="0" smtClean="0"/>
              <a:t>We were unable to develop any stereoscopic videos.  The two stereoscopic cameras we had access to had issues with low frames per second resulting in choppy video that was distracting especially when viewing in a VR Headset.  </a:t>
            </a:r>
          </a:p>
          <a:p>
            <a:endParaRPr lang="en-US" baseline="0" dirty="0" smtClean="0"/>
          </a:p>
          <a:p>
            <a:r>
              <a:rPr lang="en-US" baseline="0" dirty="0" smtClean="0"/>
              <a:t>Will consider renting a professional camera for any future videos. </a:t>
            </a:r>
          </a:p>
        </p:txBody>
      </p:sp>
      <p:sp>
        <p:nvSpPr>
          <p:cNvPr id="4" name="Slide Number Placeholder 3"/>
          <p:cNvSpPr>
            <a:spLocks noGrp="1"/>
          </p:cNvSpPr>
          <p:nvPr>
            <p:ph type="sldNum" sz="quarter" idx="10"/>
          </p:nvPr>
        </p:nvSpPr>
        <p:spPr/>
        <p:txBody>
          <a:bodyPr/>
          <a:lstStyle/>
          <a:p>
            <a:pPr>
              <a:defRPr/>
            </a:pPr>
            <a:fld id="{2DB5684E-388A-574C-9362-1C84C7B37B81}" type="slidenum">
              <a:rPr lang="en-US" smtClean="0"/>
              <a:pPr>
                <a:defRPr/>
              </a:pPr>
              <a:t>19</a:t>
            </a:fld>
            <a:endParaRPr lang="en-US"/>
          </a:p>
        </p:txBody>
      </p:sp>
    </p:spTree>
    <p:extLst>
      <p:ext uri="{BB962C8B-B14F-4D97-AF65-F5344CB8AC3E}">
        <p14:creationId xmlns:p14="http://schemas.microsoft.com/office/powerpoint/2010/main" val="1390018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relatively short amount of time available for the lab creates a constraint.  Introducing students to new equipment and procedures and explaining how to complete the lab activity can take up as much as 1/3 of the lab period.  Students may have less than two hours to execute the lab.  Some days labs or labs and lectures are scheduled back-to-back so it is not possible to give students a few extra minutes to complete their fieldwork.  The number of lab sections, instructor schedule, and student schedules makes it almost impossible to find common time for students to have extra time to finish their lab.  Challenging to adequately instruct and allow students sufficient time to execute.</a:t>
            </a:r>
            <a:endParaRPr lang="en-US" dirty="0"/>
          </a:p>
        </p:txBody>
      </p:sp>
      <p:sp>
        <p:nvSpPr>
          <p:cNvPr id="4" name="Slide Number Placeholder 3"/>
          <p:cNvSpPr>
            <a:spLocks noGrp="1"/>
          </p:cNvSpPr>
          <p:nvPr>
            <p:ph type="sldNum" sz="quarter" idx="10"/>
          </p:nvPr>
        </p:nvSpPr>
        <p:spPr/>
        <p:txBody>
          <a:bodyPr/>
          <a:lstStyle/>
          <a:p>
            <a:pPr>
              <a:defRPr/>
            </a:pPr>
            <a:fld id="{2DB5684E-388A-574C-9362-1C84C7B37B81}" type="slidenum">
              <a:rPr lang="en-US" smtClean="0"/>
              <a:pPr>
                <a:defRPr/>
              </a:pPr>
              <a:t>4</a:t>
            </a:fld>
            <a:endParaRPr lang="en-US"/>
          </a:p>
        </p:txBody>
      </p:sp>
    </p:spTree>
    <p:extLst>
      <p:ext uri="{BB962C8B-B14F-4D97-AF65-F5344CB8AC3E}">
        <p14:creationId xmlns:p14="http://schemas.microsoft.com/office/powerpoint/2010/main" val="725235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Providing</a:t>
            </a:r>
            <a:r>
              <a:rPr lang="en-US" baseline="0" dirty="0" smtClean="0"/>
              <a:t> complete hands-on instruction to the entire class is difficult.  Outdoor practice area has sufficient space but it is also used as a formal and informal gathering space. Stages, lights, </a:t>
            </a:r>
            <a:r>
              <a:rPr lang="en-US" baseline="0" dirty="0" err="1" smtClean="0"/>
              <a:t>voleyball</a:t>
            </a:r>
            <a:r>
              <a:rPr lang="en-US" baseline="0" dirty="0" smtClean="0"/>
              <a:t>, </a:t>
            </a:r>
            <a:r>
              <a:rPr lang="en-US" baseline="0" dirty="0" err="1" smtClean="0"/>
              <a:t>frisbee</a:t>
            </a:r>
            <a:r>
              <a:rPr lang="en-US" baseline="0" dirty="0" smtClean="0"/>
              <a:t>, etc. are all distractions.  Loud noises and music make instruction to the entire class difficult.  Lack of whiteboard makes presenting some topics challenging.  Have not had success instructing lab outdoors.</a:t>
            </a:r>
            <a:endParaRPr lang="en-US" dirty="0"/>
          </a:p>
        </p:txBody>
      </p:sp>
      <p:sp>
        <p:nvSpPr>
          <p:cNvPr id="4" name="Slide Number Placeholder 3"/>
          <p:cNvSpPr>
            <a:spLocks noGrp="1"/>
          </p:cNvSpPr>
          <p:nvPr>
            <p:ph type="sldNum" sz="quarter" idx="10"/>
          </p:nvPr>
        </p:nvSpPr>
        <p:spPr/>
        <p:txBody>
          <a:bodyPr/>
          <a:lstStyle/>
          <a:p>
            <a:pPr>
              <a:defRPr/>
            </a:pPr>
            <a:fld id="{2DB5684E-388A-574C-9362-1C84C7B37B81}" type="slidenum">
              <a:rPr lang="en-US" smtClean="0"/>
              <a:pPr>
                <a:defRPr/>
              </a:pPr>
              <a:t>6</a:t>
            </a:fld>
            <a:endParaRPr lang="en-US"/>
          </a:p>
        </p:txBody>
      </p:sp>
    </p:spTree>
    <p:extLst>
      <p:ext uri="{BB962C8B-B14F-4D97-AF65-F5344CB8AC3E}">
        <p14:creationId xmlns:p14="http://schemas.microsoft.com/office/powerpoint/2010/main" val="934480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indoor</a:t>
            </a:r>
            <a:r>
              <a:rPr lang="en-US" baseline="0" dirty="0" smtClean="0"/>
              <a:t> classroom is not large enough for each group to setup and maneuver around a tripod so complete hands-on instruction is not possible.  Students do get hands-on time with the equipment while sitting at their desks but stability and height keep this from being a truly productive activity.  The instruction portion for each lab is difficult to plan.  Students must learn new equipment and procedures, be engaged, and have sufficient time to complete their lab activity.  The hope is that the students in each group collectively paid attention enough to glean the important details.</a:t>
            </a:r>
            <a:endParaRPr lang="en-US" dirty="0"/>
          </a:p>
        </p:txBody>
      </p:sp>
      <p:sp>
        <p:nvSpPr>
          <p:cNvPr id="4" name="Slide Number Placeholder 3"/>
          <p:cNvSpPr>
            <a:spLocks noGrp="1"/>
          </p:cNvSpPr>
          <p:nvPr>
            <p:ph type="sldNum" sz="quarter" idx="10"/>
          </p:nvPr>
        </p:nvSpPr>
        <p:spPr/>
        <p:txBody>
          <a:bodyPr/>
          <a:lstStyle/>
          <a:p>
            <a:pPr>
              <a:defRPr/>
            </a:pPr>
            <a:fld id="{2DB5684E-388A-574C-9362-1C84C7B37B81}" type="slidenum">
              <a:rPr lang="en-US" smtClean="0"/>
              <a:pPr>
                <a:defRPr/>
              </a:pPr>
              <a:t>7</a:t>
            </a:fld>
            <a:endParaRPr lang="en-US"/>
          </a:p>
        </p:txBody>
      </p:sp>
    </p:spTree>
    <p:extLst>
      <p:ext uri="{BB962C8B-B14F-4D97-AF65-F5344CB8AC3E}">
        <p14:creationId xmlns:p14="http://schemas.microsoft.com/office/powerpoint/2010/main" val="1806270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executing the labs students are primarily relying on what information they absorbed during the instruction portion.  A</a:t>
            </a:r>
            <a:r>
              <a:rPr lang="en-US" baseline="0" dirty="0" smtClean="0"/>
              <a:t> single instructor is available during the lab execution portion but students are geographically dispersed making it difficult for the instructor to provide timely instruction to all of the lab groups.  Students have access to the lab </a:t>
            </a:r>
            <a:r>
              <a:rPr lang="en-US" baseline="0" dirty="0" err="1" smtClean="0"/>
              <a:t>writeup</a:t>
            </a:r>
            <a:r>
              <a:rPr lang="en-US" baseline="0" dirty="0" smtClean="0"/>
              <a:t> but it can be difficult to visualize field or equipment procedures. </a:t>
            </a:r>
            <a:endParaRPr lang="en-US" dirty="0"/>
          </a:p>
        </p:txBody>
      </p:sp>
      <p:sp>
        <p:nvSpPr>
          <p:cNvPr id="4" name="Slide Number Placeholder 3"/>
          <p:cNvSpPr>
            <a:spLocks noGrp="1"/>
          </p:cNvSpPr>
          <p:nvPr>
            <p:ph type="sldNum" sz="quarter" idx="10"/>
          </p:nvPr>
        </p:nvSpPr>
        <p:spPr/>
        <p:txBody>
          <a:bodyPr/>
          <a:lstStyle/>
          <a:p>
            <a:pPr>
              <a:defRPr/>
            </a:pPr>
            <a:fld id="{2DB5684E-388A-574C-9362-1C84C7B37B81}" type="slidenum">
              <a:rPr lang="en-US" smtClean="0"/>
              <a:pPr>
                <a:defRPr/>
              </a:pPr>
              <a:t>8</a:t>
            </a:fld>
            <a:endParaRPr lang="en-US"/>
          </a:p>
        </p:txBody>
      </p:sp>
    </p:spTree>
    <p:extLst>
      <p:ext uri="{BB962C8B-B14F-4D97-AF65-F5344CB8AC3E}">
        <p14:creationId xmlns:p14="http://schemas.microsoft.com/office/powerpoint/2010/main" val="1138951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Students</a:t>
            </a:r>
            <a:r>
              <a:rPr lang="en-US" baseline="0" dirty="0" smtClean="0"/>
              <a:t> have access to the lab write up through the Learning Management System.  These are posted at least one week prior to the lab session.  Most students did not look at the lab write up prior to the lab!  In order to better prepare students for lab and hopefully reduce instruction time, Gate Checks were implemented. </a:t>
            </a:r>
          </a:p>
          <a:p>
            <a:r>
              <a:rPr lang="en-US" baseline="0" dirty="0" smtClean="0"/>
              <a:t>- There are typically online quizzes based on the lab write up and any relevant lecture material.  Students must score 100% on the Gate Check.  If they score less than 100%, they can retake the quiz multiple times.  Questions are pulled from a question bank so they will not see the same exact questions each attempt.  These quizzes are graded automatically by the LMS so there is no demand on instructor time.  All labs are submitted through the LMS and students failing to successfully complete the Gate Check prior to their lab period are locked out from submitting their lab and are assigned a zero.  </a:t>
            </a:r>
          </a:p>
          <a:p>
            <a:endParaRPr lang="en-US" baseline="0" dirty="0" smtClean="0"/>
          </a:p>
          <a:p>
            <a:r>
              <a:rPr lang="en-US" baseline="0" dirty="0" smtClean="0"/>
              <a:t>Extra Information:</a:t>
            </a:r>
          </a:p>
          <a:p>
            <a:r>
              <a:rPr lang="en-US" baseline="0" dirty="0" smtClean="0"/>
              <a:t>It is extremely rare that a student fails a Gate Check.  Issues are usually with those that did not attempt it prior to the deadline.</a:t>
            </a:r>
          </a:p>
        </p:txBody>
      </p:sp>
      <p:sp>
        <p:nvSpPr>
          <p:cNvPr id="4" name="Slide Number Placeholder 3"/>
          <p:cNvSpPr>
            <a:spLocks noGrp="1"/>
          </p:cNvSpPr>
          <p:nvPr>
            <p:ph type="sldNum" sz="quarter" idx="10"/>
          </p:nvPr>
        </p:nvSpPr>
        <p:spPr/>
        <p:txBody>
          <a:bodyPr/>
          <a:lstStyle/>
          <a:p>
            <a:pPr>
              <a:defRPr/>
            </a:pPr>
            <a:fld id="{2DB5684E-388A-574C-9362-1C84C7B37B81}" type="slidenum">
              <a:rPr lang="en-US" smtClean="0"/>
              <a:pPr>
                <a:defRPr/>
              </a:pPr>
              <a:t>9</a:t>
            </a:fld>
            <a:endParaRPr lang="en-US"/>
          </a:p>
        </p:txBody>
      </p:sp>
    </p:spTree>
    <p:extLst>
      <p:ext uri="{BB962C8B-B14F-4D97-AF65-F5344CB8AC3E}">
        <p14:creationId xmlns:p14="http://schemas.microsoft.com/office/powerpoint/2010/main" val="2365208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formal assessment of Gate Checks has been performed but informal</a:t>
            </a:r>
            <a:r>
              <a:rPr lang="en-US" baseline="0" dirty="0" smtClean="0"/>
              <a:t> feedback and observations indicate</a:t>
            </a:r>
            <a:endParaRPr lang="en-US" dirty="0"/>
          </a:p>
        </p:txBody>
      </p:sp>
      <p:sp>
        <p:nvSpPr>
          <p:cNvPr id="4" name="Slide Number Placeholder 3"/>
          <p:cNvSpPr>
            <a:spLocks noGrp="1"/>
          </p:cNvSpPr>
          <p:nvPr>
            <p:ph type="sldNum" sz="quarter" idx="10"/>
          </p:nvPr>
        </p:nvSpPr>
        <p:spPr/>
        <p:txBody>
          <a:bodyPr/>
          <a:lstStyle/>
          <a:p>
            <a:pPr>
              <a:defRPr/>
            </a:pPr>
            <a:fld id="{2DB5684E-388A-574C-9362-1C84C7B37B81}" type="slidenum">
              <a:rPr lang="en-US" smtClean="0"/>
              <a:pPr>
                <a:defRPr/>
              </a:pPr>
              <a:t>10</a:t>
            </a:fld>
            <a:endParaRPr lang="en-US"/>
          </a:p>
        </p:txBody>
      </p:sp>
    </p:spTree>
    <p:extLst>
      <p:ext uri="{BB962C8B-B14F-4D97-AF65-F5344CB8AC3E}">
        <p14:creationId xmlns:p14="http://schemas.microsoft.com/office/powerpoint/2010/main" val="611905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 not need to discuss this slide</a:t>
            </a:r>
            <a:r>
              <a:rPr lang="en-US" baseline="0" dirty="0" smtClean="0"/>
              <a:t> much if explained in the preceding presentation.</a:t>
            </a:r>
            <a:endParaRPr lang="en-US" dirty="0"/>
          </a:p>
        </p:txBody>
      </p:sp>
      <p:sp>
        <p:nvSpPr>
          <p:cNvPr id="4" name="Slide Number Placeholder 3"/>
          <p:cNvSpPr>
            <a:spLocks noGrp="1"/>
          </p:cNvSpPr>
          <p:nvPr>
            <p:ph type="sldNum" sz="quarter" idx="10"/>
          </p:nvPr>
        </p:nvSpPr>
        <p:spPr/>
        <p:txBody>
          <a:bodyPr/>
          <a:lstStyle/>
          <a:p>
            <a:pPr>
              <a:defRPr/>
            </a:pPr>
            <a:fld id="{2DB5684E-388A-574C-9362-1C84C7B37B81}" type="slidenum">
              <a:rPr lang="en-US" smtClean="0"/>
              <a:pPr>
                <a:defRPr/>
              </a:pPr>
              <a:t>11</a:t>
            </a:fld>
            <a:endParaRPr lang="en-US"/>
          </a:p>
        </p:txBody>
      </p:sp>
    </p:spTree>
    <p:extLst>
      <p:ext uri="{BB962C8B-B14F-4D97-AF65-F5344CB8AC3E}">
        <p14:creationId xmlns:p14="http://schemas.microsoft.com/office/powerpoint/2010/main" val="1055957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HAS ANIMATIONS!</a:t>
            </a:r>
          </a:p>
          <a:p>
            <a:endParaRPr lang="en-US" dirty="0" smtClean="0"/>
          </a:p>
          <a:p>
            <a:r>
              <a:rPr lang="en-US" dirty="0" smtClean="0"/>
              <a:t>May not need to discuss this slide</a:t>
            </a:r>
            <a:r>
              <a:rPr lang="en-US" baseline="0" dirty="0" smtClean="0"/>
              <a:t> much if explained in the preceding presentation.</a:t>
            </a:r>
          </a:p>
          <a:p>
            <a:endParaRPr lang="en-US" baseline="0" dirty="0" smtClean="0"/>
          </a:p>
          <a:p>
            <a:r>
              <a:rPr lang="en-US" baseline="0" dirty="0" smtClean="0"/>
              <a:t>Renting may be more beneficial than purchasing.  Technology is rapidly changing.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2DB5684E-388A-574C-9362-1C84C7B37B81}" type="slidenum">
              <a:rPr lang="en-US" smtClean="0"/>
              <a:pPr>
                <a:defRPr/>
              </a:pPr>
              <a:t>12</a:t>
            </a:fld>
            <a:endParaRPr lang="en-US"/>
          </a:p>
        </p:txBody>
      </p:sp>
    </p:spTree>
    <p:extLst>
      <p:ext uri="{BB962C8B-B14F-4D97-AF65-F5344CB8AC3E}">
        <p14:creationId xmlns:p14="http://schemas.microsoft.com/office/powerpoint/2010/main" val="10559572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gradFill flip="none" rotWithShape="1">
            <a:gsLst>
              <a:gs pos="0">
                <a:srgbClr val="0D2241"/>
              </a:gs>
              <a:gs pos="100000">
                <a:srgbClr val="002D73"/>
              </a:gs>
            </a:gsLst>
            <a:lin ang="1404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userDrawn="1"/>
        </p:nvSpPr>
        <p:spPr>
          <a:xfrm>
            <a:off x="0" y="6525170"/>
            <a:ext cx="6647793" cy="332830"/>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mbria"/>
              <a:cs typeface="Cambria"/>
            </a:endParaRPr>
          </a:p>
        </p:txBody>
      </p:sp>
      <p:sp>
        <p:nvSpPr>
          <p:cNvPr id="11" name="Title Placeholder 1"/>
          <p:cNvSpPr>
            <a:spLocks noGrp="1"/>
          </p:cNvSpPr>
          <p:nvPr>
            <p:ph type="title"/>
          </p:nvPr>
        </p:nvSpPr>
        <p:spPr>
          <a:xfrm>
            <a:off x="647056" y="819342"/>
            <a:ext cx="7053981" cy="1941442"/>
          </a:xfrm>
          <a:prstGeom prst="rect">
            <a:avLst/>
          </a:prstGeom>
        </p:spPr>
        <p:txBody>
          <a:bodyPr rtlCol="0" anchor="b">
            <a:normAutofit/>
          </a:bodyPr>
          <a:lstStyle>
            <a:lvl1pPr>
              <a:lnSpc>
                <a:spcPts val="6000"/>
              </a:lnSpc>
              <a:defRPr sz="540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sz="quarter" idx="10"/>
          </p:nvPr>
        </p:nvSpPr>
        <p:spPr>
          <a:xfrm>
            <a:off x="647056" y="2860978"/>
            <a:ext cx="7053262" cy="758825"/>
          </a:xfrm>
        </p:spPr>
        <p:txBody>
          <a:bodyPr>
            <a:normAutofit/>
          </a:bodyPr>
          <a:lstStyle>
            <a:lvl1pPr marL="0" indent="0">
              <a:buNone/>
              <a:defRPr sz="2600" i="1">
                <a:solidFill>
                  <a:srgbClr val="BCD9E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7" name="Right Triangle 6"/>
          <p:cNvSpPr/>
          <p:nvPr userDrawn="1"/>
        </p:nvSpPr>
        <p:spPr>
          <a:xfrm flipH="1">
            <a:off x="4427838" y="4949984"/>
            <a:ext cx="4716155" cy="1908018"/>
          </a:xfrm>
          <a:prstGeom prst="rtTriangle">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Triangle 7"/>
          <p:cNvSpPr/>
          <p:nvPr userDrawn="1"/>
        </p:nvSpPr>
        <p:spPr>
          <a:xfrm flipH="1">
            <a:off x="4427838" y="5214488"/>
            <a:ext cx="4716158" cy="1643513"/>
          </a:xfrm>
          <a:prstGeom prst="rtTriangle">
            <a:avLst/>
          </a:prstGeom>
          <a:solidFill>
            <a:srgbClr val="E2E4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PSU_ENG_RGB_287_284-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66853" y="5891925"/>
            <a:ext cx="2804607" cy="1000399"/>
          </a:xfrm>
          <a:prstGeom prst="rect">
            <a:avLst/>
          </a:prstGeom>
        </p:spPr>
      </p:pic>
      <p:sp>
        <p:nvSpPr>
          <p:cNvPr id="12" name="TextBox 11"/>
          <p:cNvSpPr txBox="1"/>
          <p:nvPr userDrawn="1"/>
        </p:nvSpPr>
        <p:spPr>
          <a:xfrm>
            <a:off x="61313" y="6367517"/>
            <a:ext cx="4904825" cy="455448"/>
          </a:xfrm>
          <a:prstGeom prst="rect">
            <a:avLst/>
          </a:prstGeom>
        </p:spPr>
        <p:txBody>
          <a:bodyPr vert="horz" wrap="none" lIns="91440" tIns="45720" rIns="91440" bIns="45720" rtlCol="0" anchor="b">
            <a:noAutofit/>
          </a:bodyPr>
          <a:lstStyle/>
          <a:p>
            <a:r>
              <a:rPr lang="en-US" sz="1400" b="0" i="1" dirty="0" smtClean="0">
                <a:solidFill>
                  <a:schemeClr val="bg1"/>
                </a:solidFill>
                <a:latin typeface="Cambria"/>
                <a:cs typeface="Cambria"/>
              </a:rPr>
              <a:t>Department of Civil and Environmental Engineering</a:t>
            </a:r>
          </a:p>
        </p:txBody>
      </p:sp>
    </p:spTree>
    <p:extLst>
      <p:ext uri="{BB962C8B-B14F-4D97-AF65-F5344CB8AC3E}">
        <p14:creationId xmlns:p14="http://schemas.microsoft.com/office/powerpoint/2010/main" val="2913754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 Text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39"/>
            <a:ext cx="8229600" cy="1014513"/>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488927"/>
            <a:ext cx="8229600" cy="4277012"/>
          </a:xfrm>
          <a:prstGeom prst="rect">
            <a:avLst/>
          </a:prstGeom>
        </p:spPr>
        <p:txBody>
          <a:bodyPr>
            <a:normAutofit/>
          </a:bodyPr>
          <a:lstStyle>
            <a:lvl1pPr>
              <a:defRPr sz="2800"/>
            </a:lvl1pPr>
            <a:lvl2pPr>
              <a:defRPr sz="28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196750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3" name="Rectangle 2"/>
          <p:cNvSpPr/>
          <p:nvPr/>
        </p:nvSpPr>
        <p:spPr>
          <a:xfrm>
            <a:off x="3175" y="0"/>
            <a:ext cx="9140825" cy="6858000"/>
          </a:xfrm>
          <a:prstGeom prst="rect">
            <a:avLst/>
          </a:prstGeom>
          <a:gradFill flip="none" rotWithShape="1">
            <a:gsLst>
              <a:gs pos="0">
                <a:srgbClr val="002D73"/>
              </a:gs>
              <a:gs pos="100000">
                <a:srgbClr val="0D2241"/>
              </a:gs>
            </a:gsLst>
            <a:lin ang="312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userDrawn="1"/>
        </p:nvSpPr>
        <p:spPr>
          <a:xfrm>
            <a:off x="0" y="6577724"/>
            <a:ext cx="7313448" cy="280276"/>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mbria"/>
              <a:cs typeface="Cambria"/>
            </a:endParaRPr>
          </a:p>
        </p:txBody>
      </p:sp>
      <p:sp>
        <p:nvSpPr>
          <p:cNvPr id="10" name="TextBox 9"/>
          <p:cNvSpPr txBox="1"/>
          <p:nvPr userDrawn="1"/>
        </p:nvSpPr>
        <p:spPr>
          <a:xfrm>
            <a:off x="61313" y="6577724"/>
            <a:ext cx="6364201" cy="254000"/>
          </a:xfrm>
          <a:prstGeom prst="rect">
            <a:avLst/>
          </a:prstGeom>
        </p:spPr>
        <p:txBody>
          <a:bodyPr vert="horz" wrap="none" lIns="91440" tIns="45720" rIns="91440" bIns="45720" rtlCol="0" anchor="b">
            <a:noAutofit/>
          </a:bodyPr>
          <a:lstStyle/>
          <a:p>
            <a:r>
              <a:rPr lang="en-US" sz="1200" b="0" i="1" dirty="0" smtClean="0">
                <a:solidFill>
                  <a:schemeClr val="bg1"/>
                </a:solidFill>
                <a:latin typeface="Cambria"/>
                <a:cs typeface="Cambria"/>
              </a:rPr>
              <a:t>Department</a:t>
            </a:r>
            <a:r>
              <a:rPr lang="en-US" sz="1200" b="0" i="1" baseline="0" dirty="0" smtClean="0">
                <a:solidFill>
                  <a:schemeClr val="bg1"/>
                </a:solidFill>
                <a:latin typeface="Cambria"/>
                <a:cs typeface="Cambria"/>
              </a:rPr>
              <a:t> of Civil and Environmental Engineering</a:t>
            </a:r>
            <a:endParaRPr lang="en-US" sz="1200" b="0" i="1" dirty="0" smtClean="0">
              <a:solidFill>
                <a:schemeClr val="bg1"/>
              </a:solidFill>
              <a:latin typeface="Cambria"/>
              <a:cs typeface="Cambria"/>
            </a:endParaRPr>
          </a:p>
        </p:txBody>
      </p:sp>
      <p:sp>
        <p:nvSpPr>
          <p:cNvPr id="2" name="Title 1"/>
          <p:cNvSpPr>
            <a:spLocks noGrp="1"/>
          </p:cNvSpPr>
          <p:nvPr>
            <p:ph type="title"/>
          </p:nvPr>
        </p:nvSpPr>
        <p:spPr>
          <a:xfrm>
            <a:off x="457200" y="1521974"/>
            <a:ext cx="5398530" cy="2672458"/>
          </a:xfrm>
        </p:spPr>
        <p:txBody>
          <a:bodyPr>
            <a:noAutofit/>
          </a:bodyPr>
          <a:lstStyle>
            <a:lvl1pPr>
              <a:lnSpc>
                <a:spcPct val="100000"/>
              </a:lnSpc>
              <a:defRPr sz="4800">
                <a:solidFill>
                  <a:srgbClr val="FFFFFF"/>
                </a:solidFill>
              </a:defRPr>
            </a:lvl1pPr>
          </a:lstStyle>
          <a:p>
            <a:r>
              <a:rPr lang="en-US" smtClean="0"/>
              <a:t>Click to edit Master title style</a:t>
            </a:r>
            <a:endParaRPr lang="en-US" dirty="0"/>
          </a:p>
        </p:txBody>
      </p:sp>
      <p:sp>
        <p:nvSpPr>
          <p:cNvPr id="4" name="Right Triangle 3"/>
          <p:cNvSpPr/>
          <p:nvPr userDrawn="1"/>
        </p:nvSpPr>
        <p:spPr>
          <a:xfrm flipH="1">
            <a:off x="6425513" y="5758184"/>
            <a:ext cx="2718480" cy="1099817"/>
          </a:xfrm>
          <a:prstGeom prst="rtTriangle">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ight Triangle 4"/>
          <p:cNvSpPr/>
          <p:nvPr userDrawn="1"/>
        </p:nvSpPr>
        <p:spPr>
          <a:xfrm flipH="1">
            <a:off x="6425514" y="5910649"/>
            <a:ext cx="2718482" cy="947352"/>
          </a:xfrm>
          <a:prstGeom prst="rtTriangle">
            <a:avLst/>
          </a:prstGeom>
          <a:solidFill>
            <a:srgbClr val="E2E4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PSU_ENG_RGB_287_284-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4832" y="6315675"/>
            <a:ext cx="1616628" cy="576649"/>
          </a:xfrm>
          <a:prstGeom prst="rect">
            <a:avLst/>
          </a:prstGeom>
        </p:spPr>
      </p:pic>
    </p:spTree>
    <p:extLst>
      <p:ext uri="{BB962C8B-B14F-4D97-AF65-F5344CB8AC3E}">
        <p14:creationId xmlns:p14="http://schemas.microsoft.com/office/powerpoint/2010/main" val="127624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userDrawn="1"/>
        </p:nvSpPr>
        <p:spPr>
          <a:xfrm>
            <a:off x="3175" y="0"/>
            <a:ext cx="9140825" cy="6858000"/>
          </a:xfrm>
          <a:prstGeom prst="rect">
            <a:avLst/>
          </a:prstGeom>
          <a:gradFill flip="none" rotWithShape="1">
            <a:gsLst>
              <a:gs pos="0">
                <a:srgbClr val="105091"/>
              </a:gs>
              <a:gs pos="100000">
                <a:srgbClr val="0077D4"/>
              </a:gs>
            </a:gsLst>
            <a:lin ang="1266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a:off x="0" y="6577724"/>
            <a:ext cx="7313448" cy="280276"/>
          </a:xfrm>
          <a:prstGeom prst="rect">
            <a:avLst/>
          </a:prstGeom>
          <a:solidFill>
            <a:srgbClr val="002D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mbria"/>
              <a:cs typeface="Cambria"/>
            </a:endParaRPr>
          </a:p>
        </p:txBody>
      </p:sp>
      <p:sp>
        <p:nvSpPr>
          <p:cNvPr id="8" name="TextBox 7"/>
          <p:cNvSpPr txBox="1"/>
          <p:nvPr userDrawn="1"/>
        </p:nvSpPr>
        <p:spPr>
          <a:xfrm>
            <a:off x="61313" y="6577724"/>
            <a:ext cx="6364201" cy="254000"/>
          </a:xfrm>
          <a:prstGeom prst="rect">
            <a:avLst/>
          </a:prstGeom>
        </p:spPr>
        <p:txBody>
          <a:bodyPr vert="horz" wrap="none" lIns="91440" tIns="45720" rIns="91440" bIns="45720" rtlCol="0" anchor="b">
            <a:noAutofit/>
          </a:bodyPr>
          <a:lstStyle/>
          <a:p>
            <a:r>
              <a:rPr lang="en-US" sz="1200" b="0" i="1" dirty="0" smtClean="0">
                <a:solidFill>
                  <a:schemeClr val="bg1"/>
                </a:solidFill>
                <a:latin typeface="Cambria"/>
                <a:cs typeface="Cambria"/>
              </a:rPr>
              <a:t>Department</a:t>
            </a:r>
            <a:r>
              <a:rPr lang="en-US" sz="1200" b="0" i="1" baseline="0" dirty="0" smtClean="0">
                <a:solidFill>
                  <a:schemeClr val="bg1"/>
                </a:solidFill>
                <a:latin typeface="Cambria"/>
                <a:cs typeface="Cambria"/>
              </a:rPr>
              <a:t> of Civil and Environmental Engineering</a:t>
            </a:r>
            <a:endParaRPr lang="en-US" sz="1200" b="0" i="1" dirty="0" smtClean="0">
              <a:solidFill>
                <a:schemeClr val="bg1"/>
              </a:solidFill>
              <a:latin typeface="Cambria"/>
              <a:cs typeface="Cambria"/>
            </a:endParaRPr>
          </a:p>
        </p:txBody>
      </p:sp>
      <p:sp>
        <p:nvSpPr>
          <p:cNvPr id="4" name="Right Triangle 3"/>
          <p:cNvSpPr/>
          <p:nvPr userDrawn="1"/>
        </p:nvSpPr>
        <p:spPr>
          <a:xfrm flipH="1">
            <a:off x="6425513" y="5758184"/>
            <a:ext cx="2718480" cy="1099817"/>
          </a:xfrm>
          <a:prstGeom prst="rtTriangle">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ight Triangle 4"/>
          <p:cNvSpPr/>
          <p:nvPr userDrawn="1"/>
        </p:nvSpPr>
        <p:spPr>
          <a:xfrm flipH="1">
            <a:off x="6425514" y="5910649"/>
            <a:ext cx="2718482" cy="947352"/>
          </a:xfrm>
          <a:prstGeom prst="rtTriangle">
            <a:avLst/>
          </a:prstGeom>
          <a:solidFill>
            <a:srgbClr val="E2E4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PSU_ENG_RGB_287_284-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4832" y="6315675"/>
            <a:ext cx="1616628" cy="576649"/>
          </a:xfrm>
          <a:prstGeom prst="rect">
            <a:avLst/>
          </a:prstGeom>
        </p:spPr>
      </p:pic>
      <p:sp>
        <p:nvSpPr>
          <p:cNvPr id="2" name="Title 1"/>
          <p:cNvSpPr>
            <a:spLocks noGrp="1"/>
          </p:cNvSpPr>
          <p:nvPr>
            <p:ph type="title"/>
          </p:nvPr>
        </p:nvSpPr>
        <p:spPr>
          <a:xfrm>
            <a:off x="457199" y="1756389"/>
            <a:ext cx="5371071" cy="2211502"/>
          </a:xfrm>
          <a:prstGeom prst="rect">
            <a:avLst/>
          </a:prstGeom>
        </p:spPr>
        <p:txBody>
          <a:bodyPr/>
          <a:lstStyle>
            <a:lvl1pPr>
              <a:defRPr sz="48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92144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n-bullet Text Slide">
    <p:spTree>
      <p:nvGrpSpPr>
        <p:cNvPr id="1" name=""/>
        <p:cNvGrpSpPr/>
        <p:nvPr/>
      </p:nvGrpSpPr>
      <p:grpSpPr>
        <a:xfrm>
          <a:off x="0" y="0"/>
          <a:ext cx="0" cy="0"/>
          <a:chOff x="0" y="0"/>
          <a:chExt cx="0" cy="0"/>
        </a:xfrm>
      </p:grpSpPr>
      <p:pic>
        <p:nvPicPr>
          <p:cNvPr id="9" name="Picture 8" descr="background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ctangle 9"/>
          <p:cNvSpPr/>
          <p:nvPr userDrawn="1"/>
        </p:nvSpPr>
        <p:spPr>
          <a:xfrm>
            <a:off x="0" y="6577724"/>
            <a:ext cx="7313448" cy="280276"/>
          </a:xfrm>
          <a:prstGeom prst="rect">
            <a:avLst/>
          </a:prstGeom>
          <a:solidFill>
            <a:srgbClr val="002D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mbria"/>
              <a:cs typeface="Cambria"/>
            </a:endParaRPr>
          </a:p>
        </p:txBody>
      </p:sp>
      <p:sp>
        <p:nvSpPr>
          <p:cNvPr id="11" name="TextBox 10"/>
          <p:cNvSpPr txBox="1"/>
          <p:nvPr userDrawn="1"/>
        </p:nvSpPr>
        <p:spPr>
          <a:xfrm>
            <a:off x="61313" y="6577724"/>
            <a:ext cx="6364201" cy="254000"/>
          </a:xfrm>
          <a:prstGeom prst="rect">
            <a:avLst/>
          </a:prstGeom>
        </p:spPr>
        <p:txBody>
          <a:bodyPr vert="horz" wrap="none" lIns="91440" tIns="45720" rIns="91440" bIns="45720" rtlCol="0" anchor="b">
            <a:noAutofit/>
          </a:bodyPr>
          <a:lstStyle/>
          <a:p>
            <a:r>
              <a:rPr lang="en-US" sz="1200" b="0" i="1" dirty="0" smtClean="0">
                <a:solidFill>
                  <a:schemeClr val="bg1"/>
                </a:solidFill>
                <a:latin typeface="Cambria"/>
                <a:cs typeface="Cambria"/>
              </a:rPr>
              <a:t>Department</a:t>
            </a:r>
            <a:r>
              <a:rPr lang="en-US" sz="1200" b="0" i="1" baseline="0" dirty="0" smtClean="0">
                <a:solidFill>
                  <a:schemeClr val="bg1"/>
                </a:solidFill>
                <a:latin typeface="Cambria"/>
                <a:cs typeface="Cambria"/>
              </a:rPr>
              <a:t> of Civil and Environmental Engineering</a:t>
            </a:r>
            <a:endParaRPr lang="en-US" sz="1200" b="0" i="1" dirty="0" smtClean="0">
              <a:solidFill>
                <a:schemeClr val="bg1"/>
              </a:solidFill>
              <a:latin typeface="Cambria"/>
              <a:cs typeface="Cambria"/>
            </a:endParaRPr>
          </a:p>
        </p:txBody>
      </p:sp>
      <p:sp>
        <p:nvSpPr>
          <p:cNvPr id="2" name="Title 1"/>
          <p:cNvSpPr>
            <a:spLocks noGrp="1"/>
          </p:cNvSpPr>
          <p:nvPr>
            <p:ph type="title"/>
          </p:nvPr>
        </p:nvSpPr>
        <p:spPr>
          <a:xfrm>
            <a:off x="457200" y="321703"/>
            <a:ext cx="8229600" cy="1028588"/>
          </a:xfrm>
          <a:prstGeom prst="rect">
            <a:avLst/>
          </a:prstGeo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1488925"/>
            <a:ext cx="8229600" cy="4444883"/>
          </a:xfrm>
          <a:prstGeom prst="rect">
            <a:avLst/>
          </a:prstGeom>
        </p:spPr>
        <p:txBody>
          <a:bodyPr>
            <a:normAutofit/>
          </a:bodyPr>
          <a:lstStyle>
            <a:lvl1pPr marL="0" indent="0">
              <a:buNone/>
              <a:defRPr sz="2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5" name="Right Triangle 4"/>
          <p:cNvSpPr/>
          <p:nvPr userDrawn="1"/>
        </p:nvSpPr>
        <p:spPr>
          <a:xfrm flipH="1">
            <a:off x="6425513" y="5758184"/>
            <a:ext cx="2718480" cy="1099817"/>
          </a:xfrm>
          <a:prstGeom prst="rtTriangle">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ight Triangle 5"/>
          <p:cNvSpPr/>
          <p:nvPr userDrawn="1"/>
        </p:nvSpPr>
        <p:spPr>
          <a:xfrm flipH="1">
            <a:off x="6425514" y="5910649"/>
            <a:ext cx="2718482" cy="947352"/>
          </a:xfrm>
          <a:prstGeom prst="rtTriangle">
            <a:avLst/>
          </a:prstGeom>
          <a:solidFill>
            <a:srgbClr val="E2E4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PSU_ENG_RGB_287_284-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4832" y="6315675"/>
            <a:ext cx="1616628" cy="576649"/>
          </a:xfrm>
          <a:prstGeom prst="rect">
            <a:avLst/>
          </a:prstGeom>
        </p:spPr>
      </p:pic>
    </p:spTree>
    <p:extLst>
      <p:ext uri="{BB962C8B-B14F-4D97-AF65-F5344CB8AC3E}">
        <p14:creationId xmlns:p14="http://schemas.microsoft.com/office/powerpoint/2010/main" val="391151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Non-bullet Text Slide">
    <p:spTree>
      <p:nvGrpSpPr>
        <p:cNvPr id="1" name=""/>
        <p:cNvGrpSpPr/>
        <p:nvPr/>
      </p:nvGrpSpPr>
      <p:grpSpPr>
        <a:xfrm>
          <a:off x="0" y="0"/>
          <a:ext cx="0" cy="0"/>
          <a:chOff x="0" y="0"/>
          <a:chExt cx="0" cy="0"/>
        </a:xfrm>
      </p:grpSpPr>
      <p:pic>
        <p:nvPicPr>
          <p:cNvPr id="8" name="Picture 7" descr="background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ctangle 9"/>
          <p:cNvSpPr/>
          <p:nvPr userDrawn="1"/>
        </p:nvSpPr>
        <p:spPr>
          <a:xfrm>
            <a:off x="0" y="6577724"/>
            <a:ext cx="7313448" cy="280276"/>
          </a:xfrm>
          <a:prstGeom prst="rect">
            <a:avLst/>
          </a:prstGeom>
          <a:solidFill>
            <a:srgbClr val="002D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mbria"/>
              <a:cs typeface="Cambria"/>
            </a:endParaRPr>
          </a:p>
        </p:txBody>
      </p:sp>
      <p:sp>
        <p:nvSpPr>
          <p:cNvPr id="11" name="TextBox 10"/>
          <p:cNvSpPr txBox="1"/>
          <p:nvPr userDrawn="1"/>
        </p:nvSpPr>
        <p:spPr>
          <a:xfrm>
            <a:off x="61313" y="6577724"/>
            <a:ext cx="6364201" cy="254000"/>
          </a:xfrm>
          <a:prstGeom prst="rect">
            <a:avLst/>
          </a:prstGeom>
        </p:spPr>
        <p:txBody>
          <a:bodyPr vert="horz" wrap="none" lIns="91440" tIns="45720" rIns="91440" bIns="45720" rtlCol="0" anchor="b">
            <a:noAutofit/>
          </a:bodyPr>
          <a:lstStyle/>
          <a:p>
            <a:r>
              <a:rPr lang="en-US" sz="1200" b="0" i="1" dirty="0" smtClean="0">
                <a:solidFill>
                  <a:schemeClr val="bg1"/>
                </a:solidFill>
                <a:latin typeface="Cambria"/>
                <a:cs typeface="Cambria"/>
              </a:rPr>
              <a:t>Department</a:t>
            </a:r>
            <a:r>
              <a:rPr lang="en-US" sz="1200" b="0" i="1" baseline="0" dirty="0" smtClean="0">
                <a:solidFill>
                  <a:schemeClr val="bg1"/>
                </a:solidFill>
                <a:latin typeface="Cambria"/>
                <a:cs typeface="Cambria"/>
              </a:rPr>
              <a:t> of Civil and Environmental Engineering</a:t>
            </a:r>
            <a:endParaRPr lang="en-US" sz="1200" b="0" i="1" dirty="0" smtClean="0">
              <a:solidFill>
                <a:schemeClr val="bg1"/>
              </a:solidFill>
              <a:latin typeface="Cambria"/>
              <a:cs typeface="Cambria"/>
            </a:endParaRPr>
          </a:p>
        </p:txBody>
      </p:sp>
      <p:sp>
        <p:nvSpPr>
          <p:cNvPr id="2" name="Title 1"/>
          <p:cNvSpPr>
            <a:spLocks noGrp="1"/>
          </p:cNvSpPr>
          <p:nvPr>
            <p:ph type="title"/>
          </p:nvPr>
        </p:nvSpPr>
        <p:spPr>
          <a:xfrm>
            <a:off x="457200" y="321703"/>
            <a:ext cx="8229600" cy="1028588"/>
          </a:xfrm>
          <a:prstGeom prst="rect">
            <a:avLst/>
          </a:prstGeo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1488925"/>
            <a:ext cx="8229600" cy="4444883"/>
          </a:xfrm>
          <a:prstGeom prst="rect">
            <a:avLst/>
          </a:prstGeom>
        </p:spPr>
        <p:txBody>
          <a:bodyPr>
            <a:normAutofit/>
          </a:bodyPr>
          <a:lstStyle>
            <a:lvl1pPr marL="0" indent="0">
              <a:buNone/>
              <a:defRPr sz="2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5" name="Right Triangle 4"/>
          <p:cNvSpPr/>
          <p:nvPr userDrawn="1"/>
        </p:nvSpPr>
        <p:spPr>
          <a:xfrm flipH="1">
            <a:off x="6425513" y="5758184"/>
            <a:ext cx="2718480" cy="1099817"/>
          </a:xfrm>
          <a:prstGeom prst="rtTriangle">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ight Triangle 5"/>
          <p:cNvSpPr/>
          <p:nvPr userDrawn="1"/>
        </p:nvSpPr>
        <p:spPr>
          <a:xfrm flipH="1">
            <a:off x="6425514" y="5910649"/>
            <a:ext cx="2718482" cy="947352"/>
          </a:xfrm>
          <a:prstGeom prst="rtTriangle">
            <a:avLst/>
          </a:prstGeom>
          <a:solidFill>
            <a:srgbClr val="E2E4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PSU_ENG_RGB_287_284-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4832" y="6315675"/>
            <a:ext cx="1616628" cy="576649"/>
          </a:xfrm>
          <a:prstGeom prst="rect">
            <a:avLst/>
          </a:prstGeom>
        </p:spPr>
      </p:pic>
    </p:spTree>
    <p:extLst>
      <p:ext uri="{BB962C8B-B14F-4D97-AF65-F5344CB8AC3E}">
        <p14:creationId xmlns:p14="http://schemas.microsoft.com/office/powerpoint/2010/main" val="4187603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Non-bullet Text Slide">
    <p:spTree>
      <p:nvGrpSpPr>
        <p:cNvPr id="1" name=""/>
        <p:cNvGrpSpPr/>
        <p:nvPr/>
      </p:nvGrpSpPr>
      <p:grpSpPr>
        <a:xfrm>
          <a:off x="0" y="0"/>
          <a:ext cx="0" cy="0"/>
          <a:chOff x="0" y="0"/>
          <a:chExt cx="0" cy="0"/>
        </a:xfrm>
      </p:grpSpPr>
      <p:pic>
        <p:nvPicPr>
          <p:cNvPr id="9" name="Picture 8" descr="background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9144000" cy="6858000"/>
          </a:xfrm>
          <a:prstGeom prst="rect">
            <a:avLst/>
          </a:prstGeom>
        </p:spPr>
      </p:pic>
      <p:sp>
        <p:nvSpPr>
          <p:cNvPr id="10" name="Rectangle 9"/>
          <p:cNvSpPr/>
          <p:nvPr userDrawn="1"/>
        </p:nvSpPr>
        <p:spPr>
          <a:xfrm>
            <a:off x="0" y="6577724"/>
            <a:ext cx="7313448" cy="280276"/>
          </a:xfrm>
          <a:prstGeom prst="rect">
            <a:avLst/>
          </a:prstGeom>
          <a:solidFill>
            <a:srgbClr val="002D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mbria"/>
              <a:cs typeface="Cambria"/>
            </a:endParaRPr>
          </a:p>
        </p:txBody>
      </p:sp>
      <p:sp>
        <p:nvSpPr>
          <p:cNvPr id="11" name="TextBox 10"/>
          <p:cNvSpPr txBox="1"/>
          <p:nvPr userDrawn="1"/>
        </p:nvSpPr>
        <p:spPr>
          <a:xfrm>
            <a:off x="61313" y="6577724"/>
            <a:ext cx="6364201" cy="254000"/>
          </a:xfrm>
          <a:prstGeom prst="rect">
            <a:avLst/>
          </a:prstGeom>
        </p:spPr>
        <p:txBody>
          <a:bodyPr vert="horz" wrap="none" lIns="91440" tIns="45720" rIns="91440" bIns="45720" rtlCol="0" anchor="b">
            <a:noAutofit/>
          </a:bodyPr>
          <a:lstStyle/>
          <a:p>
            <a:r>
              <a:rPr lang="en-US" sz="1200" b="0" i="1" dirty="0" smtClean="0">
                <a:solidFill>
                  <a:schemeClr val="bg1"/>
                </a:solidFill>
                <a:latin typeface="Cambria"/>
                <a:cs typeface="Cambria"/>
              </a:rPr>
              <a:t>Department</a:t>
            </a:r>
            <a:r>
              <a:rPr lang="en-US" sz="1200" b="0" i="1" baseline="0" dirty="0" smtClean="0">
                <a:solidFill>
                  <a:schemeClr val="bg1"/>
                </a:solidFill>
                <a:latin typeface="Cambria"/>
                <a:cs typeface="Cambria"/>
              </a:rPr>
              <a:t> of Civil and Environmental Engineering</a:t>
            </a:r>
            <a:endParaRPr lang="en-US" sz="1200" b="0" i="1" dirty="0" smtClean="0">
              <a:solidFill>
                <a:schemeClr val="bg1"/>
              </a:solidFill>
              <a:latin typeface="Cambria"/>
              <a:cs typeface="Cambria"/>
            </a:endParaRPr>
          </a:p>
        </p:txBody>
      </p:sp>
      <p:sp>
        <p:nvSpPr>
          <p:cNvPr id="2" name="Title 1"/>
          <p:cNvSpPr>
            <a:spLocks noGrp="1"/>
          </p:cNvSpPr>
          <p:nvPr>
            <p:ph type="title"/>
          </p:nvPr>
        </p:nvSpPr>
        <p:spPr>
          <a:xfrm>
            <a:off x="457200" y="321703"/>
            <a:ext cx="8229600" cy="1028588"/>
          </a:xfrm>
          <a:prstGeom prst="rect">
            <a:avLst/>
          </a:prstGeo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1488925"/>
            <a:ext cx="8229600" cy="4444883"/>
          </a:xfrm>
          <a:prstGeom prst="rect">
            <a:avLst/>
          </a:prstGeom>
        </p:spPr>
        <p:txBody>
          <a:bodyPr>
            <a:normAutofit/>
          </a:bodyPr>
          <a:lstStyle>
            <a:lvl1pPr marL="0" indent="0">
              <a:buNone/>
              <a:defRPr sz="2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5" name="Right Triangle 4"/>
          <p:cNvSpPr/>
          <p:nvPr userDrawn="1"/>
        </p:nvSpPr>
        <p:spPr>
          <a:xfrm flipH="1">
            <a:off x="6425513" y="5758184"/>
            <a:ext cx="2718480" cy="1099817"/>
          </a:xfrm>
          <a:prstGeom prst="rtTriangle">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ight Triangle 5"/>
          <p:cNvSpPr/>
          <p:nvPr userDrawn="1"/>
        </p:nvSpPr>
        <p:spPr>
          <a:xfrm flipH="1">
            <a:off x="6425514" y="5910649"/>
            <a:ext cx="2718482" cy="947352"/>
          </a:xfrm>
          <a:prstGeom prst="rtTriangle">
            <a:avLst/>
          </a:prstGeom>
          <a:solidFill>
            <a:srgbClr val="E2E4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PSU_ENG_RGB_287_284-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4832" y="6315675"/>
            <a:ext cx="1616628" cy="576649"/>
          </a:xfrm>
          <a:prstGeom prst="rect">
            <a:avLst/>
          </a:prstGeom>
        </p:spPr>
      </p:pic>
    </p:spTree>
    <p:extLst>
      <p:ext uri="{BB962C8B-B14F-4D97-AF65-F5344CB8AC3E}">
        <p14:creationId xmlns:p14="http://schemas.microsoft.com/office/powerpoint/2010/main" val="2747844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751317"/>
            <a:ext cx="5486400" cy="3976258"/>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84623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428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0" y="6577724"/>
            <a:ext cx="7313448" cy="280276"/>
          </a:xfrm>
          <a:prstGeom prst="rect">
            <a:avLst/>
          </a:prstGeom>
          <a:solidFill>
            <a:srgbClr val="002D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mbria"/>
              <a:cs typeface="Cambria"/>
            </a:endParaRPr>
          </a:p>
        </p:txBody>
      </p:sp>
      <p:sp>
        <p:nvSpPr>
          <p:cNvPr id="9" name="Right Triangle 8"/>
          <p:cNvSpPr/>
          <p:nvPr/>
        </p:nvSpPr>
        <p:spPr>
          <a:xfrm flipH="1">
            <a:off x="6425513" y="5758184"/>
            <a:ext cx="2718480" cy="1099817"/>
          </a:xfrm>
          <a:prstGeom prst="rtTriangle">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ight Triangle 4"/>
          <p:cNvSpPr/>
          <p:nvPr/>
        </p:nvSpPr>
        <p:spPr>
          <a:xfrm flipH="1">
            <a:off x="6425514" y="5910649"/>
            <a:ext cx="2718482" cy="947352"/>
          </a:xfrm>
          <a:prstGeom prst="rtTriangle">
            <a:avLst/>
          </a:prstGeom>
          <a:solidFill>
            <a:srgbClr val="E2E4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7" name="Title Placeholder 1"/>
          <p:cNvSpPr>
            <a:spLocks noGrp="1"/>
          </p:cNvSpPr>
          <p:nvPr>
            <p:ph type="title"/>
          </p:nvPr>
        </p:nvSpPr>
        <p:spPr bwMode="auto">
          <a:xfrm>
            <a:off x="457200" y="2651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8" name="Text Placeholder 2"/>
          <p:cNvSpPr>
            <a:spLocks noGrp="1"/>
          </p:cNvSpPr>
          <p:nvPr>
            <p:ph type="body" idx="1"/>
          </p:nvPr>
        </p:nvSpPr>
        <p:spPr bwMode="auto">
          <a:xfrm>
            <a:off x="457200" y="1484313"/>
            <a:ext cx="8229600" cy="419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pic>
        <p:nvPicPr>
          <p:cNvPr id="2" name="Picture 1" descr="PSU_ENG_RGB_287_284-01.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554832" y="6315675"/>
            <a:ext cx="1616628" cy="576649"/>
          </a:xfrm>
          <a:prstGeom prst="rect">
            <a:avLst/>
          </a:prstGeom>
        </p:spPr>
      </p:pic>
      <p:sp>
        <p:nvSpPr>
          <p:cNvPr id="6" name="TextBox 5"/>
          <p:cNvSpPr txBox="1"/>
          <p:nvPr/>
        </p:nvSpPr>
        <p:spPr>
          <a:xfrm>
            <a:off x="61313" y="6577724"/>
            <a:ext cx="6364201" cy="254000"/>
          </a:xfrm>
          <a:prstGeom prst="rect">
            <a:avLst/>
          </a:prstGeom>
        </p:spPr>
        <p:txBody>
          <a:bodyPr vert="horz" wrap="none" lIns="91440" tIns="45720" rIns="91440" bIns="45720" rtlCol="0" anchor="b">
            <a:noAutofit/>
          </a:bodyPr>
          <a:lstStyle/>
          <a:p>
            <a:r>
              <a:rPr lang="en-US" sz="1200" b="0" i="1" dirty="0" smtClean="0">
                <a:solidFill>
                  <a:schemeClr val="bg1"/>
                </a:solidFill>
                <a:latin typeface="Cambria"/>
                <a:cs typeface="Cambria"/>
              </a:rPr>
              <a:t>Department</a:t>
            </a:r>
            <a:r>
              <a:rPr lang="en-US" sz="1200" b="0" i="1" baseline="0" dirty="0" smtClean="0">
                <a:solidFill>
                  <a:schemeClr val="bg1"/>
                </a:solidFill>
                <a:latin typeface="Cambria"/>
                <a:cs typeface="Cambria"/>
              </a:rPr>
              <a:t> of Civil and Environmental Engineering</a:t>
            </a:r>
            <a:endParaRPr lang="en-US" sz="1200" b="0" i="1" dirty="0" smtClean="0">
              <a:solidFill>
                <a:schemeClr val="bg1"/>
              </a:solidFill>
              <a:latin typeface="Cambria"/>
              <a:cs typeface="Cambria"/>
            </a:endParaRPr>
          </a:p>
        </p:txBody>
      </p:sp>
    </p:spTree>
  </p:cSld>
  <p:clrMap bg1="lt1" tx1="dk1" bg2="lt2" tx2="dk2" accent1="accent1" accent2="accent2" accent3="accent3" accent4="accent4" accent5="accent5" accent6="accent6" hlink="hlink" folHlink="folHlink"/>
  <p:sldLayoutIdLst>
    <p:sldLayoutId id="2147483686" r:id="rId1"/>
    <p:sldLayoutId id="2147483681" r:id="rId2"/>
    <p:sldLayoutId id="2147483689" r:id="rId3"/>
    <p:sldLayoutId id="2147483683" r:id="rId4"/>
    <p:sldLayoutId id="2147483682" r:id="rId5"/>
    <p:sldLayoutId id="2147483690" r:id="rId6"/>
    <p:sldLayoutId id="2147483691" r:id="rId7"/>
    <p:sldLayoutId id="2147483684" r:id="rId8"/>
    <p:sldLayoutId id="2147483685" r:id="rId9"/>
  </p:sldLayoutIdLst>
  <p:hf sldNum="0" hdr="0" ftr="0" dt="0"/>
  <p:txStyles>
    <p:titleStyle>
      <a:lvl1pPr algn="l" defTabSz="457200" rtl="0" eaLnBrk="1" fontAlgn="base" hangingPunct="1">
        <a:spcBef>
          <a:spcPct val="0"/>
        </a:spcBef>
        <a:spcAft>
          <a:spcPct val="0"/>
        </a:spcAft>
        <a:defRPr sz="4400" kern="1200">
          <a:solidFill>
            <a:srgbClr val="101576"/>
          </a:solidFill>
          <a:latin typeface="Cambria"/>
          <a:ea typeface="ＭＳ Ｐゴシック" charset="0"/>
          <a:cs typeface="Cambria"/>
        </a:defRPr>
      </a:lvl1pPr>
      <a:lvl2pPr algn="l" defTabSz="457200" rtl="0" eaLnBrk="1" fontAlgn="base" hangingPunct="1">
        <a:spcBef>
          <a:spcPct val="0"/>
        </a:spcBef>
        <a:spcAft>
          <a:spcPct val="0"/>
        </a:spcAft>
        <a:defRPr sz="4400">
          <a:solidFill>
            <a:srgbClr val="101576"/>
          </a:solidFill>
          <a:latin typeface="Calibri" charset="0"/>
          <a:ea typeface="ＭＳ Ｐゴシック" charset="0"/>
        </a:defRPr>
      </a:lvl2pPr>
      <a:lvl3pPr algn="l" defTabSz="457200" rtl="0" eaLnBrk="1" fontAlgn="base" hangingPunct="1">
        <a:spcBef>
          <a:spcPct val="0"/>
        </a:spcBef>
        <a:spcAft>
          <a:spcPct val="0"/>
        </a:spcAft>
        <a:defRPr sz="4400">
          <a:solidFill>
            <a:srgbClr val="101576"/>
          </a:solidFill>
          <a:latin typeface="Calibri" charset="0"/>
          <a:ea typeface="ＭＳ Ｐゴシック" charset="0"/>
        </a:defRPr>
      </a:lvl3pPr>
      <a:lvl4pPr algn="l" defTabSz="457200" rtl="0" eaLnBrk="1" fontAlgn="base" hangingPunct="1">
        <a:spcBef>
          <a:spcPct val="0"/>
        </a:spcBef>
        <a:spcAft>
          <a:spcPct val="0"/>
        </a:spcAft>
        <a:defRPr sz="4400">
          <a:solidFill>
            <a:srgbClr val="101576"/>
          </a:solidFill>
          <a:latin typeface="Calibri" charset="0"/>
          <a:ea typeface="ＭＳ Ｐゴシック" charset="0"/>
        </a:defRPr>
      </a:lvl4pPr>
      <a:lvl5pPr algn="l" defTabSz="457200" rtl="0" eaLnBrk="1" fontAlgn="base" hangingPunct="1">
        <a:spcBef>
          <a:spcPct val="0"/>
        </a:spcBef>
        <a:spcAft>
          <a:spcPct val="0"/>
        </a:spcAft>
        <a:defRPr sz="4400">
          <a:solidFill>
            <a:srgbClr val="101576"/>
          </a:solidFill>
          <a:latin typeface="Calibri" charset="0"/>
          <a:ea typeface="ＭＳ Ｐゴシック" charset="0"/>
        </a:defRPr>
      </a:lvl5pPr>
      <a:lvl6pPr marL="457200" algn="l" defTabSz="457200" rtl="0" eaLnBrk="1" fontAlgn="base" hangingPunct="1">
        <a:spcBef>
          <a:spcPct val="0"/>
        </a:spcBef>
        <a:spcAft>
          <a:spcPct val="0"/>
        </a:spcAft>
        <a:defRPr sz="4400">
          <a:solidFill>
            <a:srgbClr val="101576"/>
          </a:solidFill>
          <a:latin typeface="Calibri" charset="0"/>
          <a:ea typeface="ＭＳ Ｐゴシック" charset="0"/>
        </a:defRPr>
      </a:lvl6pPr>
      <a:lvl7pPr marL="914400" algn="l" defTabSz="457200" rtl="0" eaLnBrk="1" fontAlgn="base" hangingPunct="1">
        <a:spcBef>
          <a:spcPct val="0"/>
        </a:spcBef>
        <a:spcAft>
          <a:spcPct val="0"/>
        </a:spcAft>
        <a:defRPr sz="4400">
          <a:solidFill>
            <a:srgbClr val="101576"/>
          </a:solidFill>
          <a:latin typeface="Calibri" charset="0"/>
          <a:ea typeface="ＭＳ Ｐゴシック" charset="0"/>
        </a:defRPr>
      </a:lvl7pPr>
      <a:lvl8pPr marL="1371600" algn="l" defTabSz="457200" rtl="0" eaLnBrk="1" fontAlgn="base" hangingPunct="1">
        <a:spcBef>
          <a:spcPct val="0"/>
        </a:spcBef>
        <a:spcAft>
          <a:spcPct val="0"/>
        </a:spcAft>
        <a:defRPr sz="4400">
          <a:solidFill>
            <a:srgbClr val="101576"/>
          </a:solidFill>
          <a:latin typeface="Calibri" charset="0"/>
          <a:ea typeface="ＭＳ Ｐゴシック" charset="0"/>
        </a:defRPr>
      </a:lvl8pPr>
      <a:lvl9pPr marL="1828800" algn="l" defTabSz="457200" rtl="0" eaLnBrk="1" fontAlgn="base" hangingPunct="1">
        <a:spcBef>
          <a:spcPct val="0"/>
        </a:spcBef>
        <a:spcAft>
          <a:spcPct val="0"/>
        </a:spcAft>
        <a:defRPr sz="4400">
          <a:solidFill>
            <a:srgbClr val="101576"/>
          </a:solidFill>
          <a:latin typeface="Calibri" charset="0"/>
          <a:ea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2800" kern="1200">
          <a:solidFill>
            <a:schemeClr val="tx1"/>
          </a:solidFill>
          <a:latin typeface="+mj-lt"/>
          <a:ea typeface="ＭＳ Ｐゴシック" charset="0"/>
          <a:cs typeface="Arial Rounded MT Bold"/>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j-lt"/>
          <a:ea typeface="ＭＳ Ｐゴシック" charset="0"/>
          <a:cs typeface="Arial Rounded MT Bold"/>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j-lt"/>
          <a:ea typeface="ＭＳ Ｐゴシック" charset="0"/>
          <a:cs typeface="Arial Rounded MT Bold"/>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j-lt"/>
          <a:ea typeface="ＭＳ Ｐゴシック" charset="0"/>
          <a:cs typeface="Arial Rounded MT Bold"/>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j-lt"/>
          <a:ea typeface="ＭＳ Ｐゴシック" charset="0"/>
          <a:cs typeface="Arial Rounded MT Bol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Immersive Media for Introductory Survey Laboratory Exercises</a:t>
            </a:r>
            <a:endParaRPr lang="en-US" dirty="0"/>
          </a:p>
        </p:txBody>
      </p:sp>
      <p:sp>
        <p:nvSpPr>
          <p:cNvPr id="3" name="Text Placeholder 2"/>
          <p:cNvSpPr>
            <a:spLocks noGrp="1"/>
          </p:cNvSpPr>
          <p:nvPr>
            <p:ph type="body" sz="quarter" idx="10"/>
          </p:nvPr>
        </p:nvSpPr>
        <p:spPr>
          <a:xfrm>
            <a:off x="647056" y="2860978"/>
            <a:ext cx="7053262" cy="2724276"/>
          </a:xfrm>
        </p:spPr>
        <p:txBody>
          <a:bodyPr>
            <a:normAutofit fontScale="85000" lnSpcReduction="20000"/>
          </a:bodyPr>
          <a:lstStyle/>
          <a:p>
            <a:endParaRPr lang="en-US" dirty="0" smtClean="0"/>
          </a:p>
          <a:p>
            <a:r>
              <a:rPr lang="en-US" dirty="0" smtClean="0"/>
              <a:t>Brian J. Naberezny, PLS, GISP</a:t>
            </a:r>
          </a:p>
          <a:p>
            <a:r>
              <a:rPr lang="en-US" dirty="0" err="1" smtClean="0"/>
              <a:t>Dimitrios</a:t>
            </a:r>
            <a:r>
              <a:rPr lang="en-US" dirty="0" smtClean="0"/>
              <a:t> </a:t>
            </a:r>
            <a:r>
              <a:rPr lang="en-US" dirty="0" err="1" smtClean="0"/>
              <a:t>Bolkas</a:t>
            </a:r>
            <a:r>
              <a:rPr lang="en-US" dirty="0" smtClean="0"/>
              <a:t>, Ph.D.</a:t>
            </a:r>
          </a:p>
          <a:p>
            <a:r>
              <a:rPr lang="en-US" dirty="0" smtClean="0"/>
              <a:t>Jason </a:t>
            </a:r>
            <a:r>
              <a:rPr lang="en-US" dirty="0" err="1" smtClean="0"/>
              <a:t>Kepner</a:t>
            </a:r>
            <a:endParaRPr lang="en-US" dirty="0" smtClean="0"/>
          </a:p>
          <a:p>
            <a:r>
              <a:rPr lang="en-US" dirty="0" smtClean="0"/>
              <a:t>Jeff </a:t>
            </a:r>
            <a:r>
              <a:rPr lang="en-US" dirty="0" err="1" smtClean="0"/>
              <a:t>Chiampi</a:t>
            </a:r>
            <a:endParaRPr lang="en-US" dirty="0" smtClean="0"/>
          </a:p>
          <a:p>
            <a:r>
              <a:rPr lang="en-US" dirty="0" smtClean="0"/>
              <a:t>Eric Williams</a:t>
            </a:r>
          </a:p>
          <a:p>
            <a:endParaRPr lang="en-US" dirty="0"/>
          </a:p>
          <a:p>
            <a:r>
              <a:rPr lang="en-US" dirty="0" smtClean="0"/>
              <a:t>The Pennsylvania State University</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Effectiveness of Gate Checks has not been formally evaluated</a:t>
            </a:r>
            <a:endParaRPr lang="en-US" dirty="0"/>
          </a:p>
        </p:txBody>
      </p:sp>
      <p:sp>
        <p:nvSpPr>
          <p:cNvPr id="3" name="Content Placeholder 2"/>
          <p:cNvSpPr>
            <a:spLocks noGrp="1"/>
          </p:cNvSpPr>
          <p:nvPr>
            <p:ph sz="half" idx="1"/>
          </p:nvPr>
        </p:nvSpPr>
        <p:spPr/>
        <p:txBody>
          <a:bodyPr/>
          <a:lstStyle/>
          <a:p>
            <a:r>
              <a:rPr lang="en-US" dirty="0" smtClean="0"/>
              <a:t>Most </a:t>
            </a:r>
            <a:r>
              <a:rPr lang="en-US" dirty="0" smtClean="0"/>
              <a:t>students do not read the lab write up if a Gate Check is not required</a:t>
            </a:r>
          </a:p>
          <a:p>
            <a:r>
              <a:rPr lang="en-US" dirty="0" smtClean="0"/>
              <a:t>Gate </a:t>
            </a:r>
            <a:r>
              <a:rPr lang="en-US" dirty="0"/>
              <a:t>Check has slightly improved student comprehension</a:t>
            </a:r>
          </a:p>
          <a:p>
            <a:r>
              <a:rPr lang="en-US" dirty="0"/>
              <a:t>Students only skim lab write up sufficiently to complete the Gate Check</a:t>
            </a:r>
          </a:p>
          <a:p>
            <a:r>
              <a:rPr lang="en-US" dirty="0" smtClean="0"/>
              <a:t>Student perception </a:t>
            </a:r>
            <a:r>
              <a:rPr lang="en-US" dirty="0"/>
              <a:t>i</a:t>
            </a:r>
            <a:r>
              <a:rPr lang="en-US" dirty="0" smtClean="0"/>
              <a:t>s </a:t>
            </a:r>
            <a:r>
              <a:rPr lang="en-US" dirty="0"/>
              <a:t>required reading, not engaging in lab preparation</a:t>
            </a:r>
          </a:p>
          <a:p>
            <a:pPr marL="0" indent="0">
              <a:buNone/>
            </a:pPr>
            <a:endParaRPr lang="en-US" sz="3200" dirty="0"/>
          </a:p>
        </p:txBody>
      </p:sp>
    </p:spTree>
    <p:extLst>
      <p:ext uri="{BB962C8B-B14F-4D97-AF65-F5344CB8AC3E}">
        <p14:creationId xmlns:p14="http://schemas.microsoft.com/office/powerpoint/2010/main" val="20505695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39"/>
            <a:ext cx="8229600" cy="1282645"/>
          </a:xfrm>
        </p:spPr>
        <p:txBody>
          <a:bodyPr/>
          <a:lstStyle/>
          <a:p>
            <a:r>
              <a:rPr lang="en-US" dirty="0" smtClean="0"/>
              <a:t>360 video </a:t>
            </a:r>
            <a:r>
              <a:rPr lang="en-US" dirty="0" smtClean="0"/>
              <a:t>has potential to engage students</a:t>
            </a:r>
            <a:endParaRPr lang="en-US" dirty="0"/>
          </a:p>
        </p:txBody>
      </p:sp>
      <p:sp>
        <p:nvSpPr>
          <p:cNvPr id="3" name="Content Placeholder 2"/>
          <p:cNvSpPr>
            <a:spLocks noGrp="1"/>
          </p:cNvSpPr>
          <p:nvPr>
            <p:ph sz="half" idx="1"/>
          </p:nvPr>
        </p:nvSpPr>
        <p:spPr>
          <a:xfrm>
            <a:off x="457200" y="1745674"/>
            <a:ext cx="8229600" cy="4830618"/>
          </a:xfrm>
        </p:spPr>
        <p:txBody>
          <a:bodyPr>
            <a:normAutofit fontScale="92500" lnSpcReduction="10000"/>
          </a:bodyPr>
          <a:lstStyle/>
          <a:p>
            <a:r>
              <a:rPr lang="en-US" dirty="0" smtClean="0"/>
              <a:t>Video simultaneously captured </a:t>
            </a:r>
            <a:r>
              <a:rPr lang="en-US" dirty="0" smtClean="0"/>
              <a:t>with multiple lenses</a:t>
            </a:r>
          </a:p>
          <a:p>
            <a:r>
              <a:rPr lang="en-US" dirty="0" smtClean="0"/>
              <a:t>Individual videos are stitched together providing a single panoramic video</a:t>
            </a:r>
          </a:p>
          <a:p>
            <a:r>
              <a:rPr lang="en-US" dirty="0" smtClean="0"/>
              <a:t>360 capable software allows viewer to pan tilt, rotate the video using mouse, keyboard, finger gestures</a:t>
            </a:r>
          </a:p>
          <a:p>
            <a:r>
              <a:rPr lang="en-US" dirty="0" smtClean="0"/>
              <a:t>VR Headset viewing controlled using head gestures</a:t>
            </a:r>
          </a:p>
          <a:p>
            <a:r>
              <a:rPr lang="en-US" dirty="0" smtClean="0"/>
              <a:t>Stereoscopic capable cameras provide depth which enhances VR Headset viewing</a:t>
            </a:r>
          </a:p>
          <a:p>
            <a:r>
              <a:rPr lang="en-US" dirty="0" smtClean="0"/>
              <a:t>Consumer cameras $300 - $1000</a:t>
            </a:r>
          </a:p>
          <a:p>
            <a:r>
              <a:rPr lang="en-US" dirty="0" smtClean="0"/>
              <a:t>Professional cameras $3K - $20K, Weekly rental $200 - $1000</a:t>
            </a:r>
          </a:p>
        </p:txBody>
      </p:sp>
    </p:spTree>
    <p:extLst>
      <p:ext uri="{BB962C8B-B14F-4D97-AF65-F5344CB8AC3E}">
        <p14:creationId xmlns:p14="http://schemas.microsoft.com/office/powerpoint/2010/main" val="3342269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https://static.insta360.com/assets/www/project/official/product/pro/09_img_pro@2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6858000" y="3453220"/>
            <a:ext cx="2286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328439"/>
            <a:ext cx="8229600" cy="1282645"/>
          </a:xfrm>
        </p:spPr>
        <p:txBody>
          <a:bodyPr/>
          <a:lstStyle/>
          <a:p>
            <a:r>
              <a:rPr lang="en-US" dirty="0" smtClean="0"/>
              <a:t>360 video </a:t>
            </a:r>
            <a:r>
              <a:rPr lang="en-US" dirty="0" smtClean="0"/>
              <a:t>has potential to engage students</a:t>
            </a:r>
            <a:endParaRPr lang="en-US" dirty="0"/>
          </a:p>
        </p:txBody>
      </p:sp>
      <p:pic>
        <p:nvPicPr>
          <p:cNvPr id="1026" name="Picture 2" descr="VIRBÂ® 3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5999" y="3442383"/>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IRBÂ® 360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3442383"/>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static.insta360.com/assets/www/project/official/product/pro/08_img_pro@2x.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49598" y="3079082"/>
            <a:ext cx="2008402" cy="3012602"/>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rot="19155288">
            <a:off x="1550323" y="5224437"/>
            <a:ext cx="1371600" cy="73152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Lens 1</a:t>
            </a:r>
            <a:endParaRPr lang="en-US" sz="2000" b="1" dirty="0"/>
          </a:p>
        </p:txBody>
      </p:sp>
      <p:sp>
        <p:nvSpPr>
          <p:cNvPr id="13" name="Right Arrow 12"/>
          <p:cNvSpPr/>
          <p:nvPr/>
        </p:nvSpPr>
        <p:spPr>
          <a:xfrm rot="19140000" flipH="1">
            <a:off x="3919453" y="3032420"/>
            <a:ext cx="1371600" cy="73152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Lens 2</a:t>
            </a:r>
            <a:endParaRPr lang="en-US" sz="2000" b="1" dirty="0"/>
          </a:p>
        </p:txBody>
      </p:sp>
      <p:sp>
        <p:nvSpPr>
          <p:cNvPr id="14" name="Right Arrow 13"/>
          <p:cNvSpPr/>
          <p:nvPr/>
        </p:nvSpPr>
        <p:spPr>
          <a:xfrm rot="19155288">
            <a:off x="3926282" y="5224437"/>
            <a:ext cx="1737360" cy="73152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Stereoscopic</a:t>
            </a:r>
            <a:endParaRPr lang="en-US" sz="2000" b="1" dirty="0"/>
          </a:p>
        </p:txBody>
      </p:sp>
      <p:sp>
        <p:nvSpPr>
          <p:cNvPr id="16" name="Right Arrow 15"/>
          <p:cNvSpPr/>
          <p:nvPr/>
        </p:nvSpPr>
        <p:spPr>
          <a:xfrm rot="19155288">
            <a:off x="5926305" y="5343803"/>
            <a:ext cx="1371600" cy="73152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6 Lenses</a:t>
            </a:r>
            <a:endParaRPr lang="en-US" sz="2000" b="1" dirty="0"/>
          </a:p>
        </p:txBody>
      </p:sp>
      <p:sp>
        <p:nvSpPr>
          <p:cNvPr id="6" name="TextBox 5"/>
          <p:cNvSpPr txBox="1"/>
          <p:nvPr/>
        </p:nvSpPr>
        <p:spPr>
          <a:xfrm>
            <a:off x="457200" y="6091684"/>
            <a:ext cx="1828799" cy="484608"/>
          </a:xfrm>
          <a:prstGeom prst="rect">
            <a:avLst/>
          </a:prstGeom>
        </p:spPr>
        <p:txBody>
          <a:bodyPr vert="horz" wrap="square" lIns="91440" tIns="45720" rIns="91440" bIns="45720" rtlCol="0" anchor="b">
            <a:normAutofit/>
          </a:bodyPr>
          <a:lstStyle/>
          <a:p>
            <a:endParaRPr lang="en-US" dirty="0" smtClean="0"/>
          </a:p>
        </p:txBody>
      </p:sp>
      <p:sp>
        <p:nvSpPr>
          <p:cNvPr id="7" name="TextBox 6"/>
          <p:cNvSpPr txBox="1"/>
          <p:nvPr/>
        </p:nvSpPr>
        <p:spPr>
          <a:xfrm>
            <a:off x="1442718" y="3203718"/>
            <a:ext cx="1504604" cy="499002"/>
          </a:xfrm>
          <a:prstGeom prst="rect">
            <a:avLst/>
          </a:prstGeom>
        </p:spPr>
        <p:txBody>
          <a:bodyPr vert="horz" wrap="square" lIns="91440" tIns="45720" rIns="91440" bIns="45720" rtlCol="0" anchor="b">
            <a:normAutofit/>
          </a:bodyPr>
          <a:lstStyle/>
          <a:p>
            <a:r>
              <a:rPr lang="en-US" sz="2000" b="1" dirty="0" smtClean="0"/>
              <a:t>Garmin </a:t>
            </a:r>
            <a:r>
              <a:rPr lang="en-US" sz="2000" b="1" dirty="0" err="1" smtClean="0"/>
              <a:t>Virb</a:t>
            </a:r>
            <a:endParaRPr lang="en-US" sz="2000" b="1" dirty="0" smtClean="0"/>
          </a:p>
        </p:txBody>
      </p:sp>
      <p:sp>
        <p:nvSpPr>
          <p:cNvPr id="19" name="TextBox 18"/>
          <p:cNvSpPr txBox="1"/>
          <p:nvPr/>
        </p:nvSpPr>
        <p:spPr>
          <a:xfrm>
            <a:off x="6105698" y="3203718"/>
            <a:ext cx="1504604" cy="499002"/>
          </a:xfrm>
          <a:prstGeom prst="rect">
            <a:avLst/>
          </a:prstGeom>
        </p:spPr>
        <p:txBody>
          <a:bodyPr vert="horz" wrap="square" lIns="91440" tIns="45720" rIns="91440" bIns="45720" rtlCol="0" anchor="b">
            <a:normAutofit/>
          </a:bodyPr>
          <a:lstStyle/>
          <a:p>
            <a:r>
              <a:rPr lang="en-US" sz="2000" b="1" dirty="0" smtClean="0"/>
              <a:t>Insta360 Pro</a:t>
            </a:r>
            <a:endParaRPr lang="en-US" sz="2000" b="1" dirty="0" smtClean="0"/>
          </a:p>
        </p:txBody>
      </p:sp>
      <p:sp>
        <p:nvSpPr>
          <p:cNvPr id="3" name="Content Placeholder 2"/>
          <p:cNvSpPr>
            <a:spLocks noGrp="1"/>
          </p:cNvSpPr>
          <p:nvPr>
            <p:ph sz="half" idx="1"/>
          </p:nvPr>
        </p:nvSpPr>
        <p:spPr>
          <a:xfrm>
            <a:off x="457200" y="1745674"/>
            <a:ext cx="8229600" cy="4830618"/>
          </a:xfrm>
        </p:spPr>
        <p:txBody>
          <a:bodyPr>
            <a:normAutofit/>
          </a:bodyPr>
          <a:lstStyle/>
          <a:p>
            <a:r>
              <a:rPr lang="en-US" dirty="0" smtClean="0"/>
              <a:t>Video simultaneously captured </a:t>
            </a:r>
            <a:r>
              <a:rPr lang="en-US" dirty="0" smtClean="0"/>
              <a:t>with multiple lenses</a:t>
            </a:r>
          </a:p>
          <a:p>
            <a:r>
              <a:rPr lang="en-US" dirty="0" smtClean="0"/>
              <a:t>Individual videos are stitched together providing a single panoramic </a:t>
            </a:r>
            <a:r>
              <a:rPr lang="en-US" dirty="0" smtClean="0"/>
              <a:t>video</a:t>
            </a:r>
          </a:p>
          <a:p>
            <a:r>
              <a:rPr lang="en-US" dirty="0" smtClean="0"/>
              <a:t>Some cameras can record                                                        stereoscopic video</a:t>
            </a:r>
          </a:p>
          <a:p>
            <a:r>
              <a:rPr lang="en-US" dirty="0"/>
              <a:t>Consumer cameras $300 - $1000</a:t>
            </a:r>
          </a:p>
          <a:p>
            <a:r>
              <a:rPr lang="en-US" dirty="0"/>
              <a:t>Professional cameras $3K - $</a:t>
            </a:r>
            <a:r>
              <a:rPr lang="en-US" dirty="0" smtClean="0"/>
              <a:t>20K                                            Weekly </a:t>
            </a:r>
            <a:r>
              <a:rPr lang="en-US" dirty="0"/>
              <a:t>rental $200 - $</a:t>
            </a:r>
            <a:r>
              <a:rPr lang="en-US" dirty="0" smtClean="0"/>
              <a:t>1000</a:t>
            </a:r>
            <a:endParaRPr lang="en-US" dirty="0"/>
          </a:p>
        </p:txBody>
      </p:sp>
    </p:spTree>
    <p:extLst>
      <p:ext uri="{BB962C8B-B14F-4D97-AF65-F5344CB8AC3E}">
        <p14:creationId xmlns:p14="http://schemas.microsoft.com/office/powerpoint/2010/main" val="3775854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028"/>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1026"/>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3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4"/>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030"/>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9"/>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1032"/>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6"/>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14" grpId="0" animBg="1"/>
      <p:bldP spid="14" grpId="1" animBg="1"/>
      <p:bldP spid="16" grpId="0" animBg="1"/>
      <p:bldP spid="16" grpId="1" animBg="1"/>
      <p:bldP spid="7" grpId="0"/>
      <p:bldP spid="19" grpId="0"/>
      <p:bldP spid="19"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oculus 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6982" y="2488911"/>
            <a:ext cx="5237017" cy="523701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328439"/>
            <a:ext cx="8229600" cy="1282645"/>
          </a:xfrm>
        </p:spPr>
        <p:txBody>
          <a:bodyPr/>
          <a:lstStyle/>
          <a:p>
            <a:r>
              <a:rPr lang="en-US" dirty="0" smtClean="0"/>
              <a:t>360 video </a:t>
            </a:r>
            <a:r>
              <a:rPr lang="en-US" dirty="0" smtClean="0"/>
              <a:t>has potential to engage students</a:t>
            </a:r>
            <a:endParaRPr lang="en-US" dirty="0"/>
          </a:p>
        </p:txBody>
      </p:sp>
      <p:sp>
        <p:nvSpPr>
          <p:cNvPr id="3" name="Content Placeholder 2"/>
          <p:cNvSpPr>
            <a:spLocks noGrp="1"/>
          </p:cNvSpPr>
          <p:nvPr>
            <p:ph sz="half" idx="1"/>
          </p:nvPr>
        </p:nvSpPr>
        <p:spPr>
          <a:xfrm>
            <a:off x="457200" y="1745674"/>
            <a:ext cx="8229600" cy="4830618"/>
          </a:xfrm>
        </p:spPr>
        <p:txBody>
          <a:bodyPr>
            <a:normAutofit/>
          </a:bodyPr>
          <a:lstStyle/>
          <a:p>
            <a:r>
              <a:rPr lang="en-US" dirty="0" smtClean="0"/>
              <a:t>360 </a:t>
            </a:r>
            <a:r>
              <a:rPr lang="en-US" dirty="0" smtClean="0"/>
              <a:t>capable software allows viewer to pan tilt, rotate the video using mouse, keyboard, finger gestures</a:t>
            </a:r>
          </a:p>
          <a:p>
            <a:r>
              <a:rPr lang="en-US" dirty="0" smtClean="0"/>
              <a:t>VR Headset viewing controlled using head gestures</a:t>
            </a:r>
          </a:p>
          <a:p>
            <a:r>
              <a:rPr lang="en-US" dirty="0" smtClean="0"/>
              <a:t>Stereoscopic capable cameras provide depth which enhances VR Headset </a:t>
            </a:r>
            <a:r>
              <a:rPr lang="en-US" dirty="0" smtClean="0"/>
              <a:t>viewing</a:t>
            </a:r>
            <a:endParaRPr lang="en-US" dirty="0" smtClean="0"/>
          </a:p>
        </p:txBody>
      </p:sp>
    </p:spTree>
    <p:extLst>
      <p:ext uri="{BB962C8B-B14F-4D97-AF65-F5344CB8AC3E}">
        <p14:creationId xmlns:p14="http://schemas.microsoft.com/office/powerpoint/2010/main" val="27984271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360 Video Example</a:t>
            </a:r>
            <a:endParaRPr lang="en-US" dirty="0"/>
          </a:p>
        </p:txBody>
      </p:sp>
      <p:sp>
        <p:nvSpPr>
          <p:cNvPr id="3" name="Content Placeholder 2"/>
          <p:cNvSpPr>
            <a:spLocks noGrp="1"/>
          </p:cNvSpPr>
          <p:nvPr>
            <p:ph sz="half" idx="1"/>
          </p:nvPr>
        </p:nvSpPr>
        <p:spPr/>
        <p:txBody>
          <a:bodyPr/>
          <a:lstStyle/>
          <a:p>
            <a:endParaRPr lang="en-US"/>
          </a:p>
        </p:txBody>
      </p:sp>
    </p:spTree>
    <p:extLst>
      <p:ext uri="{BB962C8B-B14F-4D97-AF65-F5344CB8AC3E}">
        <p14:creationId xmlns:p14="http://schemas.microsoft.com/office/powerpoint/2010/main" val="24659756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MC-REU provided opportunity to develop videos </a:t>
            </a:r>
            <a:endParaRPr lang="en-US" dirty="0"/>
          </a:p>
        </p:txBody>
      </p:sp>
      <p:sp>
        <p:nvSpPr>
          <p:cNvPr id="3" name="Content Placeholder 2"/>
          <p:cNvSpPr>
            <a:spLocks noGrp="1"/>
          </p:cNvSpPr>
          <p:nvPr>
            <p:ph sz="half" idx="1"/>
          </p:nvPr>
        </p:nvSpPr>
        <p:spPr>
          <a:xfrm>
            <a:off x="457200" y="1488926"/>
            <a:ext cx="8229600" cy="5065783"/>
          </a:xfrm>
        </p:spPr>
        <p:txBody>
          <a:bodyPr>
            <a:normAutofit/>
          </a:bodyPr>
          <a:lstStyle/>
          <a:p>
            <a:r>
              <a:rPr lang="en-US" dirty="0" smtClean="0"/>
              <a:t>8 Week Research Experience </a:t>
            </a:r>
            <a:r>
              <a:rPr lang="en-US" dirty="0"/>
              <a:t>for Undergraduates</a:t>
            </a:r>
          </a:p>
          <a:p>
            <a:r>
              <a:rPr lang="en-US" dirty="0" smtClean="0"/>
              <a:t>Undergraduate Student </a:t>
            </a:r>
            <a:r>
              <a:rPr lang="en-US" dirty="0"/>
              <a:t>– Jason </a:t>
            </a:r>
            <a:endParaRPr lang="en-US" dirty="0" smtClean="0"/>
          </a:p>
          <a:p>
            <a:r>
              <a:rPr lang="en-US" dirty="0" smtClean="0"/>
              <a:t>Wilkes-Barre </a:t>
            </a:r>
            <a:r>
              <a:rPr lang="en-US" dirty="0"/>
              <a:t>Campus Mentor – </a:t>
            </a:r>
            <a:r>
              <a:rPr lang="en-US" dirty="0" err="1"/>
              <a:t>Dimitrios</a:t>
            </a:r>
            <a:r>
              <a:rPr lang="en-US" dirty="0"/>
              <a:t> and Jeff</a:t>
            </a:r>
          </a:p>
          <a:p>
            <a:r>
              <a:rPr lang="en-US" dirty="0"/>
              <a:t>University Park Campus Mentor – </a:t>
            </a:r>
            <a:r>
              <a:rPr lang="en-US" dirty="0" smtClean="0"/>
              <a:t>Brian</a:t>
            </a:r>
          </a:p>
          <a:p>
            <a:endParaRPr lang="en-US" dirty="0" smtClean="0"/>
          </a:p>
          <a:p>
            <a:r>
              <a:rPr lang="en-US" dirty="0" smtClean="0"/>
              <a:t>Goal to develop videos that </a:t>
            </a:r>
            <a:endParaRPr lang="en-US" dirty="0"/>
          </a:p>
          <a:p>
            <a:pPr lvl="1"/>
            <a:r>
              <a:rPr lang="en-US" sz="2400" dirty="0"/>
              <a:t>Engage students and </a:t>
            </a:r>
            <a:r>
              <a:rPr lang="en-US" sz="2400" dirty="0" smtClean="0"/>
              <a:t>improve their </a:t>
            </a:r>
            <a:r>
              <a:rPr lang="en-US" sz="2400" dirty="0"/>
              <a:t>comprehension</a:t>
            </a:r>
          </a:p>
          <a:p>
            <a:pPr lvl="1"/>
            <a:r>
              <a:rPr lang="en-US" sz="2400" dirty="0"/>
              <a:t>Reduce lab introduction time</a:t>
            </a:r>
          </a:p>
          <a:p>
            <a:pPr lvl="1"/>
            <a:r>
              <a:rPr lang="en-US" sz="2400" dirty="0"/>
              <a:t>Increase time available for lab execution</a:t>
            </a:r>
          </a:p>
          <a:p>
            <a:pPr lvl="1"/>
            <a:r>
              <a:rPr lang="en-US" sz="2400" dirty="0"/>
              <a:t>Provide an effective resource to assist with lab execution</a:t>
            </a:r>
          </a:p>
          <a:p>
            <a:endParaRPr lang="en-US" dirty="0"/>
          </a:p>
          <a:p>
            <a:endParaRPr lang="en-US" dirty="0"/>
          </a:p>
        </p:txBody>
      </p:sp>
    </p:spTree>
    <p:extLst>
      <p:ext uri="{BB962C8B-B14F-4D97-AF65-F5344CB8AC3E}">
        <p14:creationId xmlns:p14="http://schemas.microsoft.com/office/powerpoint/2010/main" val="41339704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39"/>
            <a:ext cx="8686800" cy="1014513"/>
          </a:xfrm>
        </p:spPr>
        <p:txBody>
          <a:bodyPr/>
          <a:lstStyle/>
          <a:p>
            <a:r>
              <a:rPr lang="en-US" dirty="0" smtClean="0"/>
              <a:t>Gate Checks will </a:t>
            </a:r>
            <a:r>
              <a:rPr lang="en-US" dirty="0" smtClean="0"/>
              <a:t>require watching videos</a:t>
            </a:r>
            <a:endParaRPr lang="en-US" dirty="0"/>
          </a:p>
        </p:txBody>
      </p:sp>
      <p:sp>
        <p:nvSpPr>
          <p:cNvPr id="3" name="Content Placeholder 2"/>
          <p:cNvSpPr>
            <a:spLocks noGrp="1"/>
          </p:cNvSpPr>
          <p:nvPr>
            <p:ph sz="half" idx="1"/>
          </p:nvPr>
        </p:nvSpPr>
        <p:spPr>
          <a:xfrm>
            <a:off x="457200" y="1488926"/>
            <a:ext cx="8229600" cy="5047675"/>
          </a:xfrm>
        </p:spPr>
        <p:txBody>
          <a:bodyPr>
            <a:normAutofit/>
          </a:bodyPr>
          <a:lstStyle/>
          <a:p>
            <a:r>
              <a:rPr lang="en-US" dirty="0" smtClean="0"/>
              <a:t>Most labs will have two videos</a:t>
            </a:r>
          </a:p>
          <a:p>
            <a:pPr marL="914400" lvl="1" indent="-457200">
              <a:buFont typeface="+mj-lt"/>
              <a:buAutoNum type="arabicPeriod"/>
            </a:pPr>
            <a:r>
              <a:rPr lang="en-US" sz="2400" dirty="0" smtClean="0"/>
              <a:t>Demonstrate use and care of equipment</a:t>
            </a:r>
          </a:p>
          <a:p>
            <a:pPr marL="914400" lvl="1" indent="-457200">
              <a:buFont typeface="+mj-lt"/>
              <a:buAutoNum type="arabicPeriod"/>
            </a:pPr>
            <a:r>
              <a:rPr lang="en-US" sz="2400" dirty="0" smtClean="0"/>
              <a:t>Demonstrate how to perform the lab</a:t>
            </a:r>
          </a:p>
          <a:p>
            <a:r>
              <a:rPr lang="en-US" dirty="0" smtClean="0"/>
              <a:t>Labs with videos</a:t>
            </a:r>
          </a:p>
          <a:p>
            <a:pPr lvl="1"/>
            <a:r>
              <a:rPr lang="en-US" sz="2400" dirty="0" smtClean="0"/>
              <a:t>Distances </a:t>
            </a:r>
            <a:r>
              <a:rPr lang="en-US" sz="2400" dirty="0"/>
              <a:t>Lab</a:t>
            </a:r>
          </a:p>
          <a:p>
            <a:pPr lvl="2"/>
            <a:r>
              <a:rPr lang="en-US" dirty="0"/>
              <a:t>Point Referencing</a:t>
            </a:r>
          </a:p>
          <a:p>
            <a:pPr lvl="2"/>
            <a:r>
              <a:rPr lang="en-US" dirty="0"/>
              <a:t>Pacing</a:t>
            </a:r>
          </a:p>
          <a:p>
            <a:pPr lvl="1"/>
            <a:r>
              <a:rPr lang="en-US" sz="2400" dirty="0"/>
              <a:t>Differential Leveling Lab</a:t>
            </a:r>
          </a:p>
          <a:p>
            <a:pPr lvl="1"/>
            <a:r>
              <a:rPr lang="en-US" sz="2400" dirty="0"/>
              <a:t>Angle Measurement Lab</a:t>
            </a:r>
          </a:p>
          <a:p>
            <a:pPr lvl="1"/>
            <a:r>
              <a:rPr lang="en-US" sz="2400" dirty="0"/>
              <a:t>Traversing Lab</a:t>
            </a:r>
          </a:p>
          <a:p>
            <a:pPr lvl="1"/>
            <a:r>
              <a:rPr lang="en-US" sz="2400" dirty="0"/>
              <a:t>Topographic Mapping Lab: Data Collection</a:t>
            </a:r>
          </a:p>
          <a:p>
            <a:pPr marL="914400" lvl="1" indent="-457200">
              <a:buFont typeface="+mj-lt"/>
              <a:buAutoNum type="arabicPeriod"/>
            </a:pPr>
            <a:endParaRPr lang="en-US" sz="2400" dirty="0" smtClean="0"/>
          </a:p>
          <a:p>
            <a:endParaRPr lang="en-US" dirty="0" smtClean="0"/>
          </a:p>
          <a:p>
            <a:pPr marL="0" indent="0">
              <a:buNone/>
            </a:pPr>
            <a:endParaRPr lang="en-US" dirty="0"/>
          </a:p>
        </p:txBody>
      </p:sp>
    </p:spTree>
    <p:extLst>
      <p:ext uri="{BB962C8B-B14F-4D97-AF65-F5344CB8AC3E}">
        <p14:creationId xmlns:p14="http://schemas.microsoft.com/office/powerpoint/2010/main" val="28456420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Effectiveness of immersive videos will be assessed in the Fall</a:t>
            </a:r>
            <a:endParaRPr lang="en-US" dirty="0"/>
          </a:p>
        </p:txBody>
      </p:sp>
      <p:sp>
        <p:nvSpPr>
          <p:cNvPr id="3" name="Content Placeholder 2"/>
          <p:cNvSpPr>
            <a:spLocks noGrp="1"/>
          </p:cNvSpPr>
          <p:nvPr>
            <p:ph sz="half" idx="1"/>
          </p:nvPr>
        </p:nvSpPr>
        <p:spPr>
          <a:xfrm>
            <a:off x="457200" y="2860526"/>
            <a:ext cx="8229600" cy="3663841"/>
          </a:xfrm>
        </p:spPr>
        <p:txBody>
          <a:bodyPr>
            <a:normAutofit fontScale="92500"/>
          </a:bodyPr>
          <a:lstStyle/>
          <a:p>
            <a:r>
              <a:rPr lang="en-US" dirty="0" smtClean="0"/>
              <a:t>Control </a:t>
            </a:r>
            <a:r>
              <a:rPr lang="en-US" dirty="0"/>
              <a:t>Sections</a:t>
            </a:r>
          </a:p>
          <a:p>
            <a:pPr lvl="1"/>
            <a:r>
              <a:rPr lang="en-US" sz="2600" dirty="0"/>
              <a:t>Access to lab write up prior to gate check</a:t>
            </a:r>
          </a:p>
          <a:p>
            <a:pPr lvl="1"/>
            <a:r>
              <a:rPr lang="en-US" sz="2600" dirty="0"/>
              <a:t>Access to videos during lab</a:t>
            </a:r>
          </a:p>
          <a:p>
            <a:pPr lvl="1"/>
            <a:r>
              <a:rPr lang="en-US" sz="2600" dirty="0"/>
              <a:t>Introduction will remain the same as previous semesters</a:t>
            </a:r>
          </a:p>
          <a:p>
            <a:r>
              <a:rPr lang="en-US" dirty="0"/>
              <a:t>Test Sections</a:t>
            </a:r>
          </a:p>
          <a:p>
            <a:pPr lvl="1"/>
            <a:r>
              <a:rPr lang="en-US" sz="2600" dirty="0"/>
              <a:t>Access to lab </a:t>
            </a:r>
            <a:r>
              <a:rPr lang="en-US" sz="2600" dirty="0" smtClean="0"/>
              <a:t>write up </a:t>
            </a:r>
            <a:r>
              <a:rPr lang="en-US" sz="2600" dirty="0"/>
              <a:t>and videos prior to gate check</a:t>
            </a:r>
          </a:p>
          <a:p>
            <a:pPr lvl="1"/>
            <a:r>
              <a:rPr lang="en-US" sz="2600" dirty="0"/>
              <a:t>Introduction time will be limited to questions</a:t>
            </a:r>
          </a:p>
          <a:p>
            <a:pPr lvl="1"/>
            <a:r>
              <a:rPr lang="en-US" sz="2600" dirty="0"/>
              <a:t>Optional “pre-survey” feedback on lab specific videos</a:t>
            </a:r>
          </a:p>
          <a:p>
            <a:pPr marL="0" indent="0">
              <a:buNone/>
            </a:pP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2212021207"/>
              </p:ext>
            </p:extLst>
          </p:nvPr>
        </p:nvGraphicFramePr>
        <p:xfrm>
          <a:off x="871696" y="1488926"/>
          <a:ext cx="7400608" cy="1371600"/>
        </p:xfrm>
        <a:graphic>
          <a:graphicData uri="http://schemas.openxmlformats.org/drawingml/2006/table">
            <a:tbl>
              <a:tblPr firstRow="1" bandRow="1">
                <a:tableStyleId>{5C22544A-7EE6-4342-B048-85BDC9FD1C3A}</a:tableStyleId>
              </a:tblPr>
              <a:tblGrid>
                <a:gridCol w="2103311">
                  <a:extLst>
                    <a:ext uri="{9D8B030D-6E8A-4147-A177-3AD203B41FA5}">
                      <a16:colId xmlns:a16="http://schemas.microsoft.com/office/drawing/2014/main" xmlns="" val="3215376747"/>
                    </a:ext>
                  </a:extLst>
                </a:gridCol>
                <a:gridCol w="1372235">
                  <a:extLst>
                    <a:ext uri="{9D8B030D-6E8A-4147-A177-3AD203B41FA5}">
                      <a16:colId xmlns:a16="http://schemas.microsoft.com/office/drawing/2014/main" xmlns="" val="1429199795"/>
                    </a:ext>
                  </a:extLst>
                </a:gridCol>
                <a:gridCol w="1818005">
                  <a:extLst>
                    <a:ext uri="{9D8B030D-6E8A-4147-A177-3AD203B41FA5}">
                      <a16:colId xmlns:a16="http://schemas.microsoft.com/office/drawing/2014/main" xmlns="" val="3926426608"/>
                    </a:ext>
                  </a:extLst>
                </a:gridCol>
                <a:gridCol w="2107057">
                  <a:extLst>
                    <a:ext uri="{9D8B030D-6E8A-4147-A177-3AD203B41FA5}">
                      <a16:colId xmlns:a16="http://schemas.microsoft.com/office/drawing/2014/main" xmlns="" val="2685057206"/>
                    </a:ext>
                  </a:extLst>
                </a:gridCol>
              </a:tblGrid>
              <a:tr h="370840">
                <a:tc>
                  <a:txBody>
                    <a:bodyPr/>
                    <a:lstStyle/>
                    <a:p>
                      <a:r>
                        <a:rPr lang="en-US" sz="2400" dirty="0" smtClean="0"/>
                        <a:t>Campus</a:t>
                      </a:r>
                      <a:endParaRPr lang="en-US" sz="2400" dirty="0"/>
                    </a:p>
                  </a:txBody>
                  <a:tcPr/>
                </a:tc>
                <a:tc>
                  <a:txBody>
                    <a:bodyPr/>
                    <a:lstStyle/>
                    <a:p>
                      <a:pPr algn="ctr"/>
                      <a:r>
                        <a:rPr lang="en-US" sz="2400" dirty="0" smtClean="0"/>
                        <a:t>Students</a:t>
                      </a:r>
                      <a:endParaRPr lang="en-US" sz="2400" dirty="0"/>
                    </a:p>
                  </a:txBody>
                  <a:tcPr/>
                </a:tc>
                <a:tc>
                  <a:txBody>
                    <a:bodyPr/>
                    <a:lstStyle/>
                    <a:p>
                      <a:pPr algn="ctr"/>
                      <a:r>
                        <a:rPr lang="en-US" sz="2400" dirty="0" smtClean="0"/>
                        <a:t>Lab</a:t>
                      </a:r>
                      <a:r>
                        <a:rPr lang="en-US" sz="2400" baseline="0" dirty="0" smtClean="0"/>
                        <a:t> Sections</a:t>
                      </a:r>
                      <a:endParaRPr lang="en-US" sz="2400" dirty="0"/>
                    </a:p>
                  </a:txBody>
                  <a:tcPr/>
                </a:tc>
                <a:tc>
                  <a:txBody>
                    <a:bodyPr/>
                    <a:lstStyle/>
                    <a:p>
                      <a:pPr algn="ctr"/>
                      <a:r>
                        <a:rPr lang="en-US" sz="2400" dirty="0" smtClean="0"/>
                        <a:t>Lab Group Size</a:t>
                      </a:r>
                      <a:endParaRPr lang="en-US" sz="2400" dirty="0"/>
                    </a:p>
                  </a:txBody>
                  <a:tcPr/>
                </a:tc>
                <a:extLst>
                  <a:ext uri="{0D108BD9-81ED-4DB2-BD59-A6C34878D82A}">
                    <a16:rowId xmlns:a16="http://schemas.microsoft.com/office/drawing/2014/main" xmlns="" val="2222526671"/>
                  </a:ext>
                </a:extLst>
              </a:tr>
              <a:tr h="370840">
                <a:tc>
                  <a:txBody>
                    <a:bodyPr/>
                    <a:lstStyle/>
                    <a:p>
                      <a:r>
                        <a:rPr lang="en-US" sz="2400" dirty="0" smtClean="0"/>
                        <a:t>University Park</a:t>
                      </a:r>
                      <a:endParaRPr lang="en-US" sz="2400" dirty="0"/>
                    </a:p>
                  </a:txBody>
                  <a:tcPr/>
                </a:tc>
                <a:tc>
                  <a:txBody>
                    <a:bodyPr/>
                    <a:lstStyle/>
                    <a:p>
                      <a:pPr algn="ctr"/>
                      <a:r>
                        <a:rPr lang="en-US" sz="2400" dirty="0" smtClean="0"/>
                        <a:t>150</a:t>
                      </a:r>
                      <a:endParaRPr lang="en-US" sz="2400" dirty="0"/>
                    </a:p>
                  </a:txBody>
                  <a:tcPr/>
                </a:tc>
                <a:tc>
                  <a:txBody>
                    <a:bodyPr/>
                    <a:lstStyle/>
                    <a:p>
                      <a:pPr algn="ctr"/>
                      <a:r>
                        <a:rPr lang="en-US" sz="2400" dirty="0" smtClean="0"/>
                        <a:t>6</a:t>
                      </a:r>
                      <a:endParaRPr lang="en-US" sz="2400" dirty="0"/>
                    </a:p>
                  </a:txBody>
                  <a:tcPr/>
                </a:tc>
                <a:tc>
                  <a:txBody>
                    <a:bodyPr/>
                    <a:lstStyle/>
                    <a:p>
                      <a:pPr algn="ctr"/>
                      <a:r>
                        <a:rPr lang="en-US" sz="2400" dirty="0" smtClean="0"/>
                        <a:t>4</a:t>
                      </a:r>
                      <a:r>
                        <a:rPr lang="en-US" sz="2400" baseline="0" dirty="0" smtClean="0"/>
                        <a:t> or 5</a:t>
                      </a:r>
                      <a:endParaRPr lang="en-US" sz="2400" dirty="0"/>
                    </a:p>
                  </a:txBody>
                  <a:tcPr/>
                </a:tc>
                <a:extLst>
                  <a:ext uri="{0D108BD9-81ED-4DB2-BD59-A6C34878D82A}">
                    <a16:rowId xmlns:a16="http://schemas.microsoft.com/office/drawing/2014/main" xmlns="" val="2913013957"/>
                  </a:ext>
                </a:extLst>
              </a:tr>
              <a:tr h="370840">
                <a:tc>
                  <a:txBody>
                    <a:bodyPr/>
                    <a:lstStyle/>
                    <a:p>
                      <a:r>
                        <a:rPr lang="en-US" sz="2400" dirty="0" smtClean="0"/>
                        <a:t>Wilkes-Barre</a:t>
                      </a:r>
                      <a:endParaRPr lang="en-US" sz="2400" dirty="0"/>
                    </a:p>
                  </a:txBody>
                  <a:tcPr/>
                </a:tc>
                <a:tc>
                  <a:txBody>
                    <a:bodyPr/>
                    <a:lstStyle/>
                    <a:p>
                      <a:pPr algn="ctr"/>
                      <a:r>
                        <a:rPr lang="en-US" sz="2400" dirty="0" smtClean="0"/>
                        <a:t>10</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3</a:t>
                      </a:r>
                      <a:endParaRPr lang="en-US" sz="2400" dirty="0"/>
                    </a:p>
                  </a:txBody>
                  <a:tcPr/>
                </a:tc>
                <a:extLst>
                  <a:ext uri="{0D108BD9-81ED-4DB2-BD59-A6C34878D82A}">
                    <a16:rowId xmlns:a16="http://schemas.microsoft.com/office/drawing/2014/main" xmlns="" val="2765263508"/>
                  </a:ext>
                </a:extLst>
              </a:tr>
            </a:tbl>
          </a:graphicData>
        </a:graphic>
      </p:graphicFrame>
    </p:spTree>
    <p:extLst>
      <p:ext uri="{BB962C8B-B14F-4D97-AF65-F5344CB8AC3E}">
        <p14:creationId xmlns:p14="http://schemas.microsoft.com/office/powerpoint/2010/main" val="16752405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Effectiveness of immersive videos will be assessed in the Fall</a:t>
            </a:r>
            <a:endParaRPr lang="en-US" dirty="0"/>
          </a:p>
        </p:txBody>
      </p:sp>
      <p:sp>
        <p:nvSpPr>
          <p:cNvPr id="3" name="Content Placeholder 2"/>
          <p:cNvSpPr>
            <a:spLocks noGrp="1"/>
          </p:cNvSpPr>
          <p:nvPr>
            <p:ph sz="half" idx="1"/>
          </p:nvPr>
        </p:nvSpPr>
        <p:spPr>
          <a:xfrm>
            <a:off x="457200" y="1488926"/>
            <a:ext cx="8229600" cy="5035441"/>
          </a:xfrm>
        </p:spPr>
        <p:txBody>
          <a:bodyPr>
            <a:normAutofit fontScale="85000" lnSpcReduction="10000"/>
          </a:bodyPr>
          <a:lstStyle/>
          <a:p>
            <a:r>
              <a:rPr lang="en-US" dirty="0" smtClean="0"/>
              <a:t>Metrics</a:t>
            </a:r>
          </a:p>
          <a:p>
            <a:pPr lvl="1"/>
            <a:r>
              <a:rPr lang="en-US" dirty="0" smtClean="0"/>
              <a:t>Number gate check attempts</a:t>
            </a:r>
          </a:p>
          <a:p>
            <a:pPr lvl="1"/>
            <a:r>
              <a:rPr lang="en-US" dirty="0" smtClean="0"/>
              <a:t>Timing of introduction portion</a:t>
            </a:r>
          </a:p>
          <a:p>
            <a:pPr lvl="1"/>
            <a:r>
              <a:rPr lang="en-US" dirty="0" smtClean="0"/>
              <a:t>Timing of lab groups to complete execution portion</a:t>
            </a:r>
          </a:p>
          <a:p>
            <a:pPr lvl="1"/>
            <a:r>
              <a:rPr lang="en-US" dirty="0" smtClean="0"/>
              <a:t>Number of questions during introduction and execution</a:t>
            </a:r>
          </a:p>
          <a:p>
            <a:pPr lvl="1"/>
            <a:r>
              <a:rPr lang="en-US" dirty="0" smtClean="0"/>
              <a:t>Grades for each lab</a:t>
            </a:r>
          </a:p>
          <a:p>
            <a:pPr lvl="1"/>
            <a:r>
              <a:rPr lang="en-US" dirty="0" smtClean="0"/>
              <a:t>Optional “post-survey” feedback on lab specific videos</a:t>
            </a:r>
          </a:p>
          <a:p>
            <a:pPr lvl="1"/>
            <a:r>
              <a:rPr lang="en-US" dirty="0" smtClean="0"/>
              <a:t>Optional “end of semester survey”  feedback on videos in general</a:t>
            </a:r>
          </a:p>
          <a:p>
            <a:r>
              <a:rPr lang="en-US" dirty="0"/>
              <a:t>Final lab</a:t>
            </a:r>
          </a:p>
          <a:p>
            <a:pPr lvl="1"/>
            <a:r>
              <a:rPr lang="en-US" dirty="0"/>
              <a:t>All students will have access to videos prior to gate check</a:t>
            </a:r>
          </a:p>
          <a:p>
            <a:pPr lvl="1"/>
            <a:r>
              <a:rPr lang="en-US" dirty="0"/>
              <a:t>See which chose video over lab write up</a:t>
            </a:r>
          </a:p>
          <a:p>
            <a:pPr marL="457200" lvl="1" indent="0">
              <a:buNone/>
            </a:pPr>
            <a:endParaRPr lang="en-US" dirty="0" smtClean="0"/>
          </a:p>
        </p:txBody>
      </p:sp>
    </p:spTree>
    <p:extLst>
      <p:ext uri="{BB962C8B-B14F-4D97-AF65-F5344CB8AC3E}">
        <p14:creationId xmlns:p14="http://schemas.microsoft.com/office/powerpoint/2010/main" val="39086658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 and improvements</a:t>
            </a:r>
            <a:endParaRPr lang="en-US" dirty="0"/>
          </a:p>
        </p:txBody>
      </p:sp>
      <p:sp>
        <p:nvSpPr>
          <p:cNvPr id="3" name="Content Placeholder 2"/>
          <p:cNvSpPr>
            <a:spLocks noGrp="1"/>
          </p:cNvSpPr>
          <p:nvPr>
            <p:ph sz="half" idx="1"/>
          </p:nvPr>
        </p:nvSpPr>
        <p:spPr>
          <a:xfrm>
            <a:off x="457200" y="1488926"/>
            <a:ext cx="8229600" cy="5094753"/>
          </a:xfrm>
        </p:spPr>
        <p:txBody>
          <a:bodyPr/>
          <a:lstStyle/>
          <a:p>
            <a:r>
              <a:rPr lang="en-US" dirty="0" smtClean="0"/>
              <a:t>When is traditional, 180, or 360 more </a:t>
            </a:r>
            <a:r>
              <a:rPr lang="en-US" dirty="0" smtClean="0"/>
              <a:t>effective?</a:t>
            </a:r>
            <a:endParaRPr lang="en-US" dirty="0" smtClean="0"/>
          </a:p>
          <a:p>
            <a:r>
              <a:rPr lang="en-US" dirty="0" smtClean="0"/>
              <a:t>What device(s) are students using to view videos and which are most </a:t>
            </a:r>
            <a:r>
              <a:rPr lang="en-US" dirty="0" smtClean="0"/>
              <a:t>effective?</a:t>
            </a:r>
            <a:endParaRPr lang="en-US" dirty="0" smtClean="0"/>
          </a:p>
          <a:p>
            <a:r>
              <a:rPr lang="en-US" dirty="0" smtClean="0"/>
              <a:t>Preference for narrated audio or live </a:t>
            </a:r>
            <a:r>
              <a:rPr lang="en-US" dirty="0" smtClean="0"/>
              <a:t>recording?</a:t>
            </a:r>
            <a:endParaRPr lang="en-US" dirty="0" smtClean="0"/>
          </a:p>
          <a:p>
            <a:r>
              <a:rPr lang="en-US" dirty="0" smtClean="0"/>
              <a:t>Stereoscopic vs </a:t>
            </a:r>
            <a:r>
              <a:rPr lang="en-US" dirty="0" err="1" smtClean="0"/>
              <a:t>Monoscopic</a:t>
            </a:r>
            <a:r>
              <a:rPr lang="en-US" dirty="0" smtClean="0"/>
              <a:t> </a:t>
            </a:r>
            <a:r>
              <a:rPr lang="en-US" dirty="0" smtClean="0"/>
              <a:t>video?</a:t>
            </a:r>
            <a:endParaRPr lang="en-US" dirty="0" smtClean="0"/>
          </a:p>
          <a:p>
            <a:pPr lvl="1"/>
            <a:r>
              <a:rPr lang="en-US" dirty="0"/>
              <a:t>Only had access to a consumer grade </a:t>
            </a:r>
            <a:r>
              <a:rPr lang="en-US" dirty="0" smtClean="0"/>
              <a:t>cameras</a:t>
            </a:r>
            <a:endParaRPr lang="en-US" dirty="0"/>
          </a:p>
          <a:p>
            <a:pPr lvl="1"/>
            <a:r>
              <a:rPr lang="en-US" dirty="0" smtClean="0"/>
              <a:t>Dropped frames created a distraction</a:t>
            </a:r>
          </a:p>
          <a:p>
            <a:pPr lvl="1"/>
            <a:r>
              <a:rPr lang="en-US" dirty="0" smtClean="0"/>
              <a:t>Stereoscopic video not </a:t>
            </a:r>
            <a:r>
              <a:rPr lang="en-US" dirty="0" smtClean="0"/>
              <a:t>utilized</a:t>
            </a:r>
          </a:p>
          <a:p>
            <a:r>
              <a:rPr lang="en-US" dirty="0" smtClean="0"/>
              <a:t>Rent a camera for improved resolution and stereoscopic capabilities</a:t>
            </a:r>
            <a:endParaRPr lang="en-US" dirty="0" smtClean="0"/>
          </a:p>
        </p:txBody>
      </p:sp>
    </p:spTree>
    <p:extLst>
      <p:ext uri="{BB962C8B-B14F-4D97-AF65-F5344CB8AC3E}">
        <p14:creationId xmlns:p14="http://schemas.microsoft.com/office/powerpoint/2010/main" val="35323131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Please excuse my absence</a:t>
            </a:r>
            <a:endParaRPr lang="en-US" dirty="0"/>
          </a:p>
        </p:txBody>
      </p:sp>
      <p:sp>
        <p:nvSpPr>
          <p:cNvPr id="5" name="Content Placeholder 4"/>
          <p:cNvSpPr>
            <a:spLocks noGrp="1"/>
          </p:cNvSpPr>
          <p:nvPr>
            <p:ph sz="half" idx="1"/>
          </p:nvPr>
        </p:nvSpPr>
        <p:spPr>
          <a:xfrm>
            <a:off x="457200" y="1488926"/>
            <a:ext cx="8229600" cy="5369073"/>
          </a:xfrm>
        </p:spPr>
        <p:txBody>
          <a:bodyPr>
            <a:normAutofit/>
          </a:bodyPr>
          <a:lstStyle/>
          <a:p>
            <a:r>
              <a:rPr lang="en-US" dirty="0" smtClean="0"/>
              <a:t>Brian J. Naberezny, PLS, GISP</a:t>
            </a:r>
          </a:p>
          <a:p>
            <a:r>
              <a:rPr lang="en-US" dirty="0" smtClean="0"/>
              <a:t>Lecturer in Civil and Environmental Engineering</a:t>
            </a:r>
          </a:p>
          <a:p>
            <a:r>
              <a:rPr lang="en-US" dirty="0" smtClean="0"/>
              <a:t>Introduction to Surveying Course</a:t>
            </a:r>
          </a:p>
          <a:p>
            <a:pPr lvl="1"/>
            <a:r>
              <a:rPr lang="en-US" sz="2400" dirty="0" smtClean="0"/>
              <a:t>Fall: 6 lab sections of 24 students </a:t>
            </a:r>
          </a:p>
          <a:p>
            <a:pPr lvl="1"/>
            <a:r>
              <a:rPr lang="en-US" sz="2400" dirty="0" smtClean="0"/>
              <a:t>Spring: 4 or 5 lab sections of 24 students </a:t>
            </a:r>
          </a:p>
          <a:p>
            <a:endParaRPr lang="en-US" dirty="0" smtClean="0"/>
          </a:p>
          <a:p>
            <a:endParaRPr lang="en-US" dirty="0"/>
          </a:p>
          <a:p>
            <a:endParaRPr lang="en-US" dirty="0" smtClean="0"/>
          </a:p>
          <a:p>
            <a:endParaRPr lang="en-US" dirty="0" smtClean="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3424" y="0"/>
            <a:ext cx="1560576" cy="1950720"/>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960419769"/>
              </p:ext>
            </p:extLst>
          </p:nvPr>
        </p:nvGraphicFramePr>
        <p:xfrm>
          <a:off x="1489623" y="4074980"/>
          <a:ext cx="6164754" cy="1854200"/>
        </p:xfrm>
        <a:graphic>
          <a:graphicData uri="http://schemas.openxmlformats.org/drawingml/2006/table">
            <a:tbl>
              <a:tblPr firstRow="1" bandRow="1">
                <a:tableStyleId>{073A0DAA-6AF3-43AB-8588-CEC1D06C72B9}</a:tableStyleId>
              </a:tblPr>
              <a:tblGrid>
                <a:gridCol w="1279716">
                  <a:extLst>
                    <a:ext uri="{9D8B030D-6E8A-4147-A177-3AD203B41FA5}">
                      <a16:colId xmlns:a16="http://schemas.microsoft.com/office/drawing/2014/main" xmlns="" val="316305252"/>
                    </a:ext>
                  </a:extLst>
                </a:gridCol>
                <a:gridCol w="4885038">
                  <a:extLst>
                    <a:ext uri="{9D8B030D-6E8A-4147-A177-3AD203B41FA5}">
                      <a16:colId xmlns:a16="http://schemas.microsoft.com/office/drawing/2014/main" xmlns="" val="1584551430"/>
                    </a:ext>
                  </a:extLst>
                </a:gridCol>
              </a:tblGrid>
              <a:tr h="370840">
                <a:tc>
                  <a:txBody>
                    <a:bodyPr/>
                    <a:lstStyle/>
                    <a:p>
                      <a:pPr algn="ctr"/>
                      <a:r>
                        <a:rPr lang="en-US" dirty="0" smtClean="0"/>
                        <a:t>Enrollment</a:t>
                      </a:r>
                      <a:endParaRPr lang="en-US" dirty="0"/>
                    </a:p>
                  </a:txBody>
                  <a:tcPr/>
                </a:tc>
                <a:tc>
                  <a:txBody>
                    <a:bodyPr/>
                    <a:lstStyle/>
                    <a:p>
                      <a:r>
                        <a:rPr lang="en-US" dirty="0" smtClean="0"/>
                        <a:t>Major</a:t>
                      </a:r>
                      <a:endParaRPr lang="en-US" dirty="0"/>
                    </a:p>
                  </a:txBody>
                  <a:tcPr/>
                </a:tc>
                <a:extLst>
                  <a:ext uri="{0D108BD9-81ED-4DB2-BD59-A6C34878D82A}">
                    <a16:rowId xmlns:a16="http://schemas.microsoft.com/office/drawing/2014/main" xmlns="" val="3544552771"/>
                  </a:ext>
                </a:extLst>
              </a:tr>
              <a:tr h="370840">
                <a:tc>
                  <a:txBody>
                    <a:bodyPr/>
                    <a:lstStyle/>
                    <a:p>
                      <a:pPr algn="ctr"/>
                      <a:r>
                        <a:rPr lang="en-US" dirty="0" smtClean="0"/>
                        <a:t>70%</a:t>
                      </a:r>
                      <a:endParaRPr lang="en-US" dirty="0"/>
                    </a:p>
                  </a:txBody>
                  <a:tcPr/>
                </a:tc>
                <a:tc>
                  <a:txBody>
                    <a:bodyPr/>
                    <a:lstStyle/>
                    <a:p>
                      <a:r>
                        <a:rPr lang="en-US" dirty="0" smtClean="0"/>
                        <a:t>Civil and Environmental Engineering (Required)</a:t>
                      </a:r>
                      <a:endParaRPr lang="en-US" dirty="0"/>
                    </a:p>
                  </a:txBody>
                  <a:tcPr/>
                </a:tc>
                <a:extLst>
                  <a:ext uri="{0D108BD9-81ED-4DB2-BD59-A6C34878D82A}">
                    <a16:rowId xmlns:a16="http://schemas.microsoft.com/office/drawing/2014/main" xmlns="" val="1667903936"/>
                  </a:ext>
                </a:extLst>
              </a:tr>
              <a:tr h="370840">
                <a:tc>
                  <a:txBody>
                    <a:bodyPr/>
                    <a:lstStyle/>
                    <a:p>
                      <a:pPr algn="ctr"/>
                      <a:r>
                        <a:rPr lang="en-US" dirty="0" smtClean="0"/>
                        <a:t>25%</a:t>
                      </a:r>
                      <a:endParaRPr lang="en-US" dirty="0"/>
                    </a:p>
                  </a:txBody>
                  <a:tcPr/>
                </a:tc>
                <a:tc>
                  <a:txBody>
                    <a:bodyPr/>
                    <a:lstStyle/>
                    <a:p>
                      <a:r>
                        <a:rPr lang="en-US" dirty="0" smtClean="0"/>
                        <a:t>Architectural Engineering (Required</a:t>
                      </a:r>
                      <a:r>
                        <a:rPr lang="en-US" baseline="0" dirty="0" smtClean="0"/>
                        <a:t> for some)</a:t>
                      </a:r>
                      <a:endParaRPr lang="en-US" dirty="0"/>
                    </a:p>
                  </a:txBody>
                  <a:tcPr/>
                </a:tc>
                <a:extLst>
                  <a:ext uri="{0D108BD9-81ED-4DB2-BD59-A6C34878D82A}">
                    <a16:rowId xmlns:a16="http://schemas.microsoft.com/office/drawing/2014/main" xmlns="" val="639573732"/>
                  </a:ext>
                </a:extLst>
              </a:tr>
              <a:tr h="370840">
                <a:tc>
                  <a:txBody>
                    <a:bodyPr/>
                    <a:lstStyle/>
                    <a:p>
                      <a:pPr algn="ctr"/>
                      <a:r>
                        <a:rPr lang="en-US" dirty="0" smtClean="0"/>
                        <a:t>4%</a:t>
                      </a:r>
                      <a:endParaRPr lang="en-US" dirty="0"/>
                    </a:p>
                  </a:txBody>
                  <a:tcPr/>
                </a:tc>
                <a:tc>
                  <a:txBody>
                    <a:bodyPr/>
                    <a:lstStyle/>
                    <a:p>
                      <a:r>
                        <a:rPr lang="en-US" dirty="0" smtClean="0"/>
                        <a:t>Mining</a:t>
                      </a:r>
                      <a:r>
                        <a:rPr lang="en-US" baseline="0" dirty="0" smtClean="0"/>
                        <a:t> Engineering (Required)</a:t>
                      </a:r>
                      <a:endParaRPr lang="en-US" dirty="0"/>
                    </a:p>
                  </a:txBody>
                  <a:tcPr/>
                </a:tc>
                <a:extLst>
                  <a:ext uri="{0D108BD9-81ED-4DB2-BD59-A6C34878D82A}">
                    <a16:rowId xmlns:a16="http://schemas.microsoft.com/office/drawing/2014/main" xmlns="" val="794643795"/>
                  </a:ext>
                </a:extLst>
              </a:tr>
              <a:tr h="370840">
                <a:tc>
                  <a:txBody>
                    <a:bodyPr/>
                    <a:lstStyle/>
                    <a:p>
                      <a:pPr algn="ctr"/>
                      <a:r>
                        <a:rPr lang="en-US" dirty="0" smtClean="0"/>
                        <a:t>1%</a:t>
                      </a:r>
                      <a:endParaRPr lang="en-US" dirty="0"/>
                    </a:p>
                  </a:txBody>
                  <a:tcPr/>
                </a:tc>
                <a:tc>
                  <a:txBody>
                    <a:bodyPr/>
                    <a:lstStyle/>
                    <a:p>
                      <a:r>
                        <a:rPr lang="en-US" dirty="0" smtClean="0"/>
                        <a:t>Other (Elective)</a:t>
                      </a:r>
                      <a:endParaRPr lang="en-US" dirty="0"/>
                    </a:p>
                  </a:txBody>
                  <a:tcPr/>
                </a:tc>
                <a:extLst>
                  <a:ext uri="{0D108BD9-81ED-4DB2-BD59-A6C34878D82A}">
                    <a16:rowId xmlns:a16="http://schemas.microsoft.com/office/drawing/2014/main" xmlns="" val="3329336339"/>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a:t>
            </a:r>
            <a:endParaRPr lang="en-US" dirty="0"/>
          </a:p>
        </p:txBody>
      </p:sp>
      <p:sp>
        <p:nvSpPr>
          <p:cNvPr id="3" name="Content Placeholder 2"/>
          <p:cNvSpPr>
            <a:spLocks noGrp="1"/>
          </p:cNvSpPr>
          <p:nvPr>
            <p:ph sz="half" idx="2"/>
          </p:nvPr>
        </p:nvSpPr>
        <p:spPr/>
        <p:txBody>
          <a:bodyPr/>
          <a:lstStyle/>
          <a:p>
            <a:pPr marL="0" indent="0" algn="ctr">
              <a:buNone/>
            </a:pPr>
            <a:endParaRPr lang="en-US" dirty="0" smtClean="0"/>
          </a:p>
          <a:p>
            <a:pPr marL="0" indent="0" algn="ctr">
              <a:buNone/>
            </a:pPr>
            <a:r>
              <a:rPr lang="en-US" dirty="0" smtClean="0"/>
              <a:t>Brian Naberezny</a:t>
            </a:r>
          </a:p>
          <a:p>
            <a:pPr marL="0" indent="0" algn="ctr">
              <a:buNone/>
            </a:pPr>
            <a:r>
              <a:rPr lang="en-US" dirty="0" smtClean="0"/>
              <a:t>nabs@psu.edu</a:t>
            </a:r>
          </a:p>
          <a:p>
            <a:pPr marL="0" indent="0" algn="ctr">
              <a:buNone/>
            </a:pPr>
            <a:endParaRPr lang="en-US" dirty="0" smtClean="0"/>
          </a:p>
          <a:p>
            <a:pPr marL="0" indent="0" algn="ctr">
              <a:buNone/>
            </a:pPr>
            <a:r>
              <a:rPr lang="en-US" dirty="0" err="1" smtClean="0"/>
              <a:t>Dimitrios</a:t>
            </a:r>
            <a:r>
              <a:rPr lang="en-US" dirty="0" smtClean="0"/>
              <a:t> </a:t>
            </a:r>
            <a:r>
              <a:rPr lang="en-US" dirty="0" err="1" smtClean="0"/>
              <a:t>Bolkas</a:t>
            </a:r>
            <a:endParaRPr lang="en-US" dirty="0" smtClean="0"/>
          </a:p>
          <a:p>
            <a:pPr marL="0" indent="0" algn="ctr">
              <a:buNone/>
            </a:pPr>
            <a:r>
              <a:rPr lang="en-US" dirty="0" smtClean="0"/>
              <a:t>dxb80@psu.edu </a:t>
            </a:r>
            <a:endParaRPr lang="en-US" dirty="0"/>
          </a:p>
        </p:txBody>
      </p:sp>
    </p:spTree>
    <p:extLst>
      <p:ext uri="{BB962C8B-B14F-4D97-AF65-F5344CB8AC3E}">
        <p14:creationId xmlns:p14="http://schemas.microsoft.com/office/powerpoint/2010/main" val="24426201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Team</a:t>
            </a:r>
            <a:endParaRPr lang="en-US" dirty="0"/>
          </a:p>
        </p:txBody>
      </p:sp>
      <p:sp>
        <p:nvSpPr>
          <p:cNvPr id="3" name="Content Placeholder 2"/>
          <p:cNvSpPr>
            <a:spLocks noGrp="1"/>
          </p:cNvSpPr>
          <p:nvPr>
            <p:ph sz="half" idx="1"/>
          </p:nvPr>
        </p:nvSpPr>
        <p:spPr>
          <a:xfrm>
            <a:off x="457200" y="1488927"/>
            <a:ext cx="8229600" cy="5060154"/>
          </a:xfrm>
        </p:spPr>
        <p:txBody>
          <a:bodyPr>
            <a:normAutofit/>
          </a:bodyPr>
          <a:lstStyle/>
          <a:p>
            <a:r>
              <a:rPr lang="en-US" sz="2400" dirty="0" err="1" smtClean="0"/>
              <a:t>Dimitrios</a:t>
            </a:r>
            <a:r>
              <a:rPr lang="en-US" sz="2400" dirty="0" smtClean="0"/>
              <a:t> </a:t>
            </a:r>
            <a:r>
              <a:rPr lang="en-US" sz="2400" dirty="0" err="1" smtClean="0"/>
              <a:t>Bolkas</a:t>
            </a:r>
            <a:r>
              <a:rPr lang="en-US" sz="2400" dirty="0" smtClean="0"/>
              <a:t>: </a:t>
            </a:r>
            <a:r>
              <a:rPr lang="en-US" sz="2400" dirty="0"/>
              <a:t>Assistant Professor in </a:t>
            </a:r>
            <a:r>
              <a:rPr lang="en-US" sz="2400" dirty="0" smtClean="0"/>
              <a:t>Surveying, PSU W-B</a:t>
            </a:r>
            <a:endParaRPr lang="en-US" sz="2400" dirty="0"/>
          </a:p>
          <a:p>
            <a:r>
              <a:rPr lang="en-US" sz="2400" dirty="0" smtClean="0"/>
              <a:t>Jeff </a:t>
            </a:r>
            <a:r>
              <a:rPr lang="en-US" sz="2400" dirty="0" err="1" smtClean="0"/>
              <a:t>Chiampi</a:t>
            </a:r>
            <a:r>
              <a:rPr lang="en-US" sz="2400" dirty="0" smtClean="0"/>
              <a:t>: </a:t>
            </a:r>
            <a:r>
              <a:rPr lang="en-US" sz="2400" dirty="0"/>
              <a:t>Lecturer in Computer </a:t>
            </a:r>
            <a:r>
              <a:rPr lang="en-US" sz="2400" dirty="0" smtClean="0"/>
              <a:t>Science, PSU W-B</a:t>
            </a:r>
          </a:p>
          <a:p>
            <a:r>
              <a:rPr lang="en-US" sz="2400" dirty="0" smtClean="0"/>
              <a:t>Jason </a:t>
            </a:r>
            <a:r>
              <a:rPr lang="en-US" sz="2400" dirty="0" err="1" smtClean="0"/>
              <a:t>Kepner</a:t>
            </a:r>
            <a:r>
              <a:rPr lang="en-US" sz="2400" dirty="0" smtClean="0"/>
              <a:t>: UG Student in Telecommunications, PSU W-B</a:t>
            </a:r>
          </a:p>
          <a:p>
            <a:r>
              <a:rPr lang="en-US" sz="2400" dirty="0" smtClean="0"/>
              <a:t>Eric Williams: UG Student in Surveying, PSU W-B</a:t>
            </a:r>
          </a:p>
          <a:p>
            <a:r>
              <a:rPr lang="en-US" sz="2400" dirty="0" smtClean="0"/>
              <a:t>Darius </a:t>
            </a:r>
            <a:r>
              <a:rPr lang="en-US" sz="2400" dirty="0" err="1" smtClean="0"/>
              <a:t>Khademi</a:t>
            </a:r>
            <a:r>
              <a:rPr lang="en-US" sz="2400" dirty="0" smtClean="0"/>
              <a:t>:</a:t>
            </a:r>
            <a:r>
              <a:rPr lang="en-US" sz="2400" dirty="0"/>
              <a:t> </a:t>
            </a:r>
            <a:r>
              <a:rPr lang="en-US" sz="2400" dirty="0" smtClean="0"/>
              <a:t>UG Student in Civil Engineering, PSU UP</a:t>
            </a:r>
          </a:p>
          <a:p>
            <a:r>
              <a:rPr lang="en-US" sz="2400" dirty="0" smtClean="0"/>
              <a:t>Joshua </a:t>
            </a:r>
            <a:r>
              <a:rPr lang="en-US" sz="2400" dirty="0" err="1" smtClean="0"/>
              <a:t>Pannaman</a:t>
            </a:r>
            <a:r>
              <a:rPr lang="en-US" sz="2400" dirty="0"/>
              <a:t>: </a:t>
            </a:r>
            <a:r>
              <a:rPr lang="en-US" sz="2400" dirty="0" smtClean="0"/>
              <a:t>UG </a:t>
            </a:r>
            <a:r>
              <a:rPr lang="en-US" sz="2400" dirty="0"/>
              <a:t>Student in Civil Engineering, PSU </a:t>
            </a:r>
            <a:r>
              <a:rPr lang="en-US" sz="2400" dirty="0" smtClean="0"/>
              <a:t>UP</a:t>
            </a:r>
            <a:endParaRPr lang="en-US" sz="2400" dirty="0"/>
          </a:p>
        </p:txBody>
      </p:sp>
    </p:spTree>
    <p:extLst>
      <p:ext uri="{BB962C8B-B14F-4D97-AF65-F5344CB8AC3E}">
        <p14:creationId xmlns:p14="http://schemas.microsoft.com/office/powerpoint/2010/main" val="24994949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Lab Challenges: Time constraints</a:t>
            </a:r>
            <a:endParaRPr lang="en-US" sz="4000" dirty="0"/>
          </a:p>
        </p:txBody>
      </p:sp>
      <p:sp>
        <p:nvSpPr>
          <p:cNvPr id="3" name="Content Placeholder 2"/>
          <p:cNvSpPr>
            <a:spLocks noGrp="1"/>
          </p:cNvSpPr>
          <p:nvPr>
            <p:ph sz="half" idx="1"/>
          </p:nvPr>
        </p:nvSpPr>
        <p:spPr>
          <a:xfrm>
            <a:off x="457200" y="1488926"/>
            <a:ext cx="8229600" cy="5010727"/>
          </a:xfrm>
        </p:spPr>
        <p:txBody>
          <a:bodyPr>
            <a:normAutofit fontScale="92500" lnSpcReduction="20000"/>
          </a:bodyPr>
          <a:lstStyle/>
          <a:p>
            <a:r>
              <a:rPr lang="en-US" dirty="0" smtClean="0"/>
              <a:t>Three hours lab</a:t>
            </a:r>
          </a:p>
          <a:p>
            <a:r>
              <a:rPr lang="en-US" dirty="0" smtClean="0"/>
              <a:t>Instruction </a:t>
            </a:r>
            <a:r>
              <a:rPr lang="en-US" dirty="0" smtClean="0"/>
              <a:t>Portion</a:t>
            </a:r>
            <a:endParaRPr lang="en-US" dirty="0"/>
          </a:p>
          <a:p>
            <a:pPr lvl="1"/>
            <a:r>
              <a:rPr lang="en-US" sz="2600" dirty="0"/>
              <a:t>Demonstrate use and care of equipment</a:t>
            </a:r>
          </a:p>
          <a:p>
            <a:pPr lvl="1"/>
            <a:r>
              <a:rPr lang="en-US" sz="2600" dirty="0"/>
              <a:t>Explain how to perform lab exercise</a:t>
            </a:r>
          </a:p>
          <a:p>
            <a:r>
              <a:rPr lang="en-US" dirty="0" smtClean="0"/>
              <a:t>Execution Portion</a:t>
            </a:r>
          </a:p>
          <a:p>
            <a:pPr lvl="1"/>
            <a:r>
              <a:rPr lang="en-US" sz="2600" dirty="0" smtClean="0"/>
              <a:t>Lab groups </a:t>
            </a:r>
            <a:r>
              <a:rPr lang="en-US" sz="2600" dirty="0" smtClean="0"/>
              <a:t>develop </a:t>
            </a:r>
            <a:r>
              <a:rPr lang="en-US" sz="2600" dirty="0" smtClean="0"/>
              <a:t>a plan</a:t>
            </a:r>
          </a:p>
          <a:p>
            <a:pPr lvl="1"/>
            <a:r>
              <a:rPr lang="en-US" sz="2600" dirty="0" smtClean="0"/>
              <a:t>Gather and Return equipment</a:t>
            </a:r>
          </a:p>
          <a:p>
            <a:pPr lvl="1"/>
            <a:r>
              <a:rPr lang="en-US" sz="2600" dirty="0" smtClean="0"/>
              <a:t>Walk to and from practice area</a:t>
            </a:r>
            <a:endParaRPr lang="en-US" sz="2600" dirty="0" smtClean="0"/>
          </a:p>
          <a:p>
            <a:pPr lvl="1"/>
            <a:r>
              <a:rPr lang="en-US" sz="2600" dirty="0" smtClean="0"/>
              <a:t>Compare </a:t>
            </a:r>
            <a:r>
              <a:rPr lang="en-US" sz="2600" dirty="0" smtClean="0"/>
              <a:t>field </a:t>
            </a:r>
            <a:r>
              <a:rPr lang="en-US" sz="2600" dirty="0" smtClean="0"/>
              <a:t>note and exchange                                     information </a:t>
            </a:r>
            <a:r>
              <a:rPr lang="en-US" sz="2600" dirty="0" smtClean="0"/>
              <a:t>needed to complete lab</a:t>
            </a:r>
          </a:p>
          <a:p>
            <a:r>
              <a:rPr lang="en-US" dirty="0" smtClean="0"/>
              <a:t>15 Minutes between lab sections</a:t>
            </a:r>
          </a:p>
          <a:p>
            <a:r>
              <a:rPr lang="en-US" dirty="0" smtClean="0"/>
              <a:t>Extremely difficult or impossible to schedule makeup/extra lab time</a:t>
            </a:r>
            <a:endParaRPr lang="en-US" dirty="0"/>
          </a:p>
        </p:txBody>
      </p:sp>
      <p:grpSp>
        <p:nvGrpSpPr>
          <p:cNvPr id="5" name="Group 4"/>
          <p:cNvGrpSpPr/>
          <p:nvPr/>
        </p:nvGrpSpPr>
        <p:grpSpPr>
          <a:xfrm>
            <a:off x="6977062" y="1319212"/>
            <a:ext cx="2052638" cy="4188143"/>
            <a:chOff x="5572126" y="985837"/>
            <a:chExt cx="2052638" cy="4188143"/>
          </a:xfrm>
        </p:grpSpPr>
        <p:sp>
          <p:nvSpPr>
            <p:cNvPr id="6" name="Rounded Rectangle 5"/>
            <p:cNvSpPr/>
            <p:nvPr/>
          </p:nvSpPr>
          <p:spPr>
            <a:xfrm>
              <a:off x="5572126" y="985837"/>
              <a:ext cx="1645920" cy="2011680"/>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t"/>
            <a:lstStyle/>
            <a:p>
              <a:pPr algn="ctr"/>
              <a:r>
                <a:rPr lang="en-US" b="1" dirty="0" smtClean="0"/>
                <a:t>Morning Lab</a:t>
              </a:r>
              <a:endParaRPr lang="en-US" b="1" dirty="0"/>
            </a:p>
          </p:txBody>
        </p:sp>
        <p:sp>
          <p:nvSpPr>
            <p:cNvPr id="7" name="Rounded Rectangle 6"/>
            <p:cNvSpPr/>
            <p:nvPr/>
          </p:nvSpPr>
          <p:spPr>
            <a:xfrm>
              <a:off x="5669281" y="1443039"/>
              <a:ext cx="1463040" cy="457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Instruction</a:t>
              </a:r>
              <a:endParaRPr lang="en-US" sz="2000" b="1" dirty="0"/>
            </a:p>
          </p:txBody>
        </p:sp>
        <p:sp>
          <p:nvSpPr>
            <p:cNvPr id="8" name="Rounded Rectangle 7"/>
            <p:cNvSpPr/>
            <p:nvPr/>
          </p:nvSpPr>
          <p:spPr>
            <a:xfrm>
              <a:off x="5669281" y="2007391"/>
              <a:ext cx="146304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Execution</a:t>
              </a:r>
              <a:endParaRPr lang="en-US" sz="2000" b="1" dirty="0"/>
            </a:p>
          </p:txBody>
        </p:sp>
        <p:sp>
          <p:nvSpPr>
            <p:cNvPr id="9" name="Rounded Rectangle 8"/>
            <p:cNvSpPr/>
            <p:nvPr/>
          </p:nvSpPr>
          <p:spPr>
            <a:xfrm>
              <a:off x="5572126" y="3162300"/>
              <a:ext cx="1645920" cy="2011680"/>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t"/>
            <a:lstStyle/>
            <a:p>
              <a:pPr algn="ctr"/>
              <a:r>
                <a:rPr lang="en-US" b="1" dirty="0" smtClean="0"/>
                <a:t>Mid-Day Lab</a:t>
              </a:r>
              <a:endParaRPr lang="en-US" b="1" dirty="0"/>
            </a:p>
          </p:txBody>
        </p:sp>
        <p:sp>
          <p:nvSpPr>
            <p:cNvPr id="10" name="Rounded Rectangle 9"/>
            <p:cNvSpPr/>
            <p:nvPr/>
          </p:nvSpPr>
          <p:spPr>
            <a:xfrm>
              <a:off x="5669281" y="3619502"/>
              <a:ext cx="1463040" cy="457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Instruction</a:t>
              </a:r>
              <a:endParaRPr lang="en-US" sz="2000" b="1" dirty="0"/>
            </a:p>
          </p:txBody>
        </p:sp>
        <p:sp>
          <p:nvSpPr>
            <p:cNvPr id="11" name="Rounded Rectangle 10"/>
            <p:cNvSpPr/>
            <p:nvPr/>
          </p:nvSpPr>
          <p:spPr>
            <a:xfrm>
              <a:off x="5663566" y="4170519"/>
              <a:ext cx="146304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Execution</a:t>
              </a:r>
              <a:endParaRPr lang="en-US" sz="2000" b="1" dirty="0"/>
            </a:p>
          </p:txBody>
        </p:sp>
        <p:sp>
          <p:nvSpPr>
            <p:cNvPr id="12" name="TextBox 11"/>
            <p:cNvSpPr txBox="1"/>
            <p:nvPr/>
          </p:nvSpPr>
          <p:spPr>
            <a:xfrm rot="16200000">
              <a:off x="6974683" y="1821656"/>
              <a:ext cx="928688" cy="371474"/>
            </a:xfrm>
            <a:prstGeom prst="rect">
              <a:avLst/>
            </a:prstGeom>
          </p:spPr>
          <p:txBody>
            <a:bodyPr vert="horz" wrap="square" lIns="91440" tIns="45720" rIns="91440" bIns="45720" rtlCol="0" anchor="b">
              <a:normAutofit/>
            </a:bodyPr>
            <a:lstStyle/>
            <a:p>
              <a:r>
                <a:rPr lang="en-US" b="1" dirty="0" smtClean="0"/>
                <a:t>3 Hours</a:t>
              </a:r>
              <a:endParaRPr lang="en-US" b="1" dirty="0" smtClean="0"/>
            </a:p>
          </p:txBody>
        </p:sp>
        <p:sp>
          <p:nvSpPr>
            <p:cNvPr id="13" name="TextBox 12"/>
            <p:cNvSpPr txBox="1"/>
            <p:nvPr/>
          </p:nvSpPr>
          <p:spPr>
            <a:xfrm rot="16200000">
              <a:off x="6960396" y="3982403"/>
              <a:ext cx="928688" cy="371474"/>
            </a:xfrm>
            <a:prstGeom prst="rect">
              <a:avLst/>
            </a:prstGeom>
          </p:spPr>
          <p:txBody>
            <a:bodyPr vert="horz" wrap="square" lIns="91440" tIns="45720" rIns="91440" bIns="45720" rtlCol="0" anchor="b">
              <a:normAutofit/>
            </a:bodyPr>
            <a:lstStyle/>
            <a:p>
              <a:r>
                <a:rPr lang="en-US" b="1" dirty="0" smtClean="0"/>
                <a:t>3 Hours</a:t>
              </a:r>
              <a:endParaRPr lang="en-US" b="1" dirty="0" smtClean="0"/>
            </a:p>
          </p:txBody>
        </p:sp>
      </p:grpSp>
    </p:spTree>
    <p:extLst>
      <p:ext uri="{BB962C8B-B14F-4D97-AF65-F5344CB8AC3E}">
        <p14:creationId xmlns:p14="http://schemas.microsoft.com/office/powerpoint/2010/main" val="25408408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28439"/>
            <a:ext cx="8538519" cy="1014513"/>
          </a:xfrm>
        </p:spPr>
        <p:txBody>
          <a:bodyPr/>
          <a:lstStyle/>
          <a:p>
            <a:r>
              <a:rPr lang="en-US" sz="4000" dirty="0" smtClean="0"/>
              <a:t>Lab Challenges: Engaging students</a:t>
            </a:r>
            <a:endParaRPr lang="en-US" sz="4000" dirty="0"/>
          </a:p>
        </p:txBody>
      </p:sp>
      <p:sp>
        <p:nvSpPr>
          <p:cNvPr id="3" name="Content Placeholder 2"/>
          <p:cNvSpPr>
            <a:spLocks noGrp="1"/>
          </p:cNvSpPr>
          <p:nvPr>
            <p:ph sz="half" idx="1"/>
          </p:nvPr>
        </p:nvSpPr>
        <p:spPr>
          <a:xfrm>
            <a:off x="457200" y="1488927"/>
            <a:ext cx="8229600" cy="4961300"/>
          </a:xfrm>
        </p:spPr>
        <p:txBody>
          <a:bodyPr>
            <a:normAutofit/>
          </a:bodyPr>
          <a:lstStyle/>
          <a:p>
            <a:r>
              <a:rPr lang="en-US" dirty="0" smtClean="0"/>
              <a:t>Instruction portion limited to classroom setting</a:t>
            </a:r>
          </a:p>
          <a:p>
            <a:pPr lvl="1"/>
            <a:r>
              <a:rPr lang="en-US" sz="2400" dirty="0" smtClean="0"/>
              <a:t>Can be difficult to communicate effectively outdoors</a:t>
            </a:r>
          </a:p>
          <a:p>
            <a:pPr lvl="1"/>
            <a:r>
              <a:rPr lang="en-US" sz="2400" dirty="0"/>
              <a:t>Too many distractions </a:t>
            </a:r>
            <a:r>
              <a:rPr lang="en-US" sz="2400" dirty="0" smtClean="0"/>
              <a:t>outdoors</a:t>
            </a:r>
          </a:p>
          <a:p>
            <a:r>
              <a:rPr lang="en-US" dirty="0" smtClean="0"/>
              <a:t>Classroom space insufficient to allow complete hands-on training</a:t>
            </a:r>
          </a:p>
          <a:p>
            <a:r>
              <a:rPr lang="en-US" dirty="0" smtClean="0"/>
              <a:t>Active learning can be time consuming reducing amount of time available to complete lab exercise</a:t>
            </a:r>
          </a:p>
          <a:p>
            <a:r>
              <a:rPr lang="en-US" dirty="0" smtClean="0"/>
              <a:t>Instruction portion becomes a balancing act of lecture, engagement, and time management</a:t>
            </a:r>
          </a:p>
        </p:txBody>
      </p:sp>
    </p:spTree>
    <p:extLst>
      <p:ext uri="{BB962C8B-B14F-4D97-AF65-F5344CB8AC3E}">
        <p14:creationId xmlns:p14="http://schemas.microsoft.com/office/powerpoint/2010/main" val="4617478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28439"/>
            <a:ext cx="8538519" cy="1014513"/>
          </a:xfrm>
        </p:spPr>
        <p:txBody>
          <a:bodyPr/>
          <a:lstStyle/>
          <a:p>
            <a:r>
              <a:rPr lang="en-US" sz="4000" dirty="0" smtClean="0"/>
              <a:t>Lab Challenges: Engaging </a:t>
            </a:r>
            <a:r>
              <a:rPr lang="en-US" sz="4000" dirty="0" smtClean="0"/>
              <a:t>students</a:t>
            </a:r>
            <a:endParaRPr lang="en-US" sz="4000" dirty="0"/>
          </a:p>
        </p:txBody>
      </p:sp>
      <p:sp>
        <p:nvSpPr>
          <p:cNvPr id="3" name="Content Placeholder 2"/>
          <p:cNvSpPr>
            <a:spLocks noGrp="1"/>
          </p:cNvSpPr>
          <p:nvPr>
            <p:ph sz="half" idx="1"/>
          </p:nvPr>
        </p:nvSpPr>
        <p:spPr>
          <a:xfrm>
            <a:off x="457200" y="1488927"/>
            <a:ext cx="8229600" cy="4961300"/>
          </a:xfrm>
        </p:spPr>
        <p:txBody>
          <a:bodyPr>
            <a:normAutofit/>
          </a:bodyPr>
          <a:lstStyle/>
          <a:p>
            <a:r>
              <a:rPr lang="en-US" dirty="0" smtClean="0"/>
              <a:t>Instruction portion limited to classroom setting</a:t>
            </a:r>
          </a:p>
          <a:p>
            <a:pPr lvl="1"/>
            <a:r>
              <a:rPr lang="en-US" sz="2400" dirty="0"/>
              <a:t>Too many distractions outdoors</a:t>
            </a:r>
          </a:p>
          <a:p>
            <a:pPr lvl="1"/>
            <a:r>
              <a:rPr lang="en-US" sz="2400" dirty="0" smtClean="0"/>
              <a:t>Can </a:t>
            </a:r>
            <a:r>
              <a:rPr lang="en-US" sz="2400" dirty="0" smtClean="0"/>
              <a:t>be difficult to communicate effectively </a:t>
            </a:r>
            <a:r>
              <a:rPr lang="en-US" sz="2400" dirty="0" smtClean="0"/>
              <a:t>outdoors</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 r="6999" b="34221"/>
          <a:stretch/>
        </p:blipFill>
        <p:spPr>
          <a:xfrm>
            <a:off x="320040" y="3066947"/>
            <a:ext cx="8503920" cy="3383280"/>
          </a:xfrm>
          <a:prstGeom prst="rect">
            <a:avLst/>
          </a:prstGeom>
        </p:spPr>
      </p:pic>
    </p:spTree>
    <p:extLst>
      <p:ext uri="{BB962C8B-B14F-4D97-AF65-F5344CB8AC3E}">
        <p14:creationId xmlns:p14="http://schemas.microsoft.com/office/powerpoint/2010/main" val="35150829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28439"/>
            <a:ext cx="8538519" cy="1014513"/>
          </a:xfrm>
        </p:spPr>
        <p:txBody>
          <a:bodyPr/>
          <a:lstStyle/>
          <a:p>
            <a:r>
              <a:rPr lang="en-US" sz="4000" dirty="0" smtClean="0"/>
              <a:t>Lab Challenges: Engaging students</a:t>
            </a:r>
            <a:endParaRPr lang="en-US" sz="4000" dirty="0"/>
          </a:p>
        </p:txBody>
      </p:sp>
      <p:sp>
        <p:nvSpPr>
          <p:cNvPr id="3" name="Content Placeholder 2"/>
          <p:cNvSpPr>
            <a:spLocks noGrp="1"/>
          </p:cNvSpPr>
          <p:nvPr>
            <p:ph sz="half" idx="1"/>
          </p:nvPr>
        </p:nvSpPr>
        <p:spPr>
          <a:xfrm>
            <a:off x="457200" y="1488927"/>
            <a:ext cx="8229600" cy="4961300"/>
          </a:xfrm>
        </p:spPr>
        <p:txBody>
          <a:bodyPr>
            <a:normAutofit/>
          </a:bodyPr>
          <a:lstStyle/>
          <a:p>
            <a:r>
              <a:rPr lang="en-US" dirty="0" smtClean="0"/>
              <a:t>Classroom </a:t>
            </a:r>
            <a:r>
              <a:rPr lang="en-US" dirty="0" smtClean="0"/>
              <a:t>space </a:t>
            </a:r>
            <a:r>
              <a:rPr lang="en-US" dirty="0" smtClean="0"/>
              <a:t>not large enough to accommodate tripods</a:t>
            </a:r>
          </a:p>
          <a:p>
            <a:endParaRPr lang="en-US" dirty="0" smtClean="0"/>
          </a:p>
          <a:p>
            <a:r>
              <a:rPr lang="en-US" dirty="0" smtClean="0"/>
              <a:t>Active </a:t>
            </a:r>
            <a:r>
              <a:rPr lang="en-US" dirty="0" smtClean="0"/>
              <a:t>learning can be time consuming reducing amount of time available to complete lab exercise</a:t>
            </a:r>
          </a:p>
          <a:p>
            <a:endParaRPr lang="en-US" dirty="0" smtClean="0"/>
          </a:p>
          <a:p>
            <a:r>
              <a:rPr lang="en-US" dirty="0" smtClean="0"/>
              <a:t>Instruction </a:t>
            </a:r>
            <a:r>
              <a:rPr lang="en-US" dirty="0" smtClean="0"/>
              <a:t>portion becomes a balancing act of lecture, engagement, and time management</a:t>
            </a:r>
          </a:p>
        </p:txBody>
      </p:sp>
    </p:spTree>
    <p:extLst>
      <p:ext uri="{BB962C8B-B14F-4D97-AF65-F5344CB8AC3E}">
        <p14:creationId xmlns:p14="http://schemas.microsoft.com/office/powerpoint/2010/main" val="24206942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39"/>
            <a:ext cx="8686800" cy="1014513"/>
          </a:xfrm>
        </p:spPr>
        <p:txBody>
          <a:bodyPr/>
          <a:lstStyle/>
          <a:p>
            <a:r>
              <a:rPr lang="en-US" sz="4000" dirty="0" smtClean="0"/>
              <a:t>Lab Challenges: Execution resources</a:t>
            </a:r>
            <a:endParaRPr lang="en-US" sz="4000" dirty="0"/>
          </a:p>
        </p:txBody>
      </p:sp>
      <p:sp>
        <p:nvSpPr>
          <p:cNvPr id="3" name="Content Placeholder 2"/>
          <p:cNvSpPr>
            <a:spLocks noGrp="1"/>
          </p:cNvSpPr>
          <p:nvPr>
            <p:ph sz="half" idx="1"/>
          </p:nvPr>
        </p:nvSpPr>
        <p:spPr/>
        <p:txBody>
          <a:bodyPr/>
          <a:lstStyle/>
          <a:p>
            <a:r>
              <a:rPr lang="en-US" dirty="0" smtClean="0"/>
              <a:t>Single Instructor</a:t>
            </a:r>
          </a:p>
          <a:p>
            <a:r>
              <a:rPr lang="en-US" dirty="0" smtClean="0"/>
              <a:t>Students geographically </a:t>
            </a:r>
            <a:r>
              <a:rPr lang="en-US" dirty="0"/>
              <a:t>d</a:t>
            </a:r>
            <a:r>
              <a:rPr lang="en-US" dirty="0" smtClean="0"/>
              <a:t>ispersed</a:t>
            </a:r>
          </a:p>
          <a:p>
            <a:r>
              <a:rPr lang="en-US" dirty="0" smtClean="0"/>
              <a:t>Impossible to provide timely help to all students</a:t>
            </a:r>
          </a:p>
          <a:p>
            <a:r>
              <a:rPr lang="en-US" dirty="0" smtClean="0"/>
              <a:t>Lab write up can be difficult to visualize</a:t>
            </a:r>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4126" y="3524249"/>
            <a:ext cx="2999745"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8720" y="3524248"/>
            <a:ext cx="400050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ight Arrow 5"/>
          <p:cNvSpPr/>
          <p:nvPr/>
        </p:nvSpPr>
        <p:spPr>
          <a:xfrm rot="18866277">
            <a:off x="942018" y="4195698"/>
            <a:ext cx="1743818" cy="668139"/>
          </a:xfrm>
          <a:prstGeom prst="rightArrow">
            <a:avLst>
              <a:gd name="adj1" fmla="val 50000"/>
              <a:gd name="adj2" fmla="val 48465"/>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000" b="1" dirty="0" smtClean="0"/>
              <a:t>~ 250 ft.</a:t>
            </a:r>
            <a:endParaRPr lang="en-US" sz="2000" b="1" dirty="0"/>
          </a:p>
        </p:txBody>
      </p:sp>
    </p:spTree>
    <p:extLst>
      <p:ext uri="{BB962C8B-B14F-4D97-AF65-F5344CB8AC3E}">
        <p14:creationId xmlns:p14="http://schemas.microsoft.com/office/powerpoint/2010/main" val="31192502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Gate Checks implemented to help reduce instruction time</a:t>
            </a:r>
            <a:endParaRPr lang="en-US" dirty="0"/>
          </a:p>
        </p:txBody>
      </p:sp>
      <p:sp>
        <p:nvSpPr>
          <p:cNvPr id="3" name="Content Placeholder 2"/>
          <p:cNvSpPr>
            <a:spLocks noGrp="1"/>
          </p:cNvSpPr>
          <p:nvPr>
            <p:ph sz="half" idx="1"/>
          </p:nvPr>
        </p:nvSpPr>
        <p:spPr>
          <a:xfrm>
            <a:off x="457200" y="1488926"/>
            <a:ext cx="8596184" cy="4667429"/>
          </a:xfrm>
        </p:spPr>
        <p:txBody>
          <a:bodyPr>
            <a:normAutofit lnSpcReduction="10000"/>
          </a:bodyPr>
          <a:lstStyle/>
          <a:p>
            <a:endParaRPr lang="en-US" sz="1400" dirty="0" smtClean="0"/>
          </a:p>
          <a:p>
            <a:r>
              <a:rPr lang="en-US" dirty="0" smtClean="0"/>
              <a:t>Lab write </a:t>
            </a:r>
            <a:r>
              <a:rPr lang="en-US" dirty="0"/>
              <a:t>up is </a:t>
            </a:r>
            <a:r>
              <a:rPr lang="en-US" dirty="0" smtClean="0"/>
              <a:t>posted on </a:t>
            </a:r>
            <a:r>
              <a:rPr lang="en-US" dirty="0" smtClean="0"/>
              <a:t>LMS at </a:t>
            </a:r>
            <a:r>
              <a:rPr lang="en-US" dirty="0"/>
              <a:t>least one week prior to lab session</a:t>
            </a:r>
          </a:p>
          <a:p>
            <a:endParaRPr lang="en-US" sz="1400" dirty="0" smtClean="0"/>
          </a:p>
          <a:p>
            <a:r>
              <a:rPr lang="en-US" dirty="0" smtClean="0"/>
              <a:t>LMS </a:t>
            </a:r>
            <a:r>
              <a:rPr lang="en-US" dirty="0"/>
              <a:t>quiz or activity “Gate Check”</a:t>
            </a:r>
          </a:p>
          <a:p>
            <a:pPr lvl="1"/>
            <a:r>
              <a:rPr lang="en-US" sz="2400" dirty="0" smtClean="0"/>
              <a:t>Based </a:t>
            </a:r>
            <a:r>
              <a:rPr lang="en-US" sz="2400" dirty="0"/>
              <a:t>on lab write up and/or relevant lecture material</a:t>
            </a:r>
          </a:p>
          <a:p>
            <a:pPr lvl="1"/>
            <a:r>
              <a:rPr lang="en-US" sz="2400" dirty="0"/>
              <a:t>Must score 100%, Unlimited attempts, Questions </a:t>
            </a:r>
            <a:r>
              <a:rPr lang="en-US" sz="2400" dirty="0" smtClean="0"/>
              <a:t>change</a:t>
            </a:r>
          </a:p>
          <a:p>
            <a:pPr lvl="1"/>
            <a:r>
              <a:rPr lang="en-US" sz="2400" dirty="0" smtClean="0"/>
              <a:t>Automatically </a:t>
            </a:r>
            <a:r>
              <a:rPr lang="en-US" sz="2400" dirty="0" smtClean="0"/>
              <a:t>graded by the LMS</a:t>
            </a:r>
          </a:p>
          <a:p>
            <a:pPr lvl="1"/>
            <a:r>
              <a:rPr lang="en-US" sz="2400" dirty="0" smtClean="0"/>
              <a:t>Completion </a:t>
            </a:r>
            <a:r>
              <a:rPr lang="en-US" sz="2400" dirty="0"/>
              <a:t>required prior to lab session</a:t>
            </a:r>
          </a:p>
          <a:p>
            <a:pPr lvl="1"/>
            <a:r>
              <a:rPr lang="en-US" sz="2400" dirty="0" smtClean="0"/>
              <a:t>LMS prevents those failing to successfully </a:t>
            </a:r>
            <a:r>
              <a:rPr lang="en-US" sz="2400" dirty="0" smtClean="0"/>
              <a:t>                                   complete </a:t>
            </a:r>
            <a:r>
              <a:rPr lang="en-US" sz="2400" dirty="0" smtClean="0"/>
              <a:t>the Gate Check from submitting </a:t>
            </a:r>
            <a:r>
              <a:rPr lang="en-US" sz="2400" dirty="0" smtClean="0"/>
              <a:t>                                  their </a:t>
            </a:r>
            <a:r>
              <a:rPr lang="en-US" sz="2400" dirty="0" smtClean="0"/>
              <a:t>lab resulting in a zero (0</a:t>
            </a:r>
            <a:r>
              <a:rPr lang="en-US" sz="2400" dirty="0" smtClean="0"/>
              <a:t>)</a:t>
            </a:r>
            <a:endParaRPr lang="en-US" sz="2400" dirty="0" smtClean="0"/>
          </a:p>
        </p:txBody>
      </p:sp>
      <p:sp>
        <p:nvSpPr>
          <p:cNvPr id="4" name="AutoShape 2" descr="Image result for CAnvas lm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CAnvas lm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2239" y="4186239"/>
            <a:ext cx="2671762" cy="2671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8682189"/>
      </p:ext>
    </p:extLst>
  </p:cSld>
  <p:clrMapOvr>
    <a:masterClrMapping/>
  </p:clrMapOvr>
  <p:timing>
    <p:tnLst>
      <p:par>
        <p:cTn id="1" dur="indefinite" restart="never" nodeType="tmRoot"/>
      </p:par>
    </p:tnLst>
  </p:timing>
</p:sld>
</file>

<file path=ppt/theme/theme1.xml><?xml version="1.0" encoding="utf-8"?>
<a:theme xmlns:a="http://schemas.openxmlformats.org/drawingml/2006/main" name="MNE-201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b">
        <a:normAutofit/>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1863</TotalTime>
  <Words>1967</Words>
  <Application>Microsoft Office PowerPoint</Application>
  <PresentationFormat>On-screen Show (4:3)</PresentationFormat>
  <Paragraphs>231</Paragraphs>
  <Slides>20</Slides>
  <Notes>14</Notes>
  <HiddenSlides>2</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MNE-2018</vt:lpstr>
      <vt:lpstr>Immersive Media for Introductory Survey Laboratory Exercises</vt:lpstr>
      <vt:lpstr>Please excuse my absence</vt:lpstr>
      <vt:lpstr>The Team</vt:lpstr>
      <vt:lpstr>Lab Challenges: Time constraints</vt:lpstr>
      <vt:lpstr>Lab Challenges: Engaging students</vt:lpstr>
      <vt:lpstr>Lab Challenges: Engaging students</vt:lpstr>
      <vt:lpstr>Lab Challenges: Engaging students</vt:lpstr>
      <vt:lpstr>Lab Challenges: Execution resources</vt:lpstr>
      <vt:lpstr>Gate Checks implemented to help reduce instruction time</vt:lpstr>
      <vt:lpstr>Effectiveness of Gate Checks has not been formally evaluated</vt:lpstr>
      <vt:lpstr>360 video has potential to engage students</vt:lpstr>
      <vt:lpstr>360 video has potential to engage students</vt:lpstr>
      <vt:lpstr>360 video has potential to engage students</vt:lpstr>
      <vt:lpstr>360 Video Example</vt:lpstr>
      <vt:lpstr>MC-REU provided opportunity to develop videos </vt:lpstr>
      <vt:lpstr>Gate Checks will require watching videos</vt:lpstr>
      <vt:lpstr>Effectiveness of immersive videos will be assessed in the Fall</vt:lpstr>
      <vt:lpstr>Effectiveness of immersive videos will be assessed in the Fall</vt:lpstr>
      <vt:lpstr>Future work and improvements</vt:lpstr>
      <vt:lpstr>Questions?</vt:lpstr>
    </vt:vector>
  </TitlesOfParts>
  <Company>The Pennsylvania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Dana L. Marsh</dc:creator>
  <cp:lastModifiedBy>Brian</cp:lastModifiedBy>
  <cp:revision>256</cp:revision>
  <dcterms:created xsi:type="dcterms:W3CDTF">2014-08-06T19:52:38Z</dcterms:created>
  <dcterms:modified xsi:type="dcterms:W3CDTF">2019-08-04T15:35:55Z</dcterms:modified>
</cp:coreProperties>
</file>