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5" r:id="rId2"/>
    <p:sldId id="316" r:id="rId3"/>
    <p:sldId id="434" r:id="rId4"/>
    <p:sldId id="376" r:id="rId5"/>
    <p:sldId id="377" r:id="rId6"/>
    <p:sldId id="380" r:id="rId7"/>
    <p:sldId id="379" r:id="rId8"/>
    <p:sldId id="381" r:id="rId9"/>
    <p:sldId id="389" r:id="rId10"/>
    <p:sldId id="383" r:id="rId11"/>
    <p:sldId id="384" r:id="rId12"/>
    <p:sldId id="385" r:id="rId13"/>
    <p:sldId id="386" r:id="rId14"/>
    <p:sldId id="387" r:id="rId15"/>
    <p:sldId id="388" r:id="rId16"/>
    <p:sldId id="378" r:id="rId17"/>
    <p:sldId id="390" r:id="rId18"/>
    <p:sldId id="428" r:id="rId19"/>
    <p:sldId id="433" r:id="rId20"/>
    <p:sldId id="352" r:id="rId21"/>
    <p:sldId id="431" r:id="rId22"/>
    <p:sldId id="430" r:id="rId23"/>
    <p:sldId id="391" r:id="rId24"/>
    <p:sldId id="432" r:id="rId25"/>
    <p:sldId id="289" r:id="rId26"/>
    <p:sldId id="317" r:id="rId27"/>
    <p:sldId id="319" r:id="rId28"/>
    <p:sldId id="320" r:id="rId29"/>
    <p:sldId id="321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B5A"/>
    <a:srgbClr val="5A5B59"/>
    <a:srgbClr val="313130"/>
    <a:srgbClr val="A71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40" autoAdjust="0"/>
  </p:normalViewPr>
  <p:slideViewPr>
    <p:cSldViewPr snapToGrid="0" snapToObjects="1">
      <p:cViewPr varScale="1">
        <p:scale>
          <a:sx n="112" d="100"/>
          <a:sy n="112" d="100"/>
        </p:scale>
        <p:origin x="475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FC010-97A3-A942-8945-B88D3ADAD0FB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1781D-FB72-EA49-8BD0-CEC427797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1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3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9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1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2400" y="115441"/>
            <a:ext cx="8839200" cy="1984292"/>
          </a:xfrm>
          <a:prstGeom prst="rect">
            <a:avLst/>
          </a:prstGeom>
          <a:solidFill>
            <a:srgbClr val="5A5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252133"/>
            <a:ext cx="8839200" cy="2778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31732"/>
            <a:ext cx="8229600" cy="5801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3822" y="2329940"/>
            <a:ext cx="8433824" cy="1371600"/>
          </a:xfrm>
        </p:spPr>
        <p:txBody>
          <a:bodyPr/>
          <a:lstStyle>
            <a:lvl1pPr algn="ctr">
              <a:defRPr sz="36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90002" y="2349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Nicholls sword logo with name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68" y="324362"/>
            <a:ext cx="3264872" cy="16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9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710690"/>
            <a:ext cx="1676400" cy="193132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145567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Nicholls sword logo with name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40" y="259604"/>
            <a:ext cx="1604706" cy="82544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70506" y="-1250982"/>
            <a:ext cx="3386748" cy="8507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90002" y="2349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Nicholls sword logo with name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40" y="259604"/>
            <a:ext cx="1604706" cy="825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 descr="Nicholls sword logo with name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62779"/>
            <a:ext cx="1738962" cy="89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icholls sword logo with name grey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89" y="278027"/>
            <a:ext cx="1554444" cy="79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690820"/>
            <a:ext cx="1673352" cy="197192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1435806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Nicholls sword logo with name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40" y="259604"/>
            <a:ext cx="1604706" cy="8254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6724" y="266885"/>
            <a:ext cx="7285535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Nicholls sword logo with name white.eps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3" y="321034"/>
            <a:ext cx="1180456" cy="607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97" y="3943350"/>
            <a:ext cx="6570453" cy="1000279"/>
          </a:xfrm>
        </p:spPr>
        <p:txBody>
          <a:bodyPr>
            <a:noAutofit/>
          </a:bodyPr>
          <a:lstStyle/>
          <a:p>
            <a:r>
              <a:rPr lang="en-US" sz="1600" dirty="0"/>
              <a:t>27</a:t>
            </a:r>
            <a:r>
              <a:rPr lang="en-US" sz="1600" baseline="30000" dirty="0"/>
              <a:t>th</a:t>
            </a:r>
            <a:r>
              <a:rPr lang="en-US" sz="1600" dirty="0"/>
              <a:t> Biennial Surveying and Geomatics Educators Society Conference, August 04 - 08, 2019 Thibodaux, Louisiana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822" y="2329939"/>
            <a:ext cx="8433824" cy="1534339"/>
          </a:xfrm>
        </p:spPr>
        <p:txBody>
          <a:bodyPr/>
          <a:lstStyle/>
          <a:p>
            <a:r>
              <a:rPr lang="en-US" sz="2400" dirty="0"/>
              <a:t>Dr. Balaji Ramachandran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dirty="0"/>
              <a:t>contractors educational trust fund Super endowed professor</a:t>
            </a:r>
            <a:br>
              <a:rPr lang="en-US" sz="1600" dirty="0"/>
            </a:br>
            <a:r>
              <a:rPr lang="en-US" sz="1600" dirty="0"/>
              <a:t>T BAKER SMITH Endowed Professor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cap="small" dirty="0"/>
              <a:t>Nicholls Geomatics Program (2003 - Present)</a:t>
            </a:r>
            <a:br>
              <a:rPr lang="en-US" sz="2400" cap="small" dirty="0"/>
            </a:br>
            <a:r>
              <a:rPr lang="en-US" sz="2400" cap="small" dirty="0"/>
              <a:t>department of applied sciences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083A51-EA39-4A3C-8FEC-37A58DB621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65" y="3400817"/>
            <a:ext cx="3542272" cy="19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0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Where are our Graduates?</a:t>
            </a:r>
          </a:p>
          <a:p>
            <a:pPr lvl="2"/>
            <a:r>
              <a:rPr lang="en-US" sz="2600" dirty="0"/>
              <a:t> Hired by big and small surveying firms both in-state and out-of-state </a:t>
            </a:r>
          </a:p>
          <a:p>
            <a:pPr lvl="2"/>
            <a:r>
              <a:rPr lang="en-US" sz="2600" dirty="0"/>
              <a:t> T Baker Smith, mph, Inc., Chustz Surveying, Riverland Surveying,  Forte &amp; Tablada, SAM Inc., Fenstermaker, Acadia Land Surveying etc....</a:t>
            </a:r>
          </a:p>
          <a:p>
            <a:pPr lvl="2"/>
            <a:r>
              <a:rPr lang="en-US" sz="2600" dirty="0"/>
              <a:t> Several of them have gone to start their own firms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</p:spTree>
    <p:extLst>
      <p:ext uri="{BB962C8B-B14F-4D97-AF65-F5344CB8AC3E}">
        <p14:creationId xmlns:p14="http://schemas.microsoft.com/office/powerpoint/2010/main" val="67789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Where are our Graduates?</a:t>
            </a:r>
          </a:p>
          <a:p>
            <a:pPr lvl="1"/>
            <a:r>
              <a:rPr lang="en-US" sz="2800" b="1" dirty="0"/>
              <a:t>Paul LeBlanc</a:t>
            </a:r>
          </a:p>
          <a:p>
            <a:pPr lvl="2"/>
            <a:r>
              <a:rPr lang="en-US" sz="2600" b="1" dirty="0"/>
              <a:t>Software Developer at ESRI</a:t>
            </a:r>
          </a:p>
          <a:p>
            <a:pPr marL="45720" lvl="0" indent="0">
              <a:buNone/>
            </a:pPr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  <p:pic>
        <p:nvPicPr>
          <p:cNvPr id="4" name="Picture 3" descr="A person wearing a hat&#10;&#10;Description automatically generated">
            <a:extLst>
              <a:ext uri="{FF2B5EF4-FFF2-40B4-BE49-F238E27FC236}">
                <a16:creationId xmlns:a16="http://schemas.microsoft.com/office/drawing/2014/main" xmlns="" id="{8150A276-D8D2-4DA4-B864-F3113C5041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87" y="1524337"/>
            <a:ext cx="941405" cy="28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Where are our Graduates?</a:t>
            </a:r>
          </a:p>
          <a:p>
            <a:pPr lvl="1"/>
            <a:r>
              <a:rPr lang="en-US" sz="2800" b="1" dirty="0"/>
              <a:t>Jessica Freeman</a:t>
            </a:r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Brennon Dardar </a:t>
            </a:r>
          </a:p>
          <a:p>
            <a:pPr lvl="2"/>
            <a:r>
              <a:rPr lang="en-US" sz="2600" b="1" dirty="0"/>
              <a:t>National Geospatial-Intelligence Agency (NGA)</a:t>
            </a:r>
          </a:p>
          <a:p>
            <a:pPr marL="640080" lvl="2" indent="0">
              <a:buNone/>
            </a:pPr>
            <a:endParaRPr lang="en-US" sz="2600" b="1" dirty="0"/>
          </a:p>
          <a:p>
            <a:pPr marL="45720" lvl="0" indent="0">
              <a:buNone/>
            </a:pPr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4D599B82-3253-4AD8-8CAD-FBE9167B3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1" t="9341" r="42716"/>
          <a:stretch/>
        </p:blipFill>
        <p:spPr>
          <a:xfrm>
            <a:off x="3926910" y="1755386"/>
            <a:ext cx="818313" cy="2091847"/>
          </a:xfrm>
          <a:prstGeom prst="rect">
            <a:avLst/>
          </a:prstGeom>
        </p:spPr>
      </p:pic>
      <p:pic>
        <p:nvPicPr>
          <p:cNvPr id="7" name="Picture 6" descr="A picture containing grass, outdoor, sky, yellow&#10;&#10;Description automatically generated">
            <a:extLst>
              <a:ext uri="{FF2B5EF4-FFF2-40B4-BE49-F238E27FC236}">
                <a16:creationId xmlns:a16="http://schemas.microsoft.com/office/drawing/2014/main" xmlns="" id="{14ED2739-2584-49BB-A363-118CE4F167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98" y="1721722"/>
            <a:ext cx="909738" cy="25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1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Where are our Graduates?</a:t>
            </a:r>
          </a:p>
          <a:p>
            <a:pPr lvl="1"/>
            <a:r>
              <a:rPr lang="en-US" sz="2800" b="1" dirty="0"/>
              <a:t>Monica Crout </a:t>
            </a:r>
          </a:p>
          <a:p>
            <a:pPr lvl="2"/>
            <a:r>
              <a:rPr lang="en-US" sz="2600" b="1" dirty="0"/>
              <a:t>Louisiana Department of Transportation and Development (LADOT)</a:t>
            </a:r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marL="640080" lvl="2" indent="0">
              <a:buNone/>
            </a:pPr>
            <a:endParaRPr lang="en-US" sz="2600" b="1" dirty="0"/>
          </a:p>
          <a:p>
            <a:pPr marL="45720" lvl="0" indent="0">
              <a:buNone/>
            </a:pPr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  <p:pic>
        <p:nvPicPr>
          <p:cNvPr id="8" name="Picture 7" descr="A picture containing person, outdoor, sky, woman&#10;&#10;Description automatically generated">
            <a:extLst>
              <a:ext uri="{FF2B5EF4-FFF2-40B4-BE49-F238E27FC236}">
                <a16:creationId xmlns:a16="http://schemas.microsoft.com/office/drawing/2014/main" xmlns="" id="{5E4D08A9-E154-41DC-A63F-B6921B8AC9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28" y="2812093"/>
            <a:ext cx="2927202" cy="19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9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Where are our Graduates?</a:t>
            </a:r>
          </a:p>
          <a:p>
            <a:pPr lvl="1"/>
            <a:r>
              <a:rPr lang="en-US" sz="2800" b="1" dirty="0"/>
              <a:t>Kent Hebert &amp; Cody Parks</a:t>
            </a:r>
          </a:p>
          <a:p>
            <a:pPr lvl="2"/>
            <a:r>
              <a:rPr lang="en-US" sz="2600" b="1" dirty="0"/>
              <a:t> US Army Corps of Engineers, New Orleans District</a:t>
            </a:r>
          </a:p>
          <a:p>
            <a:pPr lvl="1"/>
            <a:endParaRPr lang="en-US" sz="2800" b="1" dirty="0"/>
          </a:p>
          <a:p>
            <a:pPr marL="365760" lvl="1" indent="0">
              <a:buNone/>
            </a:pPr>
            <a:endParaRPr lang="en-US" sz="2800" b="1" dirty="0"/>
          </a:p>
          <a:p>
            <a:pPr marL="640080" lvl="2" indent="0">
              <a:buNone/>
            </a:pPr>
            <a:endParaRPr lang="en-US" sz="2600" b="1" dirty="0"/>
          </a:p>
          <a:p>
            <a:pPr marL="45720" lvl="0" indent="0">
              <a:buNone/>
            </a:pPr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  <p:pic>
        <p:nvPicPr>
          <p:cNvPr id="4" name="Picture 3" descr="A person holding a gun&#10;&#10;Description automatically generated">
            <a:extLst>
              <a:ext uri="{FF2B5EF4-FFF2-40B4-BE49-F238E27FC236}">
                <a16:creationId xmlns:a16="http://schemas.microsoft.com/office/drawing/2014/main" xmlns="" id="{690329C7-343D-4693-A8F4-4DB46F5F24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49" y="2812092"/>
            <a:ext cx="1459040" cy="2003381"/>
          </a:xfrm>
          <a:prstGeom prst="rect">
            <a:avLst/>
          </a:prstGeom>
        </p:spPr>
      </p:pic>
      <p:pic>
        <p:nvPicPr>
          <p:cNvPr id="7" name="Picture 6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7F63E167-A275-44AA-A526-5E1CB12012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10" y="2812092"/>
            <a:ext cx="1457467" cy="20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Where are our Graduates?</a:t>
            </a:r>
          </a:p>
          <a:p>
            <a:pPr lvl="1"/>
            <a:r>
              <a:rPr lang="en-US" sz="2800" b="1" dirty="0"/>
              <a:t> Daniel Drennan</a:t>
            </a:r>
          </a:p>
          <a:p>
            <a:pPr lvl="2"/>
            <a:r>
              <a:rPr lang="en-US" sz="2600" b="1" dirty="0"/>
              <a:t>Research Assistant III,</a:t>
            </a:r>
          </a:p>
          <a:p>
            <a:pPr lvl="2"/>
            <a:r>
              <a:rPr lang="en-US" sz="2800" b="1" dirty="0"/>
              <a:t>Wyss Institute, Harvard SEAS, </a:t>
            </a:r>
          </a:p>
          <a:p>
            <a:pPr marL="365760" lvl="1" indent="0">
              <a:buNone/>
            </a:pPr>
            <a:r>
              <a:rPr lang="en-US" sz="2800" b="1" dirty="0"/>
              <a:t>    Cambridge, MA</a:t>
            </a:r>
          </a:p>
          <a:p>
            <a:pPr marL="365760" lvl="1" indent="0">
              <a:buNone/>
            </a:pPr>
            <a:r>
              <a:rPr lang="en-US" sz="2800" b="1" dirty="0"/>
              <a:t>Aspiring to pursue graduate studies </a:t>
            </a:r>
          </a:p>
          <a:p>
            <a:pPr marL="365760" lvl="1" indent="0">
              <a:buNone/>
            </a:pPr>
            <a:r>
              <a:rPr lang="en-US" sz="2800" b="1" dirty="0"/>
              <a:t>at Harvard University</a:t>
            </a:r>
          </a:p>
          <a:p>
            <a:pPr marL="365760" lvl="1" indent="0">
              <a:buNone/>
            </a:pPr>
            <a:endParaRPr lang="en-US" sz="2800" b="1" dirty="0"/>
          </a:p>
          <a:p>
            <a:pPr marL="640080" lvl="2" indent="0">
              <a:buNone/>
            </a:pPr>
            <a:endParaRPr lang="en-US" sz="2600" b="1" dirty="0"/>
          </a:p>
          <a:p>
            <a:pPr marL="45720" lvl="0" indent="0">
              <a:buNone/>
            </a:pPr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3DB3F1-BAEA-465F-A34C-BFA353EE45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84" y="1352809"/>
            <a:ext cx="2155302" cy="32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9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7630016" cy="3795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Cost Annual Loan Agreement with Navigation Electronics Inc. worth $155,000. Placement of five high precision survey grade Trimble R10 GNSS receivers, five mapping grade Trimble GEOXH GNSS receivers, Trimble Business Center, Trimble Pathfinder Office, Trimble Realworks, and Trimble Terrasync Software</a:t>
            </a:r>
          </a:p>
          <a:p>
            <a:r>
              <a:rPr lang="en-US" dirty="0"/>
              <a:t>Harold Charles “Charlie” Poche Laser Scanning and Visualization Lab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44E2F2-C968-4578-B00D-2485775B8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98" y="1564196"/>
            <a:ext cx="1422006" cy="23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Geomatics faculty have secured over four million dollars in infrastructure and research grant</a:t>
            </a:r>
          </a:p>
          <a:p>
            <a:r>
              <a:rPr lang="en-US" dirty="0"/>
              <a:t>Cooperative Endeavor Agreement between Nicholls State University Geomatics Program and Terrebonne Parish Consolidated Government from 2005 – present</a:t>
            </a:r>
          </a:p>
          <a:p>
            <a:r>
              <a:rPr lang="en-US" dirty="0"/>
              <a:t>US Army Corps of Engineers, New Orleans District signs first cooperation agreement with Nicholls Geomatics Program in 2013</a:t>
            </a:r>
          </a:p>
          <a:p>
            <a:r>
              <a:rPr lang="en-US" dirty="0"/>
              <a:t>Non funded cooperative agreement with US Department of Agriculture (USDA) – 2018 - Present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28659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UAS PROGRAM Milestones (2005 – Present)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24618"/>
              </p:ext>
            </p:extLst>
          </p:nvPr>
        </p:nvGraphicFramePr>
        <p:xfrm>
          <a:off x="228600" y="1298221"/>
          <a:ext cx="8637814" cy="364237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637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7205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University in Louisiana to have achieved the distinction of obtaining FAA-COA for civilian research application – (2005 - 07)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205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ten years of proven record of exploring and investigating the adoption of existing and emerging UAS technologies as pertinent to the Geomatics and related professions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7205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First in the nation to apply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UAS for Deepwater Oil and Gas Production Platform Inspection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 – (2010 - 11)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749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Obtained Extended Visual Line of Sight (EVLOS) for levee monitoring – over 3 miles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6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Applied UAS for Coastal Restoration and Monitoring, Deepwater Oil and Gas Production Platform Inspection, Critical Infrastructure Monitoring, Levee Monitoring, Agriculture, and Park Management.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79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4AB8F6-4A9D-48A5-87AA-7E322FB7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C832-BA0B-44DF-AA36-6394D9E516DA}" type="datetime1">
              <a:rPr lang="en-US" altLang="en-US"/>
              <a:pPr/>
              <a:t>8/5/2019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57FEB0-C345-4538-9948-2B0D1A94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Balaji Ramachandran PhD </a:t>
            </a:r>
          </a:p>
        </p:txBody>
      </p:sp>
      <p:sp>
        <p:nvSpPr>
          <p:cNvPr id="507906" name="Rectangle 2">
            <a:extLst>
              <a:ext uri="{FF2B5EF4-FFF2-40B4-BE49-F238E27FC236}">
                <a16:creationId xmlns:a16="http://schemas.microsoft.com/office/drawing/2014/main" xmlns="" id="{51638BF1-C0BB-4149-A096-BE34CB24809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69101" y="1200151"/>
            <a:ext cx="8799535" cy="37742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en-US" sz="1600" dirty="0"/>
          </a:p>
        </p:txBody>
      </p:sp>
      <p:sp>
        <p:nvSpPr>
          <p:cNvPr id="507907" name="Rectangle 3">
            <a:extLst>
              <a:ext uri="{FF2B5EF4-FFF2-40B4-BE49-F238E27FC236}">
                <a16:creationId xmlns:a16="http://schemas.microsoft.com/office/drawing/2014/main" xmlns="" id="{7C73D67E-4969-4264-9C9A-6841420A1F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GEOMATICS UAS PROGRAM Milestones (2005 – Present)</a:t>
            </a:r>
            <a:endParaRPr lang="en-US" alt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CCBF82-8E95-43DD-9DEB-CD1B31C8E1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9" y="1734856"/>
            <a:ext cx="4960936" cy="2976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C9452B-0CC2-486B-BC02-D11439C417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31" y="1332152"/>
            <a:ext cx="3117902" cy="1870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D76BA2-291D-42D5-B163-FA7BB831EC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50" y="3380177"/>
            <a:ext cx="2218735" cy="13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8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Mr. Jason Graham – Nicholls Web Administrator</a:t>
            </a:r>
          </a:p>
          <a:p>
            <a:r>
              <a:rPr lang="en-US" sz="3200" dirty="0" smtClean="0"/>
              <a:t>Ms. Liz McCurry – Director of Continuing Education</a:t>
            </a:r>
          </a:p>
          <a:p>
            <a:r>
              <a:rPr lang="en-US" sz="3200" dirty="0" smtClean="0"/>
              <a:t>Dr. Joe </a:t>
            </a:r>
            <a:r>
              <a:rPr lang="en-US" sz="3200" dirty="0" err="1" smtClean="0"/>
              <a:t>Paiva</a:t>
            </a:r>
            <a:r>
              <a:rPr lang="en-US" sz="3200" dirty="0" smtClean="0"/>
              <a:t>, </a:t>
            </a:r>
            <a:r>
              <a:rPr lang="en-US" sz="3200" dirty="0" err="1" smtClean="0"/>
              <a:t>SaGES</a:t>
            </a:r>
            <a:r>
              <a:rPr lang="en-US" sz="3200" dirty="0" smtClean="0"/>
              <a:t> President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36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service LEARNING PROJECTS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5E34C3F-4AE8-437C-A650-291EC7CD3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r>
              <a:rPr lang="en-US" dirty="0"/>
              <a:t>GEOM 104 Geomatics Service Learning (0-0-1) – mandatory zero credit hour course</a:t>
            </a:r>
          </a:p>
          <a:p>
            <a:pPr lvl="1"/>
            <a:r>
              <a:rPr lang="en-US" dirty="0"/>
              <a:t>Community</a:t>
            </a:r>
          </a:p>
          <a:p>
            <a:pPr lvl="2"/>
            <a:r>
              <a:rPr lang="en-US" dirty="0"/>
              <a:t>All professional liability issues should be properly addressed before engaging in any community based service learning activities.</a:t>
            </a:r>
          </a:p>
          <a:p>
            <a:pPr lvl="2"/>
            <a:r>
              <a:rPr lang="en-US" dirty="0"/>
              <a:t>a) Mapping out recreational trails </a:t>
            </a:r>
          </a:p>
          <a:p>
            <a:pPr lvl="2"/>
            <a:r>
              <a:rPr lang="en-US" dirty="0"/>
              <a:t>b) Performing topographic surveys for Nicholls Golf Course, Recreational Fields, Local school stadium drainage studies etc.</a:t>
            </a:r>
          </a:p>
          <a:p>
            <a:pPr lvl="2"/>
            <a:r>
              <a:rPr lang="en-US" dirty="0"/>
              <a:t>c) Getting involved in state and local restoration efforts </a:t>
            </a:r>
          </a:p>
        </p:txBody>
      </p:sp>
    </p:spTree>
    <p:extLst>
      <p:ext uri="{BB962C8B-B14F-4D97-AF65-F5344CB8AC3E}">
        <p14:creationId xmlns:p14="http://schemas.microsoft.com/office/powerpoint/2010/main" val="606668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service LEARNING PROJECTS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5E34C3F-4AE8-437C-A650-291EC7CD3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b="1" dirty="0"/>
              <a:t>Professional </a:t>
            </a:r>
          </a:p>
          <a:p>
            <a:pPr lvl="2"/>
            <a:r>
              <a:rPr lang="en-US" dirty="0"/>
              <a:t>Attend Louisiana Society of Professional Surveyor (LSPS) district meetings</a:t>
            </a:r>
          </a:p>
          <a:p>
            <a:pPr lvl="2"/>
            <a:r>
              <a:rPr lang="en-US" dirty="0"/>
              <a:t>b) Attend and volunteer in LSPS Annual Conventions</a:t>
            </a:r>
          </a:p>
          <a:p>
            <a:pPr lvl="2"/>
            <a:r>
              <a:rPr lang="en-US" dirty="0"/>
              <a:t>c) Attend other relevant professional organization meetings and events</a:t>
            </a:r>
          </a:p>
          <a:p>
            <a:pPr lvl="2"/>
            <a:r>
              <a:rPr lang="en-US" dirty="0"/>
              <a:t>d) Be active in LSPS student chapter</a:t>
            </a:r>
          </a:p>
          <a:p>
            <a:pPr lvl="1"/>
            <a:r>
              <a:rPr lang="en-US" dirty="0"/>
              <a:t>Program</a:t>
            </a:r>
          </a:p>
          <a:p>
            <a:pPr lvl="2"/>
            <a:r>
              <a:rPr lang="en-US" dirty="0"/>
              <a:t>a) Help host Annual GIS Day and Surveyor’s Day</a:t>
            </a:r>
          </a:p>
          <a:p>
            <a:pPr lvl="2"/>
            <a:r>
              <a:rPr lang="en-US" dirty="0"/>
              <a:t>b) Help in Science Olympiad, Science fair, Nicholls Family Day, Scholars Day and other events</a:t>
            </a:r>
          </a:p>
          <a:p>
            <a:pPr lvl="2"/>
            <a:r>
              <a:rPr lang="en-US" dirty="0"/>
              <a:t>c) Help in promoting the Geomatics program in their respective high schools</a:t>
            </a:r>
          </a:p>
          <a:p>
            <a:pPr lvl="2"/>
            <a:r>
              <a:rPr lang="en-US" dirty="0"/>
              <a:t>d) Participate in “adopt a highway” program developed by the student chapter</a:t>
            </a:r>
          </a:p>
          <a:p>
            <a:pPr lvl="2"/>
            <a:r>
              <a:rPr lang="en-US" dirty="0"/>
              <a:t>e) Work with faculty on research projects</a:t>
            </a:r>
            <a:endParaRPr lang="en-US" sz="16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8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service LEARNING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2" y="1242060"/>
            <a:ext cx="2922195" cy="1935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78880" y="1242060"/>
            <a:ext cx="2712720" cy="2034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24" y="2743200"/>
            <a:ext cx="2713410" cy="2034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79" y="3360550"/>
            <a:ext cx="2864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2016 NGS South Louisiana Survey – 36 hr. static survey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4336" y="1336000"/>
            <a:ext cx="2864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Students Volunteering in Baton Rouge Flood Relief Efforts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8880" y="3360550"/>
            <a:ext cx="262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LA1 Highway Cleanup</a:t>
            </a:r>
          </a:p>
        </p:txBody>
      </p:sp>
    </p:spTree>
    <p:extLst>
      <p:ext uri="{BB962C8B-B14F-4D97-AF65-F5344CB8AC3E}">
        <p14:creationId xmlns:p14="http://schemas.microsoft.com/office/powerpoint/2010/main" val="1607950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Accredited through 2021-22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Recipient of NCEES Surveying Education Award 2016 &amp; 2017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B0F32D-37E9-40E3-90A7-DCCAA723AF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5" y="2138228"/>
            <a:ext cx="2624333" cy="1127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C0E2EC-45AA-49E3-B416-76E5455323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8461"/>
            <a:ext cx="4254009" cy="28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4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r>
              <a:rPr lang="en-US" sz="3600" dirty="0"/>
              <a:t>Memorandum of Understanding (MoU) between Nicholls Geomatics and UNO Civil Engineering Programs</a:t>
            </a:r>
          </a:p>
          <a:p>
            <a:r>
              <a:rPr lang="en-US" sz="3600" dirty="0"/>
              <a:t>Concentration in Unmanned Systems</a:t>
            </a:r>
          </a:p>
          <a:p>
            <a:r>
              <a:rPr lang="en-US" sz="3600" dirty="0"/>
              <a:t>Concentration in Hydrographic Surveying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(2019 –Future)</a:t>
            </a:r>
          </a:p>
        </p:txBody>
      </p:sp>
    </p:spTree>
    <p:extLst>
      <p:ext uri="{BB962C8B-B14F-4D97-AF65-F5344CB8AC3E}">
        <p14:creationId xmlns:p14="http://schemas.microsoft.com/office/powerpoint/2010/main" val="2650941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</a:t>
            </a:r>
          </a:p>
          <a:p>
            <a:r>
              <a:rPr lang="en-US" dirty="0"/>
              <a:t>Contact Information:</a:t>
            </a:r>
          </a:p>
          <a:p>
            <a:pPr lvl="1"/>
            <a:r>
              <a:rPr lang="en-US" dirty="0"/>
              <a:t>Dr. Balaji Ramachandran</a:t>
            </a:r>
          </a:p>
          <a:p>
            <a:pPr lvl="1"/>
            <a:r>
              <a:rPr lang="en-US" dirty="0"/>
              <a:t>Associate Professor of Geomatics </a:t>
            </a:r>
          </a:p>
          <a:p>
            <a:pPr lvl="1"/>
            <a:r>
              <a:rPr lang="en-US" dirty="0"/>
              <a:t>Department of Applied Sciences</a:t>
            </a:r>
          </a:p>
          <a:p>
            <a:pPr lvl="1"/>
            <a:r>
              <a:rPr lang="en-US" dirty="0"/>
              <a:t>URL: http://www.nicholls.edu/doas</a:t>
            </a:r>
          </a:p>
          <a:p>
            <a:pPr lvl="1"/>
            <a:r>
              <a:rPr lang="en-US" dirty="0"/>
              <a:t>Ph.: (985)-448-4724</a:t>
            </a:r>
          </a:p>
          <a:p>
            <a:pPr lvl="1"/>
            <a:r>
              <a:rPr lang="en-US" dirty="0"/>
              <a:t>Email: balaji.ram@nicholls.edu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8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s</a:t>
            </a:r>
            <a:r>
              <a:rPr lang="en-US" dirty="0"/>
              <a:t>UAS Current R&amp;D Focus</a:t>
            </a:r>
          </a:p>
        </p:txBody>
      </p:sp>
      <p:pic>
        <p:nvPicPr>
          <p:cNvPr id="6" name="Picture 2" descr="multipleapplication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46" y="1253540"/>
            <a:ext cx="6682275" cy="371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heck-mark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64" y="3456804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heck-mark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86" y="1569360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heck-mark-h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456804"/>
            <a:ext cx="56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heck-mark-h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74" y="3361801"/>
            <a:ext cx="56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heck-mark-h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74" y="1521858"/>
            <a:ext cx="56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heck-mark-h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42" y="1703812"/>
            <a:ext cx="56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07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sUAS test site – Nicholls Farm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Instruction and Research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FAA approved research sites</a:t>
            </a:r>
          </a:p>
        </p:txBody>
      </p:sp>
      <p:pic>
        <p:nvPicPr>
          <p:cNvPr id="7" name="Content Placeholder 6" descr="Nicholls_Farm_Hollow-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69878"/>
            <a:ext cx="4040188" cy="2483269"/>
          </a:xfrm>
          <a:prstGeom prst="rect">
            <a:avLst/>
          </a:prstGeom>
        </p:spPr>
      </p:pic>
      <p:pic>
        <p:nvPicPr>
          <p:cNvPr id="8" name="Content Placeholder 7" descr="Nicholls_Farm-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969390"/>
            <a:ext cx="4041775" cy="24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29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Barrier Islands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USACE- Old River Control Structure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FAA approved research sites</a:t>
            </a:r>
          </a:p>
        </p:txBody>
      </p:sp>
      <p:pic>
        <p:nvPicPr>
          <p:cNvPr id="11" name="Picture 2" descr="Nestingsites_Holl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30868"/>
            <a:ext cx="4040188" cy="23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River Site Lat-L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013" y="2030868"/>
            <a:ext cx="3259722" cy="24447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800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Terrebonne Levee District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FAA approved research sites</a:t>
            </a:r>
          </a:p>
        </p:txBody>
      </p:sp>
      <p:pic>
        <p:nvPicPr>
          <p:cNvPr id="1028" name="Picture 4" descr="levee_sit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8" y="1828800"/>
            <a:ext cx="4093357" cy="206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06" y="1828800"/>
            <a:ext cx="3856547" cy="219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Text Placeholder 1"/>
          <p:cNvSpPr>
            <a:spLocks noGrp="1"/>
          </p:cNvSpPr>
          <p:nvPr>
            <p:ph type="body" idx="1"/>
          </p:nvPr>
        </p:nvSpPr>
        <p:spPr>
          <a:xfrm>
            <a:off x="4593265" y="1291828"/>
            <a:ext cx="4040188" cy="479822"/>
          </a:xfrm>
        </p:spPr>
        <p:txBody>
          <a:bodyPr>
            <a:normAutofit/>
          </a:bodyPr>
          <a:lstStyle/>
          <a:p>
            <a:r>
              <a:rPr lang="en-US" dirty="0"/>
              <a:t>Shell Deepwater Platform</a:t>
            </a:r>
          </a:p>
        </p:txBody>
      </p:sp>
    </p:spTree>
    <p:extLst>
      <p:ext uri="{BB962C8B-B14F-4D97-AF65-F5344CB8AC3E}">
        <p14:creationId xmlns:p14="http://schemas.microsoft.com/office/powerpoint/2010/main" val="316651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Professor Emeritus Dr. Terry J. Dantin - founder of the program </a:t>
            </a:r>
          </a:p>
          <a:p>
            <a:r>
              <a:rPr lang="en-US" dirty="0"/>
              <a:t>Two-year process involving members of Louisiana State Board of Registration for Professional Engineers and Land Surveyors (LAPELS) and the Louisiana Society of Professional Surveyors (LSPS)  </a:t>
            </a:r>
          </a:p>
          <a:p>
            <a:r>
              <a:rPr lang="en-US" dirty="0"/>
              <a:t>Dr. David Gibson out-of-state consultant</a:t>
            </a:r>
          </a:p>
          <a:p>
            <a:r>
              <a:rPr lang="en-US" dirty="0"/>
              <a:t>Louisiana State Board of Regents (BOR) approves the program in summer of 2003</a:t>
            </a:r>
          </a:p>
          <a:p>
            <a:r>
              <a:rPr lang="en-US" dirty="0"/>
              <a:t>Geomatics program completed sixteen years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14811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Faculty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5644730-986B-42E5-8E23-983504554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81314"/>
              </p:ext>
            </p:extLst>
          </p:nvPr>
        </p:nvGraphicFramePr>
        <p:xfrm>
          <a:off x="387350" y="1418871"/>
          <a:ext cx="8121650" cy="339950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xmlns="" val="2990080870"/>
                    </a:ext>
                  </a:extLst>
                </a:gridCol>
              </a:tblGrid>
              <a:tr h="473429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Tenure at Nicholls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596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Dr. Balaji Ramachandran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Fall 2004 - Present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Mr. Maurice Temfak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Fall 2007 - Spring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Dr. Henry Foust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Fall 2010 - Spring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Dr. Soumya Selvarajan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Fall 2011 - Spring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8574371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Dr. Sudhagar Nagarajan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Fall 2012 - Spring 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291630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Mr. Stephen Flynn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Spring 2013 – Fall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111812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Dr. James Elithorp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Spring 2014 – Spring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3143713"/>
                  </a:ext>
                </a:extLst>
              </a:tr>
              <a:tr h="305820">
                <a:tc gridSpan="2"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Professor Emeritus Terry Dantin – Faculty forever (our own Energizer Bunny)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6049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34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Endowed Professorships</a:t>
            </a:r>
            <a:endParaRPr lang="en-US" sz="3200" dirty="0"/>
          </a:p>
          <a:p>
            <a:pPr lvl="1"/>
            <a:r>
              <a:rPr lang="en-US" sz="2800" dirty="0"/>
              <a:t>$300,000 Contractors Educational Trust Fund Super Endowed Professorship</a:t>
            </a:r>
          </a:p>
          <a:p>
            <a:pPr lvl="1"/>
            <a:r>
              <a:rPr lang="en-US" sz="2800" dirty="0"/>
              <a:t>$100,000 T Baker Smith (Clifford Smith) Endowed Professorship</a:t>
            </a:r>
          </a:p>
          <a:p>
            <a:pPr lvl="1"/>
            <a:r>
              <a:rPr lang="en-US" sz="2800" dirty="0"/>
              <a:t>$100,000 Morris &amp; Sandra Hebert (mph, Inc.) Endowed Professorship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</p:spTree>
    <p:extLst>
      <p:ext uri="{BB962C8B-B14F-4D97-AF65-F5344CB8AC3E}">
        <p14:creationId xmlns:p14="http://schemas.microsoft.com/office/powerpoint/2010/main" val="291846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/>
              <a:t>Student Scholarships </a:t>
            </a:r>
          </a:p>
          <a:p>
            <a:pPr lvl="1"/>
            <a:r>
              <a:rPr lang="en-US" sz="2400" dirty="0"/>
              <a:t>$150,000 Jules Oreste Chustz Memorial Student Endowed Scholarship (Eight to ten $1,000 awards given out annually)</a:t>
            </a:r>
          </a:p>
          <a:p>
            <a:pPr lvl="1"/>
            <a:r>
              <a:rPr lang="en-US" sz="2800" dirty="0"/>
              <a:t>$100,000 Contractor’s Educational Trust Fund Endowed Scholarship (Five to six $1,000 awards given out annually)</a:t>
            </a:r>
          </a:p>
          <a:p>
            <a:pPr lvl="1"/>
            <a:r>
              <a:rPr lang="en-US" sz="2800" dirty="0"/>
              <a:t>Louisiana Society of Professional Surveyors Education Foundation - 1 @ $1,000 per year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</p:spTree>
    <p:extLst>
      <p:ext uri="{BB962C8B-B14F-4D97-AF65-F5344CB8AC3E}">
        <p14:creationId xmlns:p14="http://schemas.microsoft.com/office/powerpoint/2010/main" val="19713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b="1" dirty="0"/>
              <a:t>Student Scholarships </a:t>
            </a:r>
          </a:p>
          <a:p>
            <a:pPr lvl="1"/>
            <a:r>
              <a:rPr lang="en-US" sz="2800" dirty="0"/>
              <a:t>The C. L. Jack Stelly &amp; Associates Excellence in Geomatics Scholarship - 1@ $2,500 per year </a:t>
            </a:r>
          </a:p>
          <a:p>
            <a:pPr lvl="1"/>
            <a:r>
              <a:rPr lang="en-US" sz="2800" dirty="0"/>
              <a:t>T Baker Smith Inc., (Adopt a Student) Scholarship    1 @ $5,000 per year</a:t>
            </a:r>
          </a:p>
          <a:p>
            <a:pPr lvl="1"/>
            <a:r>
              <a:rPr lang="en-US" sz="2800" dirty="0"/>
              <a:t>Mph, Inc., Scholarship – 5 @ $1,000 per year</a:t>
            </a:r>
          </a:p>
          <a:p>
            <a:pPr lvl="1"/>
            <a:r>
              <a:rPr lang="en-US" sz="2800" dirty="0"/>
              <a:t>Fugro Chance Inc., Excellence in Geomatics Scholarship - 2 @ $1,000 per year</a:t>
            </a:r>
          </a:p>
          <a:p>
            <a:pPr lvl="1"/>
            <a:r>
              <a:rPr lang="en-US" sz="2800" dirty="0"/>
              <a:t>C&amp;C Technologies Inc. excellence in Geomatics Scholarship - 4 @ $1,000 per year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</p:spTree>
    <p:extLst>
      <p:ext uri="{BB962C8B-B14F-4D97-AF65-F5344CB8AC3E}">
        <p14:creationId xmlns:p14="http://schemas.microsoft.com/office/powerpoint/2010/main" val="30275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/>
              <a:t>Program Graduates </a:t>
            </a:r>
          </a:p>
          <a:p>
            <a:pPr lvl="1"/>
            <a:r>
              <a:rPr lang="en-US" sz="2800" dirty="0"/>
              <a:t>84 graduates so far and counting…. </a:t>
            </a:r>
          </a:p>
          <a:p>
            <a:pPr lvl="1"/>
            <a:r>
              <a:rPr lang="en-US" sz="2800" dirty="0"/>
              <a:t>22 students have completed 30 hrs. to obtain their Professional Licensure</a:t>
            </a:r>
          </a:p>
          <a:p>
            <a:pPr lvl="1"/>
            <a:r>
              <a:rPr lang="en-US" sz="2800" dirty="0"/>
              <a:t>21 PLS &amp; 49 Surveying interns and counting…</a:t>
            </a:r>
          </a:p>
          <a:p>
            <a:pPr lvl="2"/>
            <a:r>
              <a:rPr lang="en-US" sz="2600" dirty="0"/>
              <a:t>Nicholls passing rate is around 95% for first time takers (National passing rate is between 40-70% for first time takers)</a:t>
            </a:r>
          </a:p>
          <a:p>
            <a:pPr lvl="2"/>
            <a:endParaRPr lang="en-US" sz="2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</p:spTree>
    <p:extLst>
      <p:ext uri="{BB962C8B-B14F-4D97-AF65-F5344CB8AC3E}">
        <p14:creationId xmlns:p14="http://schemas.microsoft.com/office/powerpoint/2010/main" val="278132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100" y="1216908"/>
            <a:ext cx="8820150" cy="379510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Program Graduates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GEOMATICS Program BY Numbers (2003 - 2019)</a:t>
            </a:r>
          </a:p>
        </p:txBody>
      </p:sp>
      <p:pic>
        <p:nvPicPr>
          <p:cNvPr id="4" name="Picture 3" descr="Geomatics grads">
            <a:extLst>
              <a:ext uri="{FF2B5EF4-FFF2-40B4-BE49-F238E27FC236}">
                <a16:creationId xmlns:a16="http://schemas.microsoft.com/office/drawing/2014/main" xmlns="" id="{3A904D1F-52F3-4480-8628-A1F0B0DA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7419" y="1761821"/>
            <a:ext cx="4716049" cy="31875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866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cholls Presentation">
  <a:themeElements>
    <a:clrScheme name="Custom 5">
      <a:dk1>
        <a:sysClr val="windowText" lastClr="000000"/>
      </a:dk1>
      <a:lt1>
        <a:sysClr val="window" lastClr="FFFFFF"/>
      </a:lt1>
      <a:dk2>
        <a:srgbClr val="5A5B59"/>
      </a:dk2>
      <a:lt2>
        <a:srgbClr val="A3AAA6"/>
      </a:lt2>
      <a:accent1>
        <a:srgbClr val="A71930"/>
      </a:accent1>
      <a:accent2>
        <a:srgbClr val="393837"/>
      </a:accent2>
      <a:accent3>
        <a:srgbClr val="CDCECD"/>
      </a:accent3>
      <a:accent4>
        <a:srgbClr val="000303"/>
      </a:accent4>
      <a:accent5>
        <a:srgbClr val="838A8C"/>
      </a:accent5>
      <a:accent6>
        <a:srgbClr val="6F777D"/>
      </a:accent6>
      <a:hlink>
        <a:srgbClr val="A7193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Nicholls Presentation</Template>
  <TotalTime>2015</TotalTime>
  <Words>1260</Words>
  <Application>Microsoft Office PowerPoint</Application>
  <PresentationFormat>On-screen Show (16:9)</PresentationFormat>
  <Paragraphs>173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Franklin Gothic Medium</vt:lpstr>
      <vt:lpstr>Times New Roman</vt:lpstr>
      <vt:lpstr>Wingdings</vt:lpstr>
      <vt:lpstr>Wingdings 2</vt:lpstr>
      <vt:lpstr>Nicholls Presentation</vt:lpstr>
      <vt:lpstr>Dr. Balaji Ramachandran contractors educational trust fund Super endowed professor T BAKER SMITH Endowed Professor Nicholls Geomatics Program (2003 - Present) department of applied sciences</vt:lpstr>
      <vt:lpstr>THANKS</vt:lpstr>
      <vt:lpstr>Background</vt:lpstr>
      <vt:lpstr>Program Faculty</vt:lpstr>
      <vt:lpstr>GEOMATICS Program BY Numbers (2003 - 2019)</vt:lpstr>
      <vt:lpstr>GEOMATICS Program BY Numbers (2003 - 2019)</vt:lpstr>
      <vt:lpstr>GEOMATICS Program BY Numbers (2003 - 2019)</vt:lpstr>
      <vt:lpstr>GEOMATICS Program BY Numbers (2003 - 2019)</vt:lpstr>
      <vt:lpstr>GEOMATICS Program BY Numbers (2003 - 2019)</vt:lpstr>
      <vt:lpstr>GEOMATICS Program BY Numbers (2003 - 2019)</vt:lpstr>
      <vt:lpstr>GEOMATICS Program BY Numbers (2003 - 2019)</vt:lpstr>
      <vt:lpstr>GEOMATICS Program BY Numbers (2003 - 2019)</vt:lpstr>
      <vt:lpstr>GEOMATICS Program BY Numbers (2003 - 2019)</vt:lpstr>
      <vt:lpstr>GEOMATICS Program BY Numbers (2003 - 2019)</vt:lpstr>
      <vt:lpstr>GEOMATICS Program BY Numbers (2003 - 2019)</vt:lpstr>
      <vt:lpstr>Partnerships</vt:lpstr>
      <vt:lpstr>Research</vt:lpstr>
      <vt:lpstr>GEOMATICS UAS PROGRAM Milestones (2005 – Present)</vt:lpstr>
      <vt:lpstr>GEOMATICS UAS PROGRAM Milestones (2005 – Present)</vt:lpstr>
      <vt:lpstr>Geomatics service LEARNING PROJECTS</vt:lpstr>
      <vt:lpstr>Geomatics service LEARNING PROJECTS</vt:lpstr>
      <vt:lpstr>Geomatics service LEARNING PROJECTS</vt:lpstr>
      <vt:lpstr>Geomatics Program</vt:lpstr>
      <vt:lpstr>Geomatics Program (2019 –Future)</vt:lpstr>
      <vt:lpstr>Q&amp;A</vt:lpstr>
      <vt:lpstr>sUAS Current R&amp;D Focus</vt:lpstr>
      <vt:lpstr>FAA approved research sites</vt:lpstr>
      <vt:lpstr>FAA approved research sites</vt:lpstr>
      <vt:lpstr>FAA approved research sites</vt:lpstr>
    </vt:vector>
  </TitlesOfParts>
  <Company>Nicholls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Balaji Ramachandran</dc:creator>
  <cp:lastModifiedBy>Student Union Guest</cp:lastModifiedBy>
  <cp:revision>159</cp:revision>
  <dcterms:created xsi:type="dcterms:W3CDTF">2015-08-18T20:25:31Z</dcterms:created>
  <dcterms:modified xsi:type="dcterms:W3CDTF">2019-08-05T13:17:16Z</dcterms:modified>
</cp:coreProperties>
</file>