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</p:sldMasterIdLst>
  <p:notesMasterIdLst>
    <p:notesMasterId r:id="rId47"/>
  </p:notesMasterIdLst>
  <p:sldIdLst>
    <p:sldId id="329" r:id="rId3"/>
    <p:sldId id="316" r:id="rId4"/>
    <p:sldId id="256" r:id="rId5"/>
    <p:sldId id="265" r:id="rId6"/>
    <p:sldId id="313" r:id="rId7"/>
    <p:sldId id="314" r:id="rId8"/>
    <p:sldId id="332" r:id="rId9"/>
    <p:sldId id="333" r:id="rId10"/>
    <p:sldId id="317" r:id="rId11"/>
    <p:sldId id="284" r:id="rId12"/>
    <p:sldId id="336" r:id="rId13"/>
    <p:sldId id="279" r:id="rId14"/>
    <p:sldId id="304" r:id="rId15"/>
    <p:sldId id="337" r:id="rId16"/>
    <p:sldId id="334" r:id="rId17"/>
    <p:sldId id="335" r:id="rId18"/>
    <p:sldId id="273" r:id="rId19"/>
    <p:sldId id="309" r:id="rId20"/>
    <p:sldId id="310" r:id="rId21"/>
    <p:sldId id="261" r:id="rId22"/>
    <p:sldId id="287" r:id="rId23"/>
    <p:sldId id="315" r:id="rId24"/>
    <p:sldId id="312" r:id="rId25"/>
    <p:sldId id="330" r:id="rId26"/>
    <p:sldId id="280" r:id="rId27"/>
    <p:sldId id="282" r:id="rId28"/>
    <p:sldId id="283" r:id="rId29"/>
    <p:sldId id="258" r:id="rId30"/>
    <p:sldId id="305" r:id="rId31"/>
    <p:sldId id="318" r:id="rId32"/>
    <p:sldId id="298" r:id="rId33"/>
    <p:sldId id="319" r:id="rId34"/>
    <p:sldId id="321" r:id="rId35"/>
    <p:sldId id="320" r:id="rId36"/>
    <p:sldId id="322" r:id="rId37"/>
    <p:sldId id="323" r:id="rId38"/>
    <p:sldId id="338" r:id="rId39"/>
    <p:sldId id="271" r:id="rId40"/>
    <p:sldId id="276" r:id="rId41"/>
    <p:sldId id="339" r:id="rId42"/>
    <p:sldId id="340" r:id="rId43"/>
    <p:sldId id="266" r:id="rId44"/>
    <p:sldId id="325" r:id="rId45"/>
    <p:sldId id="291" r:id="rId46"/>
  </p:sldIdLst>
  <p:sldSz cx="12192000" cy="6858000"/>
  <p:notesSz cx="7010400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660"/>
  </p:normalViewPr>
  <p:slideViewPr>
    <p:cSldViewPr>
      <p:cViewPr varScale="1">
        <p:scale>
          <a:sx n="64" d="100"/>
          <a:sy n="64" d="100"/>
        </p:scale>
        <p:origin x="66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5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DB940-36CA-4557-BF5C-A55545345422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54113"/>
            <a:ext cx="5540375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24C51-1E8F-46F4-899C-C96F32AEF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3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72495-ED0A-4A18-A8C7-7CA25E86A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ACEA26-2DF2-4962-A1CA-C627B752CF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AD2EC-FF7D-477A-B5F0-D52BC2A78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F1FF-5436-4A6B-A07B-8DE1848DC501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11912-5B6D-4B00-B00C-4B6500A4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C4074-8D01-4E11-ABB9-C405C6B9C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B141-ECDC-434F-8723-B9F41B1E64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539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7A5D3-62ED-42C3-B176-76DB8ED79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5F424-5400-4D5D-B016-65C117423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3CFC5-E373-445E-AF79-656099E14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F1FF-5436-4A6B-A07B-8DE1848DC501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CBA93-8060-4C1F-84BC-E1B979FA3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5F1C7-B56C-4CDA-940A-454E12B1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B141-ECDC-434F-8723-B9F41B1E64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820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4DA99-BE79-40DF-8EFE-55E47F8D7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7799A-A95E-4B6F-A5AA-F10280775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B283D-C01F-4546-8FF3-61EB00691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F1FF-5436-4A6B-A07B-8DE1848DC501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52D36-FF80-40F1-A7BF-A1A1653FB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F935C-251E-42A4-930C-737F77A25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B141-ECDC-434F-8723-B9F41B1E64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224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74E1-F2D5-4991-8DC2-052A2EB54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BC17E-529A-436A-98E9-DDD4AFCB0F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ADAEDD-F381-4DD2-B267-B07DFA8CB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59C46E-C894-448E-8733-9CB78DCE1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F1FF-5436-4A6B-A07B-8DE1848DC501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F8AC1-E001-435C-9ECA-5595E57CE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D1967-A556-4EC0-849C-0EB1958B1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B141-ECDC-434F-8723-B9F41B1E64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581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CB5BD-0B3B-4ED5-A048-9BB69A20E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36BE5-A4D7-4031-82C6-DED959A51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A071CB-2724-4C78-9DCE-F802E9571F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FB1D98-348B-4A74-9872-73CB3BD70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77B9F7-8374-4783-AE70-518CC26913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EDA05E-824B-4BC9-B674-580CCF537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F1FF-5436-4A6B-A07B-8DE1848DC501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046CDB-4EEA-485C-989D-9DBDCF176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E49833-FBAD-4A57-9F07-E37D1E6E7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B141-ECDC-434F-8723-B9F41B1E64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8983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96B13-0EE5-4AEF-A9BB-6D6BA2622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1C0E51-7CF0-4A2E-B023-F44083D17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F1FF-5436-4A6B-A07B-8DE1848DC501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41195-8542-467F-9A63-D8A26ABF0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62E2F9-D009-4C25-986F-B233728E6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B141-ECDC-434F-8723-B9F41B1E64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8664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E71A8D-6D80-4B3C-8913-FA3E720E4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F1FF-5436-4A6B-A07B-8DE1848DC501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54ED2A-C5BC-41A5-839C-964B93582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A6F22C-D34E-498E-877E-32F6E2D1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B141-ECDC-434F-8723-B9F41B1E64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390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CE833-B770-43AC-B186-07C2E8205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E2CB7-0E71-46D9-AD59-8E17F6A24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365F5A-EA29-439B-806A-900F8D4151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3077D5-5614-42BE-8EF7-9EEA4B2D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F1FF-5436-4A6B-A07B-8DE1848DC501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A7D15-AD15-43CD-8230-6A9D08B88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E3C060-23C8-4FB4-9863-82CA36FA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B141-ECDC-434F-8723-B9F41B1E64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644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E5A9A-F66C-47CB-902C-79EE83BCC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A49DAE-5CE8-42B6-BB10-A41573E918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87BF1C-498D-4030-B41F-4003CAEAF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3348E6-93DF-4683-8E82-9259093C0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F1FF-5436-4A6B-A07B-8DE1848DC501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F4A4E3-FA64-4366-8BBD-FB3DA1494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0399A-67E7-4AC7-BA4D-741C00942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B141-ECDC-434F-8723-B9F41B1E64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569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DC22B-5DCA-4385-8489-B07964A0D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6D0110-8119-49D2-AC7E-CC1463E909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8E2EB-8904-4439-8075-4B0954203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F1FF-5436-4A6B-A07B-8DE1848DC501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E4DFB-7684-4CF2-8FE5-A50648D26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981BE-C066-4B35-AD19-89AF8576C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B141-ECDC-434F-8723-B9F41B1E64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141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6FC160-5149-44E9-ACB4-18BD2D65CD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1D8B4B-1C43-4BE7-8C77-F9553B820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E2969-B4BA-4611-8D6B-200CADB95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F1FF-5436-4A6B-A07B-8DE1848DC501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01502-9179-498A-A391-E9364ADE6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0301A-0842-49CC-AF2A-CB7B8196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BB141-ECDC-434F-8723-B9F41B1E64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938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D2C6AE-2700-451B-A4CC-CA54595F2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BB888-2302-4E9B-A159-5BA579BC7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422C2-82A5-40A3-8F36-BBD0163D9A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9F1FF-5436-4A6B-A07B-8DE1848DC501}" type="datetimeFigureOut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85B4E-21D3-4649-BE6F-D9FC1A25E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BE461-358E-4A8A-A3CD-831884CA3F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BB141-ECDC-434F-8723-B9F41B1E64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0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Relationship Id="rId9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13" Type="http://schemas.openxmlformats.org/officeDocument/2006/relationships/image" Target="../media/image79.jpg"/><Relationship Id="rId3" Type="http://schemas.openxmlformats.org/officeDocument/2006/relationships/image" Target="../media/image69.png"/><Relationship Id="rId7" Type="http://schemas.openxmlformats.org/officeDocument/2006/relationships/image" Target="../media/image73.jpg"/><Relationship Id="rId12" Type="http://schemas.openxmlformats.org/officeDocument/2006/relationships/image" Target="../media/image78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2.jpg"/><Relationship Id="rId11" Type="http://schemas.openxmlformats.org/officeDocument/2006/relationships/image" Target="../media/image77.png"/><Relationship Id="rId5" Type="http://schemas.openxmlformats.org/officeDocument/2006/relationships/image" Target="../media/image71.jpg"/><Relationship Id="rId15" Type="http://schemas.openxmlformats.org/officeDocument/2006/relationships/image" Target="../media/image81.jpg"/><Relationship Id="rId10" Type="http://schemas.openxmlformats.org/officeDocument/2006/relationships/image" Target="../media/image76.jpg"/><Relationship Id="rId4" Type="http://schemas.openxmlformats.org/officeDocument/2006/relationships/image" Target="../media/image70.jpg"/><Relationship Id="rId9" Type="http://schemas.openxmlformats.org/officeDocument/2006/relationships/image" Target="../media/image75.jpg"/><Relationship Id="rId14" Type="http://schemas.openxmlformats.org/officeDocument/2006/relationships/image" Target="../media/image80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9.jpg"/><Relationship Id="rId4" Type="http://schemas.openxmlformats.org/officeDocument/2006/relationships/image" Target="../media/image6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5" Type="http://schemas.openxmlformats.org/officeDocument/2006/relationships/image" Target="../media/image2.jpg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6796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drawing of a person&#10;&#10;Description automatically generated">
            <a:extLst>
              <a:ext uri="{FF2B5EF4-FFF2-40B4-BE49-F238E27FC236}">
                <a16:creationId xmlns:a16="http://schemas.microsoft.com/office/drawing/2014/main" id="{D8CDFC64-673F-4912-8F6A-0233EE420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49" y="724810"/>
            <a:ext cx="3854945" cy="231296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6796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2F7D19-9ECE-4948-9449-C5258BBCA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22549" y="3899806"/>
            <a:ext cx="3854945" cy="216840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741F96A-A81B-4183-8C7D-748B33643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5564273" y="65049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89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FB0BCF8-A7CE-496D-BF33-84A93941D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4537711"/>
            <a:ext cx="10844965" cy="10629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u="sng"/>
              <a:t>Is the surveying profession at a crossroads?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A777D5-8609-4912-93B5-481B46BF8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10668000" cy="3390900"/>
          </a:xfrm>
          <a:prstGeom prst="rect">
            <a:avLst/>
          </a:prstGeom>
          <a:solidFill>
            <a:schemeClr val="tx1"/>
          </a:solidFill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sky, person, man&#10;&#10;Description automatically generated">
            <a:extLst>
              <a:ext uri="{FF2B5EF4-FFF2-40B4-BE49-F238E27FC236}">
                <a16:creationId xmlns:a16="http://schemas.microsoft.com/office/drawing/2014/main" id="{312B40C9-26DD-4E60-9016-89257B04FE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485" r="-1" b="24484"/>
          <a:stretch/>
        </p:blipFill>
        <p:spPr>
          <a:xfrm>
            <a:off x="1138210" y="1103182"/>
            <a:ext cx="9896531" cy="265138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7716BD9-62E5-4BC7-A28D-D0453343F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2021" y="797778"/>
            <a:ext cx="10528908" cy="3262195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BAF2F2-31B7-448D-ADBA-CBBF643CE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2610" y="6425146"/>
            <a:ext cx="7193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55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F4EB83-F274-4474-ACE2-0184A9B02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834" y="304800"/>
            <a:ext cx="8001606" cy="9403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u="sng" dirty="0"/>
              <a:t>Or are we simply not embracing all aspects of “surveying?”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B40C9-26DD-4E60-9016-89257B04F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600200" y="1373208"/>
            <a:ext cx="9208874" cy="51799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BAF2F2-31B7-448D-ADBA-CBBF643CE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2610" y="6425146"/>
            <a:ext cx="7193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30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A2D617A-30DA-4CBF-8F56-5399017C452A}"/>
              </a:ext>
            </a:extLst>
          </p:cNvPr>
          <p:cNvSpPr txBox="1">
            <a:spLocks/>
          </p:cNvSpPr>
          <p:nvPr/>
        </p:nvSpPr>
        <p:spPr>
          <a:xfrm>
            <a:off x="1676400" y="304800"/>
            <a:ext cx="9372600" cy="7576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400" dirty="0"/>
              <a:t>WHERE ARE WE GOING?</a:t>
            </a:r>
          </a:p>
        </p:txBody>
      </p:sp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A72EDD3F-BC40-4116-AA92-4760B0F32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2610" y="6425146"/>
            <a:ext cx="719390" cy="4328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FD1D2C-5A64-4593-A58B-2256D885D39E}"/>
              </a:ext>
            </a:extLst>
          </p:cNvPr>
          <p:cNvSpPr txBox="1"/>
          <p:nvPr/>
        </p:nvSpPr>
        <p:spPr>
          <a:xfrm>
            <a:off x="381000" y="1600200"/>
            <a:ext cx="5562600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u="sng" dirty="0"/>
              <a:t>WHERE DO WE RECRUIT?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 SCHOOL - STEM PROGRAMS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TRIG-STAR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SKILLSUSA </a:t>
            </a:r>
            <a:r>
              <a:rPr lang="en-US" sz="2400"/>
              <a:t>/ TWIST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SCOUTING - BOYS </a:t>
            </a:r>
            <a:r>
              <a:rPr lang="en-US" sz="2400" b="1" i="1" u="sng" dirty="0"/>
              <a:t>AND</a:t>
            </a:r>
            <a:r>
              <a:rPr lang="en-US" sz="2400" dirty="0"/>
              <a:t> GIRLS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STEM MERIT BADGES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JUNIOR HIGH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FUTURE 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ELEMENTARY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“GET KIDS INTO SURVEY”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5B6439-70A3-4FA5-BB6D-D38E4C2547E1}"/>
              </a:ext>
            </a:extLst>
          </p:cNvPr>
          <p:cNvSpPr txBox="1"/>
          <p:nvPr/>
        </p:nvSpPr>
        <p:spPr>
          <a:xfrm>
            <a:off x="6629400" y="1543868"/>
            <a:ext cx="55626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u="sng" dirty="0"/>
              <a:t>WHAT ARE WE RECRUITING FOR?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EMERGING TECHNOLOGIES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AUTONOMOUS VEHICLES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LAND/AIR/WATER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REMOTE SENSING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PHOTOGRAMMETRY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LIDAR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SLAM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GEOSPATIAL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TRADITIONAL SURVEYING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224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C5D1050-8E02-49DE-A4F7-1A7C1EFAC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06" b="2"/>
          <a:stretch/>
        </p:blipFill>
        <p:spPr>
          <a:xfrm>
            <a:off x="643468" y="643467"/>
            <a:ext cx="4010827" cy="5571066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0D8EBA43-1F31-41AF-ADB0-03A7F4E233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418" b="2"/>
          <a:stretch/>
        </p:blipFill>
        <p:spPr>
          <a:xfrm>
            <a:off x="4976027" y="643467"/>
            <a:ext cx="6572505" cy="5571066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0DF2C2-6A5E-4CB2-BDB5-B615D11AB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2610" y="6425146"/>
            <a:ext cx="7193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67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A2D617A-30DA-4CBF-8F56-5399017C452A}"/>
              </a:ext>
            </a:extLst>
          </p:cNvPr>
          <p:cNvSpPr txBox="1">
            <a:spLocks/>
          </p:cNvSpPr>
          <p:nvPr/>
        </p:nvSpPr>
        <p:spPr>
          <a:xfrm>
            <a:off x="913794" y="4217161"/>
            <a:ext cx="10364412" cy="12649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400"/>
              <a:t>Nsps Student Competition</a:t>
            </a:r>
          </a:p>
        </p:txBody>
      </p:sp>
      <p:pic>
        <p:nvPicPr>
          <p:cNvPr id="7" name="Content Placeholder 6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84B5C9F5-E16C-49ED-9096-F33F64CBB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917762" y="1495471"/>
            <a:ext cx="5017372" cy="1906601"/>
          </a:xfrm>
          <a:prstGeom prst="rect">
            <a:avLst/>
          </a:prstGeom>
        </p:spPr>
      </p:pic>
      <p:pic>
        <p:nvPicPr>
          <p:cNvPr id="10" name="Content Placeholder 6" descr="A group of people in a room&#10;&#10;Description automatically generated">
            <a:extLst>
              <a:ext uri="{FF2B5EF4-FFF2-40B4-BE49-F238E27FC236}">
                <a16:creationId xmlns:a16="http://schemas.microsoft.com/office/drawing/2014/main" id="{DB5A7DE5-07F7-41BF-911F-284E97BB6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615911" y="839047"/>
            <a:ext cx="4292600" cy="3219450"/>
          </a:xfrm>
          <a:prstGeom prst="rect">
            <a:avLst/>
          </a:prstGeom>
        </p:spPr>
      </p:pic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A72EDD3F-BC40-4116-AA92-4760B0F32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2610" y="6425146"/>
            <a:ext cx="7193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41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795ED-4283-4694-9211-D99E49AFB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46" y="1219200"/>
            <a:ext cx="5140990" cy="1905000"/>
          </a:xfrm>
        </p:spPr>
        <p:txBody>
          <a:bodyPr>
            <a:normAutofit fontScale="90000"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place </a:t>
            </a:r>
            <a:br>
              <a:rPr lang="en-US" dirty="0"/>
            </a:br>
            <a:r>
              <a:rPr lang="en-US" dirty="0"/>
              <a:t>4-year program</a:t>
            </a:r>
            <a:br>
              <a:rPr lang="en-US" dirty="0"/>
            </a:br>
            <a:r>
              <a:rPr lang="en-US" dirty="0"/>
              <a:t>University of Ohio Akron</a:t>
            </a:r>
          </a:p>
        </p:txBody>
      </p:sp>
      <p:pic>
        <p:nvPicPr>
          <p:cNvPr id="7" name="Content Placeholder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4B5C9F5-E16C-49ED-9096-F33F64CBB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3048000"/>
            <a:ext cx="5140990" cy="342900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A2D617A-30DA-4CBF-8F56-5399017C452A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/>
              <a:t>Nsps</a:t>
            </a:r>
            <a:r>
              <a:rPr lang="en-US" sz="4000" dirty="0"/>
              <a:t> Student Competition 2019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31220D5-43B8-4E70-AF73-A95278EDAACB}"/>
              </a:ext>
            </a:extLst>
          </p:cNvPr>
          <p:cNvSpPr txBox="1">
            <a:spLocks/>
          </p:cNvSpPr>
          <p:nvPr/>
        </p:nvSpPr>
        <p:spPr>
          <a:xfrm>
            <a:off x="6326779" y="1219201"/>
            <a:ext cx="5136636" cy="1752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place</a:t>
            </a:r>
          </a:p>
          <a:p>
            <a:r>
              <a:rPr lang="en-US" dirty="0"/>
              <a:t>2-year program</a:t>
            </a:r>
            <a:br>
              <a:rPr lang="en-US" dirty="0"/>
            </a:br>
            <a:r>
              <a:rPr lang="en-US" dirty="0"/>
              <a:t>Central New Mexico Community College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693412-5CFF-49B9-AA0D-69134DFAD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273" y="3077318"/>
            <a:ext cx="5097463" cy="3399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2EDD3F-BC40-4116-AA92-4760B0F32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2610" y="6425146"/>
            <a:ext cx="7193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22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08B6A24-685A-4FE9-AABC-D0441FE29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95" y="962587"/>
            <a:ext cx="10276720" cy="4932825"/>
          </a:xfrm>
          <a:prstGeom prst="rect">
            <a:avLst/>
          </a:prstGeom>
          <a:ln w="127000" cap="flat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BAF2F2-31B7-448D-ADBA-CBBF643CE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2610" y="6425146"/>
            <a:ext cx="7193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61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F99D510-C769-4A3F-B1BF-0A2F3822AE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4" y="733425"/>
            <a:ext cx="10693662" cy="5391150"/>
          </a:xfrm>
          <a:prstGeom prst="rect">
            <a:avLst/>
          </a:prstGeom>
          <a:solidFill>
            <a:srgbClr val="FFFFFF"/>
          </a:solidFill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2C097CAA-4469-4064-ACE0-F9B082125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854" y="1114868"/>
            <a:ext cx="5840082" cy="462826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2DD38F0-3136-4D36-9445-AAF26688F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496" y="799817"/>
            <a:ext cx="10575170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DE12D3-139A-482D-9A07-474AD3D5E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2610" y="6425146"/>
            <a:ext cx="7193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03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9B2EB12-332C-4DCC-9746-30DD4690F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FD40B55-BABB-4B33-ADD3-0C2340430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590550"/>
            <a:ext cx="5480792" cy="2739376"/>
            <a:chOff x="7807230" y="2012810"/>
            <a:chExt cx="3251252" cy="3459865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324E181-0B87-4B75-A5EC-6A4B1BD1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77211FB-84C1-4B06-AF95-F83D0394D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picture containing toy&#10;&#10;Description automatically generated">
            <a:extLst>
              <a:ext uri="{FF2B5EF4-FFF2-40B4-BE49-F238E27FC236}">
                <a16:creationId xmlns:a16="http://schemas.microsoft.com/office/drawing/2014/main" id="{32A2EAC8-299B-4780-A9E4-D99902C0B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201" y="753230"/>
            <a:ext cx="3877937" cy="2414016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E616EDA1-F722-4C6A-AD2F-E487C7EB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3544708"/>
            <a:ext cx="2651760" cy="2739376"/>
            <a:chOff x="7807230" y="2012810"/>
            <a:chExt cx="3251252" cy="3459865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B994A57-EDEF-4F7C-9FF3-8A4666468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0D45935-877E-4620-9F00-69FFC601B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B26FC-FF93-4625-9E65-2BCC8696C9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9366" y="4034603"/>
            <a:ext cx="2322576" cy="1759585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718BCC2B-0684-4382-A2D3-C9ADC7768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85270" y="3544708"/>
            <a:ext cx="2651760" cy="2739376"/>
            <a:chOff x="7807230" y="2012810"/>
            <a:chExt cx="3251252" cy="345986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67BE271-7CC8-493E-ACC7-330B8DAEC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416E226-9BF3-4654-A708-DDC3A062C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5D0BDB0-2E17-4D86-BEE1-1A1817E04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6100" y="583417"/>
            <a:ext cx="5451125" cy="5700667"/>
            <a:chOff x="7807230" y="2012810"/>
            <a:chExt cx="3251252" cy="3459865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7A4205F-B9AE-4B05-9BDE-05C46ED3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B833BEF-B243-4FC2-967F-3C9C2085A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CB6B92DF-A70F-4475-8E87-C07439C28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471" y="3853413"/>
            <a:ext cx="2251357" cy="2251357"/>
          </a:xfrm>
          <a:prstGeom prst="rect">
            <a:avLst/>
          </a:prstGeom>
        </p:spPr>
      </p:pic>
      <p:pic>
        <p:nvPicPr>
          <p:cNvPr id="11" name="Picture 10" descr="A close up of a bird&#10;&#10;Description automatically generated">
            <a:extLst>
              <a:ext uri="{FF2B5EF4-FFF2-40B4-BE49-F238E27FC236}">
                <a16:creationId xmlns:a16="http://schemas.microsoft.com/office/drawing/2014/main" id="{1F28ED58-9796-489D-BA9D-5B10379B4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8131" y="907946"/>
            <a:ext cx="5042107" cy="50421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34A92B-C461-4475-9932-C0AAC6A218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72610" y="6430361"/>
            <a:ext cx="7193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24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EBB22DA0-CF92-41D5-9072-5819D5A35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071" y="643466"/>
            <a:ext cx="8346167" cy="5571067"/>
          </a:xfrm>
          <a:prstGeom prst="rect">
            <a:avLst/>
          </a:prstGeom>
          <a:ln w="127000" cap="flat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DEF78D-FE52-4929-9151-6749E7753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0027" y="6425146"/>
            <a:ext cx="7193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16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B76F39C-DC92-43A2-AFAC-DF33A3F0E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7DAE7D-E012-423B-ABE0-6B46223A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4223657"/>
            <a:ext cx="5021337" cy="1922107"/>
          </a:xfrm>
        </p:spPr>
        <p:txBody>
          <a:bodyPr>
            <a:normAutofit/>
          </a:bodyPr>
          <a:lstStyle/>
          <a:p>
            <a:r>
              <a:rPr lang="en-US" sz="2800" dirty="0"/>
              <a:t>Timothy W. Burch</a:t>
            </a:r>
            <a:br>
              <a:rPr lang="en-US" sz="2800" dirty="0"/>
            </a:br>
            <a:r>
              <a:rPr lang="en-US" sz="2800" dirty="0"/>
              <a:t>NSPS Vice President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6A7D1B-E9C9-434A-B7AE-0FF8629A4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082165" y="497632"/>
            <a:ext cx="2268430" cy="339839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6758FC-A415-4D42-862A-2C0765FF8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154913"/>
            <a:ext cx="0" cy="20838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CEA6BCB-C304-4F6E-B3CB-AF5038532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7276438" y="497655"/>
            <a:ext cx="3398352" cy="339835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1F5E0-D54B-43F6-9A78-21E1CD3A5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865" y="4223657"/>
            <a:ext cx="5010691" cy="1922107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400" dirty="0"/>
              <a:t>NSPS Secretary (2015-2019)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NSPS Governor/Director – Illinois (2007-2015)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Brand Ambassador – “Get Kids into Survey”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Director of Surveying – </a:t>
            </a:r>
            <a:r>
              <a:rPr lang="en-US" sz="1400" dirty="0" err="1"/>
              <a:t>SPACECO</a:t>
            </a:r>
            <a:r>
              <a:rPr lang="en-US" sz="1400" dirty="0"/>
              <a:t>, Inc. (Rosemont, IL)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Licensed in Illinois &amp; Wisconsin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856B6F-6020-48AD-B973-B8A5B854A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2610" y="6430361"/>
            <a:ext cx="7193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69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4A80F9-3F90-464C-B40B-4DCADEAD8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578" y="643466"/>
            <a:ext cx="3941529" cy="5571067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A858739-22FB-4033-B792-D1C3E7E00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683" y="1208609"/>
            <a:ext cx="5133849" cy="4440779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9D99F1-083A-4A8F-A408-35658FB02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2610" y="6425146"/>
            <a:ext cx="7193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78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53F218C-D376-40A2-8215-DC5A53861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3743325" cy="5391150"/>
          </a:xfrm>
          <a:prstGeom prst="rect">
            <a:avLst/>
          </a:prstGeom>
          <a:solidFill>
            <a:schemeClr val="tx1"/>
          </a:solidFill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drawing of a person&#10;&#10;Description automatically generated">
            <a:extLst>
              <a:ext uri="{FF2B5EF4-FFF2-40B4-BE49-F238E27FC236}">
                <a16:creationId xmlns:a16="http://schemas.microsoft.com/office/drawing/2014/main" id="{F507DAFD-AA81-4DAC-BD05-CDD480634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857" y="1569830"/>
            <a:ext cx="2964561" cy="177873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AE5CF73-3769-4377-8DFC-C1463DDDE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340" y="804806"/>
            <a:ext cx="3625595" cy="5248389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8B83BE-1DE7-4424-8437-C907CB987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856" y="3509433"/>
            <a:ext cx="2964561" cy="16469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2B310-301D-420B-8FBE-AC26DFA16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575" y="1106949"/>
            <a:ext cx="6340085" cy="4172061"/>
          </a:xfrm>
        </p:spPr>
        <p:txBody>
          <a:bodyPr>
            <a:normAutofit/>
          </a:bodyPr>
          <a:lstStyle/>
          <a:p>
            <a:r>
              <a:rPr lang="en-US" dirty="0"/>
              <a:t>Our fourth year attending and exhibiting at the </a:t>
            </a:r>
            <a:r>
              <a:rPr lang="en-US" dirty="0" err="1"/>
              <a:t>ASCA</a:t>
            </a:r>
            <a:r>
              <a:rPr lang="en-US" dirty="0"/>
              <a:t> National Conference</a:t>
            </a:r>
          </a:p>
          <a:p>
            <a:r>
              <a:rPr lang="en-US" dirty="0"/>
              <a:t>Many surveying affiliates and companies are attending state-level conferences to expand our story</a:t>
            </a:r>
          </a:p>
          <a:p>
            <a:r>
              <a:rPr lang="en-US" dirty="0"/>
              <a:t>NSPS recognizes a nationwide need for many professions, trades and occupations in addition to surveyors</a:t>
            </a:r>
          </a:p>
          <a:p>
            <a:r>
              <a:rPr lang="en-US" dirty="0"/>
              <a:t>Surveying offers both professional and technical track careers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B10800-3536-48EB-AD13-C4B954493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2610" y="6425146"/>
            <a:ext cx="7193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35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06494-722E-44B9-80D1-8B4003721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218" y="255989"/>
            <a:ext cx="8509564" cy="741857"/>
          </a:xfrm>
        </p:spPr>
        <p:txBody>
          <a:bodyPr>
            <a:normAutofit/>
          </a:bodyPr>
          <a:lstStyle/>
          <a:p>
            <a:r>
              <a:rPr lang="en-US" sz="3200"/>
              <a:t>NSPS Booth @ ASCA 2019 - boston</a:t>
            </a:r>
            <a:endParaRPr lang="en-US" sz="3200" dirty="0"/>
          </a:p>
        </p:txBody>
      </p:sp>
      <p:pic>
        <p:nvPicPr>
          <p:cNvPr id="9" name="Picture 8" descr="A display in a store&#10;&#10;Description automatically generated">
            <a:extLst>
              <a:ext uri="{FF2B5EF4-FFF2-40B4-BE49-F238E27FC236}">
                <a16:creationId xmlns:a16="http://schemas.microsoft.com/office/drawing/2014/main" id="{26E5FD77-7FBE-486F-819D-05167DB60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101" y="1033631"/>
            <a:ext cx="7412913" cy="5559686"/>
          </a:xfrm>
          <a:prstGeom prst="rect">
            <a:avLst/>
          </a:prstGeom>
        </p:spPr>
      </p:pic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74A951F-E653-4E8E-B802-1ECC480E7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86" y="1033632"/>
            <a:ext cx="3125760" cy="55596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836A50-EB35-46A9-82E7-E8942033F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2610" y="6425146"/>
            <a:ext cx="7193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7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D014EBA-ACA6-4EE7-A7B5-873391550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206494-722E-44B9-80D1-8B4003721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1456" y="2087880"/>
            <a:ext cx="6242944" cy="277367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400" dirty="0"/>
              <a:t>Augmented reality sandbox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parts list and instructions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5089BDF-B468-4EE6-A043-9EC3701F9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06" y="0"/>
            <a:ext cx="6093044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12700">
              <a:prstClr val="black">
                <a:alpha val="4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9BDBAB-D2BC-47AB-BF1B-A1632678E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50061" y="321734"/>
            <a:ext cx="2116506" cy="2739814"/>
          </a:xfrm>
          <a:prstGeom prst="rect">
            <a:avLst/>
          </a:prstGeom>
        </p:spPr>
      </p:pic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3ACF228F-BF3A-4F1A-AC24-767F87D38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03528" y="0"/>
            <a:ext cx="91440" cy="3383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9435F1-8F10-46C6-AA16-93F988EC2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3531928" y="321734"/>
            <a:ext cx="2116506" cy="2739814"/>
          </a:xfrm>
          <a:prstGeom prst="rect">
            <a:avLst/>
          </a:prstGeom>
        </p:spPr>
      </p:pic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49E116DB-34EA-4356-A602-A04958734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7" y="3383280"/>
            <a:ext cx="6096002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E841C9A-7578-4135-ADE5-A899BBEA9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31459" y="3796452"/>
            <a:ext cx="4231372" cy="27398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6948E9-C9F9-4AEC-85CB-C159FDD236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72610" y="6425146"/>
            <a:ext cx="7193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97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A4ACDA2-2D5F-4571-9BA5-F538A7A49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206494-722E-44B9-80D1-8B4003721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12" y="5023835"/>
            <a:ext cx="10599576" cy="7824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Do you have your sandbox?</a:t>
            </a:r>
          </a:p>
        </p:txBody>
      </p:sp>
      <p:pic>
        <p:nvPicPr>
          <p:cNvPr id="11" name="Picture 10" descr="A picture containing building, indoor&#10;&#10;Description automatically generated">
            <a:extLst>
              <a:ext uri="{FF2B5EF4-FFF2-40B4-BE49-F238E27FC236}">
                <a16:creationId xmlns:a16="http://schemas.microsoft.com/office/drawing/2014/main" id="{539435F1-8F10-46C6-AA16-93F988EC2D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608" b="-1"/>
          <a:stretch/>
        </p:blipFill>
        <p:spPr>
          <a:xfrm rot="5400000">
            <a:off x="-69458" y="64716"/>
            <a:ext cx="4189372" cy="4059936"/>
          </a:xfrm>
          <a:prstGeom prst="rect">
            <a:avLst/>
          </a:prstGeom>
        </p:spPr>
      </p:pic>
      <p:pic>
        <p:nvPicPr>
          <p:cNvPr id="15" name="Picture 1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0E841C9A-7578-4135-ADE5-A899BBEA95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89" r="1231" b="3"/>
          <a:stretch/>
        </p:blipFill>
        <p:spPr>
          <a:xfrm>
            <a:off x="8132064" y="10"/>
            <a:ext cx="4059936" cy="4189367"/>
          </a:xfrm>
          <a:prstGeom prst="rect">
            <a:avLst/>
          </a:prstGeom>
        </p:spPr>
      </p:pic>
      <p:pic>
        <p:nvPicPr>
          <p:cNvPr id="13" name="Picture 12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5E9BDBAB-D2BC-47AB-BF1B-A1632678E8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6900" b="3"/>
          <a:stretch/>
        </p:blipFill>
        <p:spPr>
          <a:xfrm rot="5400000">
            <a:off x="4108168" y="-52970"/>
            <a:ext cx="4080733" cy="4186677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946802B-BA15-4B51-BEC8-84E4B10CF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524" y="4189377"/>
            <a:ext cx="12188952" cy="0"/>
          </a:xfrm>
          <a:prstGeom prst="line">
            <a:avLst/>
          </a:prstGeom>
          <a:ln w="190500" cap="sq">
            <a:solidFill>
              <a:srgbClr val="FFFFFF"/>
            </a:solidFill>
            <a:miter lim="800000"/>
          </a:ln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82444F2-5281-4023-ACCE-8203890FE1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72610" y="6425146"/>
            <a:ext cx="7193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01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70768F8-1073-404C-9766-55AE4610E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193" y="643466"/>
            <a:ext cx="8015923" cy="5571067"/>
          </a:xfrm>
          <a:prstGeom prst="rect">
            <a:avLst/>
          </a:prstGeom>
          <a:ln w="127000" cap="flat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17F4E8-9D22-41DC-BC48-41F074BFF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2610" y="6425146"/>
            <a:ext cx="7193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78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1FDF787-0318-4048-A75E-F8B03087E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007" y="643466"/>
            <a:ext cx="9860295" cy="5571067"/>
          </a:xfrm>
          <a:prstGeom prst="rect">
            <a:avLst/>
          </a:prstGeom>
          <a:ln w="127000" cap="flat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851742-566C-443F-BADD-8F9B05D1E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2610" y="6425146"/>
            <a:ext cx="7193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92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text, outdoor, sign&#10;&#10;Description automatically generated">
            <a:extLst>
              <a:ext uri="{FF2B5EF4-FFF2-40B4-BE49-F238E27FC236}">
                <a16:creationId xmlns:a16="http://schemas.microsoft.com/office/drawing/2014/main" id="{88CC2B47-D14C-445B-9456-8B6DB0317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95" y="1001124"/>
            <a:ext cx="10276720" cy="4855750"/>
          </a:xfrm>
          <a:prstGeom prst="rect">
            <a:avLst/>
          </a:prstGeom>
          <a:ln w="127000" cap="flat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FAAEFED6-F281-418C-9B70-562109308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11" y="272895"/>
            <a:ext cx="1884829" cy="14564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CEC5DAF-F3EC-45B8-9E6E-07D394447B01}"/>
              </a:ext>
            </a:extLst>
          </p:cNvPr>
          <p:cNvSpPr/>
          <p:nvPr/>
        </p:nvSpPr>
        <p:spPr>
          <a:xfrm>
            <a:off x="7428412" y="272895"/>
            <a:ext cx="398852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LearnCST.com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700E05-D30C-4F89-996C-2CCDCC947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2610" y="6425146"/>
            <a:ext cx="7193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00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C719D4-0F05-4AB3-BC50-B460C3483F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43806" y="854079"/>
            <a:ext cx="7104388" cy="5571067"/>
          </a:xfrm>
          <a:prstGeom prst="rect">
            <a:avLst/>
          </a:prstGeom>
          <a:ln w="127000" cap="flat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ED276F-C717-479F-982F-74AF1CB82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2610" y="6425146"/>
            <a:ext cx="719390" cy="4328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828B38-33FE-44DA-AA15-28E77218B34D}"/>
              </a:ext>
            </a:extLst>
          </p:cNvPr>
          <p:cNvSpPr txBox="1"/>
          <p:nvPr/>
        </p:nvSpPr>
        <p:spPr>
          <a:xfrm>
            <a:off x="4022193" y="58691"/>
            <a:ext cx="4147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NSPS BROCHURES</a:t>
            </a:r>
          </a:p>
        </p:txBody>
      </p:sp>
    </p:spTree>
    <p:extLst>
      <p:ext uri="{BB962C8B-B14F-4D97-AF65-F5344CB8AC3E}">
        <p14:creationId xmlns:p14="http://schemas.microsoft.com/office/powerpoint/2010/main" val="3620625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A64399-5906-4A16-A93F-E457A386D4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99960" y="643466"/>
            <a:ext cx="7104388" cy="5571067"/>
          </a:xfrm>
          <a:prstGeom prst="rect">
            <a:avLst/>
          </a:prstGeom>
          <a:ln w="127000" cap="flat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1021A8-296F-40A1-B7F0-6CA5FCA64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2610" y="6425146"/>
            <a:ext cx="7193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02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aircraft, airplane&#10;&#10;Description automatically generated">
            <a:extLst>
              <a:ext uri="{FF2B5EF4-FFF2-40B4-BE49-F238E27FC236}">
                <a16:creationId xmlns:a16="http://schemas.microsoft.com/office/drawing/2014/main" id="{560407C4-69E1-4B57-B4F9-71EAD38576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90" b="1"/>
          <a:stretch/>
        </p:blipFill>
        <p:spPr>
          <a:xfrm>
            <a:off x="613954" y="346257"/>
            <a:ext cx="10964091" cy="6165485"/>
          </a:xfrm>
          <a:prstGeom prst="rect">
            <a:avLst/>
          </a:prstGeom>
        </p:spPr>
      </p:pic>
      <p:pic>
        <p:nvPicPr>
          <p:cNvPr id="3" name="Picture 2" descr="A drawing of a person&#10;&#10;Description automatically generated">
            <a:extLst>
              <a:ext uri="{FF2B5EF4-FFF2-40B4-BE49-F238E27FC236}">
                <a16:creationId xmlns:a16="http://schemas.microsoft.com/office/drawing/2014/main" id="{C03C4F6E-957A-4443-B4F1-315739113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9913" y="6424748"/>
            <a:ext cx="722087" cy="4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81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6">
            <a:extLst>
              <a:ext uri="{FF2B5EF4-FFF2-40B4-BE49-F238E27FC236}">
                <a16:creationId xmlns:a16="http://schemas.microsoft.com/office/drawing/2014/main" id="{EA4ACDA2-2D5F-4571-9BA5-F538A7A49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DF097F-CAEF-4997-B4DC-4A9BDE386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10" y="4563764"/>
            <a:ext cx="10599576" cy="191983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i="1" u="sng" dirty="0"/>
              <a:t>Crooks v. state of Louisiana</a:t>
            </a:r>
            <a:br>
              <a:rPr lang="en-US" dirty="0"/>
            </a:br>
            <a:r>
              <a:rPr lang="en-US" dirty="0"/>
              <a:t>What should determine boundaries?</a:t>
            </a:r>
            <a:br>
              <a:rPr lang="en-US" dirty="0"/>
            </a:br>
            <a:r>
              <a:rPr lang="en-US" dirty="0"/>
              <a:t>Cartography map or </a:t>
            </a:r>
            <a:r>
              <a:rPr lang="en-US" dirty="0" err="1"/>
              <a:t>glo</a:t>
            </a:r>
            <a:r>
              <a:rPr lang="en-US" dirty="0"/>
              <a:t>/</a:t>
            </a:r>
            <a:r>
              <a:rPr lang="en-US" dirty="0" err="1"/>
              <a:t>blm</a:t>
            </a:r>
            <a:r>
              <a:rPr lang="en-US" dirty="0"/>
              <a:t> survey?</a:t>
            </a:r>
            <a:br>
              <a:rPr lang="en-US" dirty="0"/>
            </a:br>
            <a:r>
              <a:rPr lang="en-US" dirty="0"/>
              <a:t>The local courts ruled the mapmaker…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420D7C-5B8F-4867-AB36-46D4E8A34F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3622"/>
          <a:stretch/>
        </p:blipFill>
        <p:spPr>
          <a:xfrm>
            <a:off x="-4740" y="10"/>
            <a:ext cx="6100738" cy="4189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77CD4C-BBF3-40F4-B86B-0EFEAA5D45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4" b="5322"/>
          <a:stretch/>
        </p:blipFill>
        <p:spPr>
          <a:xfrm>
            <a:off x="6095998" y="10"/>
            <a:ext cx="6096002" cy="4189367"/>
          </a:xfrm>
          <a:prstGeom prst="rect">
            <a:avLst/>
          </a:prstGeom>
        </p:spPr>
      </p:pic>
      <p:cxnSp>
        <p:nvCxnSpPr>
          <p:cNvPr id="24" name="Straight Connector 18">
            <a:extLst>
              <a:ext uri="{FF2B5EF4-FFF2-40B4-BE49-F238E27FC236}">
                <a16:creationId xmlns:a16="http://schemas.microsoft.com/office/drawing/2014/main" id="{F946802B-BA15-4B51-BEC8-84E4B10CF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524" y="4189377"/>
            <a:ext cx="12188952" cy="0"/>
          </a:xfrm>
          <a:prstGeom prst="line">
            <a:avLst/>
          </a:prstGeom>
          <a:ln w="190500" cap="sq">
            <a:solidFill>
              <a:srgbClr val="FFFFFF"/>
            </a:solidFill>
            <a:miter lim="800000"/>
          </a:ln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4C6BBBE-0121-4C49-8565-333AD8D162DB}"/>
              </a:ext>
            </a:extLst>
          </p:cNvPr>
          <p:cNvSpPr txBox="1"/>
          <p:nvPr/>
        </p:nvSpPr>
        <p:spPr>
          <a:xfrm>
            <a:off x="3505200" y="234155"/>
            <a:ext cx="2286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By local mapmaker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2B63069-8062-4E97-9663-8131636498B8}"/>
              </a:ext>
            </a:extLst>
          </p:cNvPr>
          <p:cNvSpPr txBox="1"/>
          <p:nvPr/>
        </p:nvSpPr>
        <p:spPr>
          <a:xfrm>
            <a:off x="10287000" y="3521854"/>
            <a:ext cx="1676400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Gov’t Survey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540F2-9424-4568-91C3-4626EA104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2610" y="6425146"/>
            <a:ext cx="7193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68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4B5F4-A664-46A1-A61B-AF3142D41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393" y="71321"/>
            <a:ext cx="10353761" cy="20574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 err="1"/>
              <a:t>Nsps</a:t>
            </a:r>
            <a:r>
              <a:rPr lang="en-US" dirty="0"/>
              <a:t> government affairs</a:t>
            </a:r>
            <a:br>
              <a:rPr lang="en-US" dirty="0"/>
            </a:br>
            <a:r>
              <a:rPr lang="en-US" dirty="0"/>
              <a:t>Crooks VS State of Louisiana</a:t>
            </a:r>
            <a:br>
              <a:rPr lang="en-US" dirty="0"/>
            </a:br>
            <a:r>
              <a:rPr lang="en-US" dirty="0"/>
              <a:t>January 2019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2B24FF7-6BDC-41F5-914C-B6EE40087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6000"/>
            <a:ext cx="10353762" cy="4419600"/>
          </a:xfrm>
        </p:spPr>
        <p:txBody>
          <a:bodyPr>
            <a:normAutofit fontScale="62500" lnSpcReduction="20000"/>
          </a:bodyPr>
          <a:lstStyle/>
          <a:p>
            <a:r>
              <a:rPr lang="en-US" sz="3200" dirty="0"/>
              <a:t>Case filed with the State Supreme Court that involved ignoring the original GLO plat and rules associated with the disbursement of Federal Lands </a:t>
            </a:r>
          </a:p>
          <a:p>
            <a:r>
              <a:rPr lang="en-US" sz="3200" dirty="0"/>
              <a:t>NSPS contacted less then 2 weeks before an Amicus Brief was needed to be filed with the State</a:t>
            </a:r>
          </a:p>
          <a:p>
            <a:r>
              <a:rPr lang="en-US" sz="3200" dirty="0"/>
              <a:t>NSPS ExCom Board decided to move forward to protect the historic system used by 30 states</a:t>
            </a:r>
          </a:p>
          <a:p>
            <a:r>
              <a:rPr lang="en-US" sz="3200" dirty="0"/>
              <a:t>NSPS ExCom Board members worked with a Wisconsin Surveyor that also was a Wisconsin Bar member to construct an Amicus Brief to recognize the GLO Plats</a:t>
            </a:r>
          </a:p>
          <a:p>
            <a:r>
              <a:rPr lang="en-US" sz="3200" dirty="0"/>
              <a:t>NSPS ExCom Board worked with a Louisiana Attorney to file within 6 Days of first notification</a:t>
            </a:r>
          </a:p>
          <a:p>
            <a:r>
              <a:rPr lang="en-US" sz="3200" dirty="0"/>
              <a:t>Case waiting to be heard before Louisiana State Supreme Court (July 2019)</a:t>
            </a:r>
          </a:p>
          <a:p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2C57A1-EB25-4969-8E84-3F59D35DC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2610" y="6425146"/>
            <a:ext cx="7193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4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on a stage&#10;&#10;Description automatically generated">
            <a:extLst>
              <a:ext uri="{FF2B5EF4-FFF2-40B4-BE49-F238E27FC236}">
                <a16:creationId xmlns:a16="http://schemas.microsoft.com/office/drawing/2014/main" id="{73A7E350-95E7-4EC0-BDA0-60FD17AAE3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15" b="15707"/>
          <a:stretch/>
        </p:blipFill>
        <p:spPr>
          <a:xfrm rot="10800000">
            <a:off x="20" y="2030"/>
            <a:ext cx="12191980" cy="68559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3B14BA-C44F-47AD-9B8C-56037FDBC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" y="5486400"/>
            <a:ext cx="12192000" cy="13397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100" dirty="0"/>
              <a:t>SINO American surveying competition</a:t>
            </a:r>
            <a:br>
              <a:rPr lang="en-US" sz="4100" dirty="0"/>
            </a:br>
            <a:r>
              <a:rPr lang="en-US" sz="4100" dirty="0"/>
              <a:t>Washington dc - November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9AF48F-B5A4-4104-86C1-F4CD5557B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2610" y="6425146"/>
            <a:ext cx="7193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61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18000"/>
                <a:satMod val="160000"/>
                <a:lumMod val="28000"/>
              </a:schemeClr>
              <a:schemeClr val="bg1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B14BA-C44F-47AD-9B8C-56037FDBC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5791200"/>
            <a:ext cx="7534361" cy="981428"/>
          </a:xfrm>
        </p:spPr>
        <p:txBody>
          <a:bodyPr>
            <a:noAutofit/>
          </a:bodyPr>
          <a:lstStyle/>
          <a:p>
            <a:r>
              <a:rPr lang="en-US" sz="2400" dirty="0"/>
              <a:t>SINO American surveying competition</a:t>
            </a:r>
            <a:br>
              <a:rPr lang="en-US" sz="2400" dirty="0"/>
            </a:br>
            <a:r>
              <a:rPr lang="en-US" sz="2400" dirty="0"/>
              <a:t>Washington dc - November 2018</a:t>
            </a:r>
          </a:p>
        </p:txBody>
      </p:sp>
      <p:pic>
        <p:nvPicPr>
          <p:cNvPr id="7" name="Picture 6" descr="A group of people in front of a building&#10;&#10;Description automatically generated">
            <a:extLst>
              <a:ext uri="{FF2B5EF4-FFF2-40B4-BE49-F238E27FC236}">
                <a16:creationId xmlns:a16="http://schemas.microsoft.com/office/drawing/2014/main" id="{5CDAB5FB-2F91-4F9D-8592-C128657BDE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32" r="10624" b="-2"/>
          <a:stretch/>
        </p:blipFill>
        <p:spPr>
          <a:xfrm>
            <a:off x="200140" y="218272"/>
            <a:ext cx="3881599" cy="2409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3AAB76-886E-4F8C-A24E-7B06352910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5" r="21072" b="4"/>
          <a:stretch/>
        </p:blipFill>
        <p:spPr>
          <a:xfrm rot="5400000">
            <a:off x="9069166" y="2648192"/>
            <a:ext cx="2779335" cy="31846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2E4A55-68AF-4CCB-9E87-3E084B240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403" y="381000"/>
            <a:ext cx="4211601" cy="3131604"/>
          </a:xfrm>
          <a:prstGeom prst="rect">
            <a:avLst/>
          </a:prstGeom>
        </p:spPr>
      </p:pic>
      <p:pic>
        <p:nvPicPr>
          <p:cNvPr id="17" name="Picture 16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A3CB5EBF-8E40-4218-96BE-84163B5E7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6532" y="218272"/>
            <a:ext cx="3198980" cy="2399235"/>
          </a:xfrm>
          <a:prstGeom prst="rect">
            <a:avLst/>
          </a:prstGeom>
        </p:spPr>
      </p:pic>
      <p:pic>
        <p:nvPicPr>
          <p:cNvPr id="35" name="Picture 34" descr="A picture containing indoor, table, floor, sitting&#10;&#10;Description automatically generated">
            <a:extLst>
              <a:ext uri="{FF2B5EF4-FFF2-40B4-BE49-F238E27FC236}">
                <a16:creationId xmlns:a16="http://schemas.microsoft.com/office/drawing/2014/main" id="{560FCA9B-90D5-44E1-8B88-DF0B263F6A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2440" y="3831133"/>
            <a:ext cx="2398704" cy="1799028"/>
          </a:xfrm>
          <a:prstGeom prst="rect">
            <a:avLst/>
          </a:prstGeom>
        </p:spPr>
      </p:pic>
      <p:pic>
        <p:nvPicPr>
          <p:cNvPr id="37" name="Picture 36" descr="A picture containing tree, outdoor, grass, yellow&#10;&#10;Description automatically generated">
            <a:extLst>
              <a:ext uri="{FF2B5EF4-FFF2-40B4-BE49-F238E27FC236}">
                <a16:creationId xmlns:a16="http://schemas.microsoft.com/office/drawing/2014/main" id="{B72B1BD5-A64A-4BE8-A759-2D1862C2EA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99034" y="3198665"/>
            <a:ext cx="4084529" cy="30633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75E773-82ED-4BDD-AF62-E6CA3239A4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72610" y="6425146"/>
            <a:ext cx="7193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55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13">
            <a:extLst>
              <a:ext uri="{FF2B5EF4-FFF2-40B4-BE49-F238E27FC236}">
                <a16:creationId xmlns:a16="http://schemas.microsoft.com/office/drawing/2014/main" id="{137AAE58-B7D3-483F-829E-637C98F7F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E23F25-DF01-41C1-82D2-FED19E2C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4217161"/>
            <a:ext cx="10364412" cy="12649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NSPS – Social media style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92D2B04-0C61-4765-99AC-DA1BE9E8D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744" y="820977"/>
            <a:ext cx="1875329" cy="3219450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F6012518-0B60-44B8-B3A2-C25D6E473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2088" y="1503813"/>
            <a:ext cx="2468880" cy="1851660"/>
          </a:xfrm>
          <a:prstGeom prst="rect">
            <a:avLst/>
          </a:prstGeom>
        </p:spPr>
      </p:pic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4FD7755-2672-4EC8-A9EE-1834AEC72A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132" y="820977"/>
            <a:ext cx="2412999" cy="3217333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8D8B93A2-2DD1-4603-9598-13B4990A04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6632" y="820977"/>
            <a:ext cx="2414587" cy="3219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73E823-E5B1-4E78-85CB-9D6D7AE911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72610" y="6425146"/>
            <a:ext cx="7193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1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5F96A-F54C-4AEA-8FED-37B641560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279" y="381000"/>
            <a:ext cx="10353761" cy="844193"/>
          </a:xfrm>
        </p:spPr>
        <p:txBody>
          <a:bodyPr/>
          <a:lstStyle/>
          <a:p>
            <a:r>
              <a:rPr lang="en-US" dirty="0"/>
              <a:t>Fall 2019 business meetings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794620-C389-4455-A057-0270ABD8D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14" y="1600200"/>
            <a:ext cx="10522491" cy="4997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114D5B-6E33-4724-B993-227BD40DC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2610" y="6425146"/>
            <a:ext cx="7193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91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3603A3-4429-48AA-BC60-21792EED5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609" y="762000"/>
            <a:ext cx="7764780" cy="5905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085D5B-A15A-4E53-8D1A-DD81145B4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8" y="304800"/>
            <a:ext cx="10353761" cy="745987"/>
          </a:xfr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en-US" dirty="0"/>
              <a:t>Calling all golfers!!!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F19461-D49A-47AC-B3CD-E670B3128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2610" y="6425146"/>
            <a:ext cx="7193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7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916BB-7063-4B1A-8E96-3679AC1A1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047" y="22530"/>
            <a:ext cx="11717677" cy="1601575"/>
          </a:xfrm>
        </p:spPr>
        <p:txBody>
          <a:bodyPr>
            <a:normAutofit/>
          </a:bodyPr>
          <a:lstStyle/>
          <a:p>
            <a:r>
              <a:rPr lang="en-US" sz="4500" dirty="0"/>
              <a:t>National Society of Professional Surveyors (NSPS) to host </a:t>
            </a:r>
            <a:r>
              <a:rPr lang="en-US" sz="5400" dirty="0"/>
              <a:t>2023 FIG Working Week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6A25EF7-A81D-4354-BF6F-194945585429}"/>
              </a:ext>
            </a:extLst>
          </p:cNvPr>
          <p:cNvSpPr txBox="1">
            <a:spLocks/>
          </p:cNvSpPr>
          <p:nvPr/>
        </p:nvSpPr>
        <p:spPr>
          <a:xfrm>
            <a:off x="5048250" y="5670550"/>
            <a:ext cx="5486400" cy="1228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Orlando, Florida USA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 May – 3 June 2023</a:t>
            </a:r>
          </a:p>
        </p:txBody>
      </p:sp>
      <p:pic>
        <p:nvPicPr>
          <p:cNvPr id="5" name="Picture 4" descr="A palm tree&#10;&#10;Description automatically generated">
            <a:extLst>
              <a:ext uri="{FF2B5EF4-FFF2-40B4-BE49-F238E27FC236}">
                <a16:creationId xmlns:a16="http://schemas.microsoft.com/office/drawing/2014/main" id="{8E2AB216-AF5A-4669-95D1-32413C67C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460" y="3383534"/>
            <a:ext cx="3178088" cy="2110147"/>
          </a:xfrm>
          <a:prstGeom prst="rect">
            <a:avLst/>
          </a:prstGeom>
        </p:spPr>
      </p:pic>
      <p:pic>
        <p:nvPicPr>
          <p:cNvPr id="9" name="Picture 8" descr="A picture containing table, LEGO, toy&#10;&#10;Description automatically generated">
            <a:extLst>
              <a:ext uri="{FF2B5EF4-FFF2-40B4-BE49-F238E27FC236}">
                <a16:creationId xmlns:a16="http://schemas.microsoft.com/office/drawing/2014/main" id="{EEFBC53E-4FC6-42FE-BD39-8A535157B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45" y="1695451"/>
            <a:ext cx="3052500" cy="4889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1D50C6-1989-48B1-8461-DEAFF716445C}"/>
              </a:ext>
            </a:extLst>
          </p:cNvPr>
          <p:cNvSpPr txBox="1"/>
          <p:nvPr/>
        </p:nvSpPr>
        <p:spPr>
          <a:xfrm>
            <a:off x="3854451" y="2548964"/>
            <a:ext cx="78994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Preserving Our Heritage – Conquering New Frontiers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7490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6620A-1A09-4C25-9CED-A10BC0E28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263848"/>
            <a:ext cx="11573778" cy="914400"/>
          </a:xfrm>
        </p:spPr>
        <p:txBody>
          <a:bodyPr/>
          <a:lstStyle/>
          <a:p>
            <a:pPr algn="ctr"/>
            <a:r>
              <a:rPr lang="en-US" b="1" dirty="0"/>
              <a:t>Supporting Organizations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08565D-DDAF-4CCC-83BF-8D79E319D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696" y="5455341"/>
            <a:ext cx="1729445" cy="1325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A95B54-8EE0-4134-BDE9-5A196CE1D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87" y="366813"/>
            <a:ext cx="1828800" cy="1828800"/>
          </a:xfrm>
          <a:prstGeom prst="rect">
            <a:avLst/>
          </a:prstGeom>
        </p:spPr>
      </p:pic>
      <p:pic>
        <p:nvPicPr>
          <p:cNvPr id="9" name="Picture 8" descr="A picture containing text, book&#10;&#10;Description generated with high confidence">
            <a:extLst>
              <a:ext uri="{FF2B5EF4-FFF2-40B4-BE49-F238E27FC236}">
                <a16:creationId xmlns:a16="http://schemas.microsoft.com/office/drawing/2014/main" id="{C25428F7-085C-464C-AA3C-9C17CB63D9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108" y="287766"/>
            <a:ext cx="1796464" cy="1828800"/>
          </a:xfrm>
          <a:prstGeom prst="rect">
            <a:avLst/>
          </a:prstGeom>
        </p:spPr>
      </p:pic>
      <p:pic>
        <p:nvPicPr>
          <p:cNvPr id="11" name="Picture 10" descr="A close up of a sign&#10;&#10;Description generated with high confidence">
            <a:extLst>
              <a:ext uri="{FF2B5EF4-FFF2-40B4-BE49-F238E27FC236}">
                <a16:creationId xmlns:a16="http://schemas.microsoft.com/office/drawing/2014/main" id="{181E61F0-4F4D-43D6-8D7A-EC1AC5FE3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419" y="287803"/>
            <a:ext cx="1809307" cy="1828800"/>
          </a:xfrm>
          <a:prstGeom prst="rect">
            <a:avLst/>
          </a:prstGeom>
        </p:spPr>
      </p:pic>
      <p:pic>
        <p:nvPicPr>
          <p:cNvPr id="13" name="Picture 1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6C5175CA-4F56-4A20-844A-7FDB35DE9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32" y="3470940"/>
            <a:ext cx="2096046" cy="1828800"/>
          </a:xfrm>
          <a:prstGeom prst="rect">
            <a:avLst/>
          </a:prstGeom>
        </p:spPr>
      </p:pic>
      <p:pic>
        <p:nvPicPr>
          <p:cNvPr id="15" name="Picture 1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81DDBD07-178A-48A4-A757-0EFB55179E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537" y="3418681"/>
            <a:ext cx="1828800" cy="1828800"/>
          </a:xfrm>
          <a:prstGeom prst="rect">
            <a:avLst/>
          </a:prstGeom>
        </p:spPr>
      </p:pic>
      <p:pic>
        <p:nvPicPr>
          <p:cNvPr id="17" name="Picture 16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9A293E59-CEF3-46AE-877B-96C81CF6CD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034" y="775546"/>
            <a:ext cx="3304794" cy="579318"/>
          </a:xfrm>
          <a:prstGeom prst="rect">
            <a:avLst/>
          </a:prstGeom>
        </p:spPr>
      </p:pic>
      <p:pic>
        <p:nvPicPr>
          <p:cNvPr id="19" name="Picture 18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13385602-E390-443B-86DB-37B0B65914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499" y="3418681"/>
            <a:ext cx="1531444" cy="1828800"/>
          </a:xfrm>
          <a:prstGeom prst="rect">
            <a:avLst/>
          </a:prstGeom>
        </p:spPr>
      </p:pic>
      <p:pic>
        <p:nvPicPr>
          <p:cNvPr id="21" name="Picture 2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DBBE8D3-A75D-4DC9-88DC-62043D194C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776" y="3364042"/>
            <a:ext cx="1828800" cy="1828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04D946D-548B-490D-8BEE-DB8C64C59D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9" y="2348010"/>
            <a:ext cx="2512771" cy="822960"/>
          </a:xfrm>
          <a:prstGeom prst="rect">
            <a:avLst/>
          </a:prstGeom>
        </p:spPr>
      </p:pic>
      <p:pic>
        <p:nvPicPr>
          <p:cNvPr id="25" name="Picture 24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74393461-89EE-47E5-A9F7-CD2A5B2367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120" y="5592333"/>
            <a:ext cx="2781759" cy="914400"/>
          </a:xfrm>
          <a:prstGeom prst="rect">
            <a:avLst/>
          </a:prstGeom>
        </p:spPr>
      </p:pic>
      <p:pic>
        <p:nvPicPr>
          <p:cNvPr id="27" name="Picture 26" descr="A drawing of a face&#10;&#10;Description generated with high confidence">
            <a:extLst>
              <a:ext uri="{FF2B5EF4-FFF2-40B4-BE49-F238E27FC236}">
                <a16:creationId xmlns:a16="http://schemas.microsoft.com/office/drawing/2014/main" id="{8C3638FC-92FD-4D24-BA0B-DAA27B1DEA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085" y="5504049"/>
            <a:ext cx="2322701" cy="1143000"/>
          </a:xfrm>
          <a:prstGeom prst="rect">
            <a:avLst/>
          </a:prstGeom>
        </p:spPr>
      </p:pic>
      <p:pic>
        <p:nvPicPr>
          <p:cNvPr id="29" name="Picture 28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69527674-24D7-4D7A-9170-07AD8EAE5D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26" y="5482142"/>
            <a:ext cx="1333500" cy="1186815"/>
          </a:xfrm>
          <a:prstGeom prst="rect">
            <a:avLst/>
          </a:prstGeom>
        </p:spPr>
      </p:pic>
      <p:pic>
        <p:nvPicPr>
          <p:cNvPr id="31" name="Picture 3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6EAA70E-6E7C-4F39-BAA7-FC81B2889A9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172" y="2169150"/>
            <a:ext cx="3108529" cy="93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111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0F817ADB-3559-4228-9D54-018E6311A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073" y="1595458"/>
            <a:ext cx="1046281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Ten Commissions lead FIG’s technical work: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COMMISSION 1- Professional Practice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COMMISSION 2- Professional Education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COMMISSION 3- Spatial Information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COMMISSION 4- Hydrography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COMMISSION 5- Positioning and Measurement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COMMISSION 6- Engineering Surveyors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COMMISSION 7- Cadastre and Land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COMMISSION 8- Spatial Planning and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COMMISSION 9- Valuation and the Management of Real Estate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COMMISSION 10- Construction Economics and Management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05C9B3D-6C33-441B-B982-87A6C7D5F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735" y="65171"/>
            <a:ext cx="1300152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527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A499FF2-14C7-4054-A1B1-38C08DF56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95" y="975433"/>
            <a:ext cx="10276720" cy="4907133"/>
          </a:xfrm>
          <a:prstGeom prst="rect">
            <a:avLst/>
          </a:prstGeom>
          <a:ln w="127000" cap="flat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4C41E6-23A1-41F3-8CAB-43E734D62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2610" y="6422969"/>
            <a:ext cx="7193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91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8E858-E73E-43E1-9913-6A5B69D41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9525"/>
            <a:ext cx="10515600" cy="78940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Mission of FIG Commission 2: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F6489-3A8F-4080-ADAD-F55A30704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4127"/>
            <a:ext cx="10515600" cy="515736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Promote good practices in professional surveying education by: </a:t>
            </a:r>
            <a:r>
              <a:rPr lang="en-US" dirty="0"/>
              <a:t>Exploring the needs of society and endorsing universities and other educational organizations to develop mechanisms and processes that will help to meet those needs</a:t>
            </a:r>
          </a:p>
          <a:p>
            <a:r>
              <a:rPr lang="en-US" dirty="0"/>
              <a:t>Supporting and promoting advances in survey education through identification of core surveying knowledge</a:t>
            </a:r>
          </a:p>
          <a:p>
            <a:r>
              <a:rPr lang="en-US" dirty="0"/>
              <a:t>Promoting cooperative ventures in surveying education and research</a:t>
            </a:r>
          </a:p>
          <a:p>
            <a:r>
              <a:rPr lang="en-US" dirty="0"/>
              <a:t>Supporting the building of capacity for surveying education in the developing world</a:t>
            </a:r>
          </a:p>
          <a:p>
            <a:r>
              <a:rPr lang="en-US" dirty="0"/>
              <a:t>Reinforcing contacts to educational commissions of related professions</a:t>
            </a:r>
          </a:p>
          <a:p>
            <a:r>
              <a:rPr lang="en-US" dirty="0"/>
              <a:t>Improving dissemination of information on all of the above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 descr="FIG logo.jpg">
            <a:extLst>
              <a:ext uri="{FF2B5EF4-FFF2-40B4-BE49-F238E27FC236}">
                <a16:creationId xmlns:a16="http://schemas.microsoft.com/office/drawing/2014/main" id="{163ED08F-3F5F-46CC-92A7-908C8B899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521" y="81971"/>
            <a:ext cx="1224793" cy="141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2003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8E858-E73E-43E1-9913-6A5B69D41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384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2023 FIG Working Week is the ideal venue </a:t>
            </a:r>
            <a:br>
              <a:rPr lang="en-US" sz="3600" b="1" dirty="0"/>
            </a:br>
            <a:r>
              <a:rPr lang="en-US" sz="3600" b="1" dirty="0"/>
              <a:t>to hold the 2023 SaGES 29</a:t>
            </a:r>
            <a:r>
              <a:rPr lang="en-US" sz="3600" b="1" baseline="30000" dirty="0"/>
              <a:t>th</a:t>
            </a:r>
            <a:r>
              <a:rPr lang="en-US" sz="3600" b="1" dirty="0"/>
              <a:t> Biennial Conference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F6489-3A8F-4080-ADAD-F55A30704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28391"/>
            <a:ext cx="10515600" cy="294857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300" dirty="0"/>
              <a:t>Surveying educators from around the world will attend </a:t>
            </a:r>
          </a:p>
          <a:p>
            <a:pPr marL="0" indent="0" algn="ctr">
              <a:buNone/>
            </a:pPr>
            <a:r>
              <a:rPr lang="en-US" sz="3300" dirty="0"/>
              <a:t>and participate in the working week </a:t>
            </a:r>
          </a:p>
          <a:p>
            <a:pPr marL="0" indent="0" algn="ctr">
              <a:buNone/>
            </a:pPr>
            <a:r>
              <a:rPr lang="en-US" sz="3300" dirty="0"/>
              <a:t>providing the perfect opportunity </a:t>
            </a:r>
          </a:p>
          <a:p>
            <a:pPr marL="0" indent="0" algn="ctr">
              <a:buNone/>
            </a:pPr>
            <a:r>
              <a:rPr lang="en-US" sz="3300" dirty="0"/>
              <a:t>for SaGES members </a:t>
            </a:r>
          </a:p>
          <a:p>
            <a:pPr marL="0" indent="0" algn="ctr">
              <a:buNone/>
            </a:pPr>
            <a:r>
              <a:rPr lang="en-US" sz="3300" dirty="0"/>
              <a:t>to participate and network </a:t>
            </a:r>
          </a:p>
          <a:p>
            <a:pPr marL="0" indent="0" algn="ctr">
              <a:buNone/>
            </a:pPr>
            <a:r>
              <a:rPr lang="en-US" sz="3300" dirty="0"/>
              <a:t>with peers from around the world</a:t>
            </a:r>
          </a:p>
        </p:txBody>
      </p:sp>
      <p:pic>
        <p:nvPicPr>
          <p:cNvPr id="4" name="Picture 3" descr="A drawing of a face&#10;&#10;Description generated with high confidence">
            <a:extLst>
              <a:ext uri="{FF2B5EF4-FFF2-40B4-BE49-F238E27FC236}">
                <a16:creationId xmlns:a16="http://schemas.microsoft.com/office/drawing/2014/main" id="{9AA97D1B-0105-4C45-B60A-DF80B0714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449" y="215185"/>
            <a:ext cx="2601426" cy="1280160"/>
          </a:xfrm>
          <a:prstGeom prst="rect">
            <a:avLst/>
          </a:prstGeom>
        </p:spPr>
      </p:pic>
      <p:pic>
        <p:nvPicPr>
          <p:cNvPr id="5" name="Picture 4" descr="A palm tree&#10;&#10;Description automatically generated">
            <a:extLst>
              <a:ext uri="{FF2B5EF4-FFF2-40B4-BE49-F238E27FC236}">
                <a16:creationId xmlns:a16="http://schemas.microsoft.com/office/drawing/2014/main" id="{4445591C-1047-486A-A851-5B33C53C1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4" y="124990"/>
            <a:ext cx="206576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676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6C20283-73E0-40EC-8AD8-057F581F64C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954101-A2D8-43D1-8AE8-A9253EC1D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649" y="-103809"/>
            <a:ext cx="9745228" cy="1835581"/>
          </a:xfrm>
        </p:spPr>
        <p:txBody>
          <a:bodyPr>
            <a:normAutofit/>
          </a:bodyPr>
          <a:lstStyle/>
          <a:p>
            <a:pPr algn="ctr"/>
            <a:br>
              <a:rPr lang="en-US" sz="600" i="1" dirty="0"/>
            </a:br>
            <a:r>
              <a:rPr lang="en-US" i="1" dirty="0"/>
              <a:t> The perfect networking opportunity!</a:t>
            </a:r>
            <a:br>
              <a:rPr lang="en-US" i="1" dirty="0"/>
            </a:br>
            <a:r>
              <a:rPr lang="en-US" i="1" dirty="0"/>
              <a:t>We hope SaGES will join FIG in 2023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29936D-B111-4357-A48A-161E8F8B91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189" y="4829708"/>
            <a:ext cx="1854913" cy="12699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094DCC-7866-40D2-BEA1-DF536B515880}"/>
              </a:ext>
            </a:extLst>
          </p:cNvPr>
          <p:cNvSpPr txBox="1"/>
          <p:nvPr/>
        </p:nvSpPr>
        <p:spPr>
          <a:xfrm>
            <a:off x="8702211" y="5928184"/>
            <a:ext cx="3010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Celebrating 60 years as 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 Member Association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1959-2019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BB889-215F-4D1F-A704-05668FD72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" y="3277765"/>
            <a:ext cx="6361896" cy="3575168"/>
          </a:xfrm>
          <a:prstGeom prst="rect">
            <a:avLst/>
          </a:prstGeom>
        </p:spPr>
      </p:pic>
      <p:pic>
        <p:nvPicPr>
          <p:cNvPr id="15" name="Picture 14" descr="A palm tree&#10;&#10;Description automatically generated">
            <a:extLst>
              <a:ext uri="{FF2B5EF4-FFF2-40B4-BE49-F238E27FC236}">
                <a16:creationId xmlns:a16="http://schemas.microsoft.com/office/drawing/2014/main" id="{3986B99E-70A0-4328-8015-4F71B4A566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331" y="1631950"/>
            <a:ext cx="3740817" cy="2483781"/>
          </a:xfrm>
          <a:prstGeom prst="rect">
            <a:avLst/>
          </a:prstGeom>
        </p:spPr>
      </p:pic>
      <p:pic>
        <p:nvPicPr>
          <p:cNvPr id="11" name="Picture 10" descr="A drawing of a face&#10;&#10;Description generated with high confidence">
            <a:extLst>
              <a:ext uri="{FF2B5EF4-FFF2-40B4-BE49-F238E27FC236}">
                <a16:creationId xmlns:a16="http://schemas.microsoft.com/office/drawing/2014/main" id="{92F70E85-FA15-4DB2-9F46-2BA723D5F5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599" y="1839722"/>
            <a:ext cx="2601426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529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blackboard&#10;&#10;Description automatically generated">
            <a:extLst>
              <a:ext uri="{FF2B5EF4-FFF2-40B4-BE49-F238E27FC236}">
                <a16:creationId xmlns:a16="http://schemas.microsoft.com/office/drawing/2014/main" id="{09198AE0-55A9-45F1-A21B-8B4E9EA6A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57200"/>
            <a:ext cx="6324600" cy="4511548"/>
          </a:xfrm>
          <a:prstGeom prst="rect">
            <a:avLst/>
          </a:prstGeom>
        </p:spPr>
      </p:pic>
      <p:pic>
        <p:nvPicPr>
          <p:cNvPr id="9" name="Picture 8" descr="A sign on the side of the street&#10;&#10;Description automatically generated">
            <a:extLst>
              <a:ext uri="{FF2B5EF4-FFF2-40B4-BE49-F238E27FC236}">
                <a16:creationId xmlns:a16="http://schemas.microsoft.com/office/drawing/2014/main" id="{39860405-10FF-4DAD-98D7-CED8A57940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0" t="29166" r="28125" b="2083"/>
          <a:stretch/>
        </p:blipFill>
        <p:spPr>
          <a:xfrm>
            <a:off x="7696200" y="2286000"/>
            <a:ext cx="3733800" cy="41071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0CDDE2-73F7-44C5-8CE9-5B355344C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2610" y="6425146"/>
            <a:ext cx="7193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14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36">
            <a:extLst>
              <a:ext uri="{FF2B5EF4-FFF2-40B4-BE49-F238E27FC236}">
                <a16:creationId xmlns:a16="http://schemas.microsoft.com/office/drawing/2014/main" id="{6FF164AD-7393-4D2D-9176-D2DA74121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31A1C7-2E84-4D2C-A7CD-417847670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3259" y="2554004"/>
            <a:ext cx="3643150" cy="1381125"/>
          </a:xfrm>
        </p:spPr>
        <p:txBody>
          <a:bodyPr vert="horz" lIns="91440" tIns="45720" rIns="91440" bIns="45720" rtlCol="0" anchor="b" anchorCtr="1">
            <a:normAutofit/>
          </a:bodyPr>
          <a:lstStyle/>
          <a:p>
            <a:pPr algn="l"/>
            <a:r>
              <a:rPr lang="en-US" sz="2800" dirty="0"/>
              <a:t>Thank you for attending and participating!</a:t>
            </a:r>
          </a:p>
        </p:txBody>
      </p:sp>
      <p:sp>
        <p:nvSpPr>
          <p:cNvPr id="47" name="Rectangle 38">
            <a:extLst>
              <a:ext uri="{FF2B5EF4-FFF2-40B4-BE49-F238E27FC236}">
                <a16:creationId xmlns:a16="http://schemas.microsoft.com/office/drawing/2014/main" id="{36E3295D-3122-482C-A69C-F02059E8C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tx1"/>
          </a:solidFill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0">
            <a:extLst>
              <a:ext uri="{FF2B5EF4-FFF2-40B4-BE49-F238E27FC236}">
                <a16:creationId xmlns:a16="http://schemas.microsoft.com/office/drawing/2014/main" id="{82834FEC-270D-443F-B2C4-B0E3DBCF3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2">
            <a:extLst>
              <a:ext uri="{FF2B5EF4-FFF2-40B4-BE49-F238E27FC236}">
                <a16:creationId xmlns:a16="http://schemas.microsoft.com/office/drawing/2014/main" id="{38D8A9AA-7B7D-46EF-8DA0-816EFBE05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6436" y="1114868"/>
            <a:ext cx="3187700" cy="2751454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3C0B26-D8B2-4501-9B07-B611373A4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686599" y="4124325"/>
            <a:ext cx="2087373" cy="17394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F5FD4A-6642-4FCE-A5D6-44559178B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187" y="1048096"/>
            <a:ext cx="2427018" cy="1876168"/>
          </a:xfrm>
          <a:prstGeom prst="rect">
            <a:avLst/>
          </a:prstGeom>
        </p:spPr>
      </p:pic>
      <p:pic>
        <p:nvPicPr>
          <p:cNvPr id="8" name="Picture 7" descr="A drawing of a person&#10;&#10;Description automatically generated">
            <a:extLst>
              <a:ext uri="{FF2B5EF4-FFF2-40B4-BE49-F238E27FC236}">
                <a16:creationId xmlns:a16="http://schemas.microsoft.com/office/drawing/2014/main" id="{58F40CA3-0973-4749-9C37-2B4311E97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487" y="1508408"/>
            <a:ext cx="2893598" cy="1736159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8FEA5A14-C234-47E6-BB38-0D0937612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3860" y="2836629"/>
            <a:ext cx="2599673" cy="2906503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0988B255-782E-40F6-AB03-A4B6000BD2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6518" y="3157250"/>
            <a:ext cx="2254360" cy="225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09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06494-722E-44B9-80D1-8B4003721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1"/>
            <a:ext cx="10353761" cy="838200"/>
          </a:xfrm>
        </p:spPr>
        <p:txBody>
          <a:bodyPr/>
          <a:lstStyle/>
          <a:p>
            <a:r>
              <a:rPr lang="en-US" dirty="0"/>
              <a:t>This is </a:t>
            </a:r>
            <a:r>
              <a:rPr lang="en-US" u="sng" dirty="0"/>
              <a:t>not</a:t>
            </a:r>
            <a:r>
              <a:rPr lang="en-US" dirty="0"/>
              <a:t> The future of surveying</a:t>
            </a:r>
          </a:p>
        </p:txBody>
      </p:sp>
      <p:pic>
        <p:nvPicPr>
          <p:cNvPr id="5" name="Picture 4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FA22EF3F-C10D-4940-9C98-77A892E17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95" y="2701729"/>
            <a:ext cx="4440630" cy="3330473"/>
          </a:xfrm>
          <a:prstGeom prst="rect">
            <a:avLst/>
          </a:prstGeom>
        </p:spPr>
      </p:pic>
      <p:pic>
        <p:nvPicPr>
          <p:cNvPr id="7" name="Picture 6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00748CB0-651A-47E5-84B1-4AAEE8350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219" y="2337847"/>
            <a:ext cx="5410985" cy="40582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7D31D8-A0A0-42AC-9F50-EA91C56A7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2610" y="6425146"/>
            <a:ext cx="7193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80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2D667-E988-42A7-8D5D-90375B0B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457200"/>
            <a:ext cx="10353761" cy="641169"/>
          </a:xfrm>
        </p:spPr>
        <p:txBody>
          <a:bodyPr/>
          <a:lstStyle/>
          <a:p>
            <a:r>
              <a:rPr lang="en-US" u="sng" dirty="0"/>
              <a:t>This is the future of surveying</a:t>
            </a:r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87F3F7F-6501-4236-B47B-E5941DF5E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462" y="1445759"/>
            <a:ext cx="5431064" cy="4073298"/>
          </a:xfrm>
          <a:prstGeom prst="rect">
            <a:avLst/>
          </a:prstGeom>
        </p:spPr>
      </p:pic>
      <p:pic>
        <p:nvPicPr>
          <p:cNvPr id="13" name="Picture 1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88A0B25-E8DB-421B-A556-55027E55F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445759"/>
            <a:ext cx="5431064" cy="40732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972B1C-2410-4350-803F-CAD9594D5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2610" y="6425146"/>
            <a:ext cx="7193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59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2D667-E988-42A7-8D5D-90375B0B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457200"/>
            <a:ext cx="10353761" cy="641169"/>
          </a:xfrm>
        </p:spPr>
        <p:txBody>
          <a:bodyPr/>
          <a:lstStyle/>
          <a:p>
            <a:r>
              <a:rPr lang="en-US" u="sng" dirty="0"/>
              <a:t>This is the future of surveying</a:t>
            </a:r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87F3F7F-6501-4236-B47B-E5941DF5E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462" y="1445759"/>
            <a:ext cx="5431064" cy="4073298"/>
          </a:xfrm>
          <a:prstGeom prst="rect">
            <a:avLst/>
          </a:prstGeom>
        </p:spPr>
      </p:pic>
      <p:pic>
        <p:nvPicPr>
          <p:cNvPr id="13" name="Picture 1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88A0B25-E8DB-421B-A556-55027E55F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445759"/>
            <a:ext cx="5431064" cy="40732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972B1C-2410-4350-803F-CAD9594D5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2610" y="6425146"/>
            <a:ext cx="7193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793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2D667-E988-42A7-8D5D-90375B0B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12" y="4551037"/>
            <a:ext cx="10599576" cy="11686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u="sng"/>
              <a:t>This is the future of surveying</a:t>
            </a:r>
          </a:p>
        </p:txBody>
      </p:sp>
      <p:pic>
        <p:nvPicPr>
          <p:cNvPr id="7" name="Picture 6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C9C2B4DA-A558-435F-9C06-7F14ED81CA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8441"/>
          <a:stretch/>
        </p:blipFill>
        <p:spPr>
          <a:xfrm>
            <a:off x="-4740" y="10"/>
            <a:ext cx="6100738" cy="4189362"/>
          </a:xfrm>
          <a:prstGeom prst="rect">
            <a:avLst/>
          </a:prstGeom>
        </p:spPr>
      </p:pic>
      <p:pic>
        <p:nvPicPr>
          <p:cNvPr id="11" name="Picture 10" descr="A group of people in a room&#10;&#10;Description automatically generated">
            <a:extLst>
              <a:ext uri="{FF2B5EF4-FFF2-40B4-BE49-F238E27FC236}">
                <a16:creationId xmlns:a16="http://schemas.microsoft.com/office/drawing/2014/main" id="{FBB94555-5AD1-4B7D-808F-88850CA260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69"/>
          <a:stretch/>
        </p:blipFill>
        <p:spPr>
          <a:xfrm>
            <a:off x="6095998" y="10"/>
            <a:ext cx="6096002" cy="4189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3FF6BA-07F8-42C4-9DEB-9488C9760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2610" y="6425146"/>
            <a:ext cx="7193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82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BB94555-5AD1-4B7D-808F-88850CA260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33" b="6617"/>
          <a:stretch/>
        </p:blipFill>
        <p:spPr>
          <a:xfrm>
            <a:off x="20" y="2030"/>
            <a:ext cx="6095980" cy="6855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C2B4DA-A558-435F-9C06-7F14ED81CA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83" b="7267"/>
          <a:stretch/>
        </p:blipFill>
        <p:spPr>
          <a:xfrm>
            <a:off x="6096000" y="2030"/>
            <a:ext cx="6096000" cy="68559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89040B6-74F3-4BED-9FF4-C61706E2B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D8002E-DEE3-47D2-B0A1-1F8D3D7A0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52D667-E988-42A7-8D5D-90375B0B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5152224"/>
            <a:ext cx="9001462" cy="1452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u="sng" dirty="0"/>
              <a:t>This is the future of surveying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3FF6BA-07F8-42C4-9DEB-9488C9760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2610" y="6425146"/>
            <a:ext cx="7193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532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571</Words>
  <Application>Microsoft Office PowerPoint</Application>
  <PresentationFormat>Widescreen</PresentationFormat>
  <Paragraphs>118</Paragraphs>
  <Slides>44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Bookman Old Style</vt:lpstr>
      <vt:lpstr>Calibri</vt:lpstr>
      <vt:lpstr>Calibri Light</vt:lpstr>
      <vt:lpstr>Rockwell</vt:lpstr>
      <vt:lpstr>Damask</vt:lpstr>
      <vt:lpstr>Office Theme</vt:lpstr>
      <vt:lpstr>PowerPoint Presentation</vt:lpstr>
      <vt:lpstr>Timothy W. Burch NSPS Vice President</vt:lpstr>
      <vt:lpstr>PowerPoint Presentation</vt:lpstr>
      <vt:lpstr>PowerPoint Presentation</vt:lpstr>
      <vt:lpstr>This is not The future of surveying</vt:lpstr>
      <vt:lpstr>This is the future of surveying</vt:lpstr>
      <vt:lpstr>This is the future of surveying</vt:lpstr>
      <vt:lpstr>This is the future of surveying</vt:lpstr>
      <vt:lpstr>This is the future of surveying</vt:lpstr>
      <vt:lpstr>Is the surveying profession at a crossroads?</vt:lpstr>
      <vt:lpstr>Or are we simply not embracing all aspects of “surveying?”</vt:lpstr>
      <vt:lpstr>PowerPoint Presentation</vt:lpstr>
      <vt:lpstr>PowerPoint Presentation</vt:lpstr>
      <vt:lpstr>PowerPoint Presentation</vt:lpstr>
      <vt:lpstr>1st place  4-year program University of Ohio Akron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NSPS Booth @ ASCA 2019 - boston</vt:lpstr>
      <vt:lpstr>Augmented reality sandbox  parts list and instructions</vt:lpstr>
      <vt:lpstr>Do you have your sandbox?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Crooks v. state of Louisiana What should determine boundaries? Cartography map or glo/blm survey? The local courts ruled the mapmaker…</vt:lpstr>
      <vt:lpstr>Nsps government affairs Crooks VS State of Louisiana January 2019</vt:lpstr>
      <vt:lpstr>SINO American surveying competition Washington dc - November 2018</vt:lpstr>
      <vt:lpstr>SINO American surveying competition Washington dc - November 2018</vt:lpstr>
      <vt:lpstr>NSPS – Social media style</vt:lpstr>
      <vt:lpstr>Fall 2019 business meetings</vt:lpstr>
      <vt:lpstr>Calling all golfers!!!</vt:lpstr>
      <vt:lpstr>National Society of Professional Surveyors (NSPS) to host 2023 FIG Working Week</vt:lpstr>
      <vt:lpstr>Supporting Organizations</vt:lpstr>
      <vt:lpstr>PowerPoint Presentation</vt:lpstr>
      <vt:lpstr>Mission of FIG Commission 2:</vt:lpstr>
      <vt:lpstr>2023 FIG Working Week is the ideal venue  to hold the 2023 SaGES 29th Biennial Conference </vt:lpstr>
      <vt:lpstr>  The perfect networking opportunity! We hope SaGES will join FIG in 2023 </vt:lpstr>
      <vt:lpstr>PowerPoint Presentation</vt:lpstr>
      <vt:lpstr>Thank you for attending and participating!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Burch</dc:creator>
  <cp:lastModifiedBy>Timothy Burch</cp:lastModifiedBy>
  <cp:revision>12</cp:revision>
  <dcterms:created xsi:type="dcterms:W3CDTF">2019-08-04T20:13:00Z</dcterms:created>
  <dcterms:modified xsi:type="dcterms:W3CDTF">2019-08-05T18:33:08Z</dcterms:modified>
</cp:coreProperties>
</file>